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8" r:id="rId2"/>
    <p:sldId id="292" r:id="rId3"/>
    <p:sldId id="279" r:id="rId4"/>
    <p:sldId id="280" r:id="rId5"/>
    <p:sldId id="281" r:id="rId6"/>
    <p:sldId id="282" r:id="rId7"/>
    <p:sldId id="283" r:id="rId8"/>
    <p:sldId id="285" r:id="rId9"/>
    <p:sldId id="289" r:id="rId10"/>
    <p:sldId id="286" r:id="rId11"/>
    <p:sldId id="288" r:id="rId12"/>
    <p:sldId id="284" r:id="rId13"/>
    <p:sldId id="290" r:id="rId14"/>
    <p:sldId id="291" r:id="rId15"/>
    <p:sldId id="295" r:id="rId16"/>
    <p:sldId id="299" r:id="rId17"/>
    <p:sldId id="260" r:id="rId18"/>
    <p:sldId id="262" r:id="rId19"/>
    <p:sldId id="278" r:id="rId20"/>
    <p:sldId id="271" r:id="rId21"/>
    <p:sldId id="273" r:id="rId22"/>
    <p:sldId id="266" r:id="rId23"/>
    <p:sldId id="302" r:id="rId24"/>
    <p:sldId id="303" r:id="rId25"/>
    <p:sldId id="304" r:id="rId26"/>
  </p:sldIdLst>
  <p:sldSz cx="9144000" cy="6858000" type="screen4x3"/>
  <p:notesSz cx="6858000" cy="9144000"/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D"/>
    <a:srgbClr val="FFFF99"/>
    <a:srgbClr val="FFCC99"/>
    <a:srgbClr val="4B1920"/>
    <a:srgbClr val="963240"/>
    <a:srgbClr val="360000"/>
    <a:srgbClr val="351116"/>
    <a:srgbClr val="FF6699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94660"/>
  </p:normalViewPr>
  <p:slideViewPr>
    <p:cSldViewPr>
      <p:cViewPr varScale="1">
        <p:scale>
          <a:sx n="68" d="100"/>
          <a:sy n="68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6C45-1FD8-4692-80EA-08775CF2101C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FD21-9F11-440F-95F7-45E83647A9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6C45-1FD8-4692-80EA-08775CF2101C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FD21-9F11-440F-95F7-45E83647A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6C45-1FD8-4692-80EA-08775CF2101C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FD21-9F11-440F-95F7-45E83647A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6C45-1FD8-4692-80EA-08775CF2101C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FD21-9F11-440F-95F7-45E83647A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6C45-1FD8-4692-80EA-08775CF2101C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FEEFD21-9F11-440F-95F7-45E83647A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6C45-1FD8-4692-80EA-08775CF2101C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FD21-9F11-440F-95F7-45E83647A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6C45-1FD8-4692-80EA-08775CF2101C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FD21-9F11-440F-95F7-45E83647A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6C45-1FD8-4692-80EA-08775CF2101C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FD21-9F11-440F-95F7-45E83647A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6C45-1FD8-4692-80EA-08775CF2101C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FD21-9F11-440F-95F7-45E83647A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6C45-1FD8-4692-80EA-08775CF2101C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FD21-9F11-440F-95F7-45E83647A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6C45-1FD8-4692-80EA-08775CF2101C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FD21-9F11-440F-95F7-45E83647A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ED16C45-1FD8-4692-80EA-08775CF2101C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FEEFD21-9F11-440F-95F7-45E83647A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>
    <p:split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репость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68374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2060848"/>
            <a:ext cx="8229600" cy="2548880"/>
          </a:xfrm>
        </p:spPr>
        <p:txBody>
          <a:bodyPr>
            <a:noAutofit/>
          </a:bodyPr>
          <a:lstStyle/>
          <a:p>
            <a:r>
              <a:rPr lang="ru-RU" sz="4400" dirty="0" smtClean="0"/>
              <a:t>Воспитание </a:t>
            </a:r>
            <a:br>
              <a:rPr lang="ru-RU" sz="4400" dirty="0" smtClean="0"/>
            </a:br>
            <a:r>
              <a:rPr lang="ru-RU" sz="4400" dirty="0" smtClean="0"/>
              <a:t> гражданина и патриота </a:t>
            </a:r>
            <a:br>
              <a:rPr lang="ru-RU" sz="4400" dirty="0" smtClean="0"/>
            </a:br>
            <a:r>
              <a:rPr lang="ru-RU" sz="4400" dirty="0" smtClean="0"/>
              <a:t>в условиях коррекционной школы</a:t>
            </a:r>
            <a:endParaRPr lang="ru-RU" sz="44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03648" y="5105400"/>
            <a:ext cx="6400800" cy="17526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+mj-lt"/>
              </a:rPr>
              <a:t>Леденева </a:t>
            </a:r>
            <a:br>
              <a:rPr lang="ru-RU" b="1" dirty="0" smtClean="0">
                <a:latin typeface="+mj-lt"/>
              </a:rPr>
            </a:br>
            <a:r>
              <a:rPr lang="ru-RU" b="1" dirty="0" smtClean="0">
                <a:latin typeface="+mj-lt"/>
              </a:rPr>
              <a:t>Евгения Александровна,</a:t>
            </a:r>
          </a:p>
          <a:p>
            <a:r>
              <a:rPr lang="ru-RU" sz="2400" b="1" dirty="0" smtClean="0">
                <a:latin typeface="+mj-lt"/>
              </a:rPr>
              <a:t> учитель истории и обществознания</a:t>
            </a:r>
            <a:endParaRPr lang="ru-RU" sz="2400" b="1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88640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ГБС(К)ОУ С(К)ОШ </a:t>
            </a:r>
            <a:r>
              <a:rPr lang="en-US" sz="2400" b="1" dirty="0" smtClean="0">
                <a:latin typeface="+mj-lt"/>
              </a:rPr>
              <a:t>VII</a:t>
            </a:r>
            <a:r>
              <a:rPr lang="ru-RU" sz="2400" b="1" dirty="0" smtClean="0">
                <a:latin typeface="+mj-lt"/>
              </a:rPr>
              <a:t>  вида № 3</a:t>
            </a:r>
          </a:p>
          <a:p>
            <a:pPr algn="ctr"/>
            <a:r>
              <a:rPr lang="ru-RU" sz="2400" b="1" dirty="0" smtClean="0">
                <a:latin typeface="+mj-lt"/>
              </a:rPr>
              <a:t>Петроградского района </a:t>
            </a:r>
          </a:p>
          <a:p>
            <a:pPr algn="ctr"/>
            <a:r>
              <a:rPr lang="ru-RU" sz="2400" b="1" dirty="0" smtClean="0">
                <a:latin typeface="+mj-lt"/>
              </a:rPr>
              <a:t>Санкт-Петербурга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4758228_1265343347_42567421_1239798903_1.jpg"/>
          <p:cNvPicPr>
            <a:picLocks noChangeAspect="1"/>
          </p:cNvPicPr>
          <p:nvPr/>
        </p:nvPicPr>
        <p:blipFill>
          <a:blip r:embed="rId2" cstate="email">
            <a:lum contrast="15000"/>
          </a:blip>
          <a:stretch>
            <a:fillRect/>
          </a:stretch>
        </p:blipFill>
        <p:spPr>
          <a:xfrm>
            <a:off x="127000" y="95250"/>
            <a:ext cx="8890000" cy="6667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09760596154133_large.jpg"/>
          <p:cNvPicPr>
            <a:picLocks noChangeAspect="1"/>
          </p:cNvPicPr>
          <p:nvPr/>
        </p:nvPicPr>
        <p:blipFill>
          <a:blip r:embed="rId2" cstate="email">
            <a:lum contrast="15000"/>
          </a:blip>
          <a:stretch>
            <a:fillRect/>
          </a:stretch>
        </p:blipFill>
        <p:spPr>
          <a:xfrm>
            <a:off x="323528" y="244239"/>
            <a:ext cx="8568952" cy="64235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.jpg"/>
          <p:cNvPicPr>
            <a:picLocks noChangeAspect="1"/>
          </p:cNvPicPr>
          <p:nvPr/>
        </p:nvPicPr>
        <p:blipFill>
          <a:blip r:embed="rId2" cstate="email">
            <a:lum contrast="15000"/>
          </a:blip>
          <a:stretch>
            <a:fillRect/>
          </a:stretch>
        </p:blipFill>
        <p:spPr>
          <a:xfrm>
            <a:off x="323528" y="239377"/>
            <a:ext cx="8568952" cy="64333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lanetarium_peterburg_01.jpg"/>
          <p:cNvPicPr>
            <a:picLocks noChangeAspect="1"/>
          </p:cNvPicPr>
          <p:nvPr/>
        </p:nvPicPr>
        <p:blipFill>
          <a:blip r:embed="rId2" cstate="email">
            <a:lum contrast="12000"/>
          </a:blip>
          <a:srcRect/>
          <a:stretch>
            <a:fillRect/>
          </a:stretch>
        </p:blipFill>
        <p:spPr>
          <a:xfrm>
            <a:off x="323528" y="0"/>
            <a:ext cx="8640960" cy="64389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5001791_.jpg"/>
          <p:cNvPicPr>
            <a:picLocks noChangeAspect="1"/>
          </p:cNvPicPr>
          <p:nvPr/>
        </p:nvPicPr>
        <p:blipFill>
          <a:blip r:embed="rId2" cstate="email">
            <a:lum contrast="14000"/>
          </a:blip>
          <a:stretch>
            <a:fillRect/>
          </a:stretch>
        </p:blipFill>
        <p:spPr>
          <a:xfrm>
            <a:off x="196159" y="147119"/>
            <a:ext cx="8751682" cy="65637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1556792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6699"/>
                </a:solidFill>
                <a:latin typeface="+mj-lt"/>
              </a:rPr>
              <a:t>Государственное бюджетное специальное (коррекционное) образовательное учреждение </a:t>
            </a:r>
          </a:p>
          <a:p>
            <a:pPr algn="ctr"/>
            <a:r>
              <a:rPr lang="ru-RU" sz="3600" b="1" dirty="0" smtClean="0">
                <a:solidFill>
                  <a:srgbClr val="FF6699"/>
                </a:solidFill>
                <a:latin typeface="+mj-lt"/>
              </a:rPr>
              <a:t>для обучающихся, воспитанников </a:t>
            </a:r>
          </a:p>
          <a:p>
            <a:pPr algn="ctr"/>
            <a:r>
              <a:rPr lang="ru-RU" sz="3600" b="1" dirty="0" smtClean="0">
                <a:solidFill>
                  <a:srgbClr val="FF6699"/>
                </a:solidFill>
                <a:latin typeface="+mj-lt"/>
              </a:rPr>
              <a:t>с ограниченными возможностями здоровья, </a:t>
            </a:r>
          </a:p>
          <a:p>
            <a:pPr algn="ctr"/>
            <a:r>
              <a:rPr lang="ru-RU" sz="3600" b="1" dirty="0" smtClean="0">
                <a:solidFill>
                  <a:srgbClr val="FF6699"/>
                </a:solidFill>
                <a:latin typeface="+mj-lt"/>
              </a:rPr>
              <a:t>специальная (коррекционная) общеобразовательная школа </a:t>
            </a:r>
          </a:p>
          <a:p>
            <a:pPr algn="ctr"/>
            <a:r>
              <a:rPr lang="ru-RU" sz="3600" b="1" dirty="0" smtClean="0">
                <a:solidFill>
                  <a:srgbClr val="FF6699"/>
                </a:solidFill>
                <a:latin typeface="+mj-lt"/>
              </a:rPr>
              <a:t>(VII вида) №3 </a:t>
            </a:r>
            <a:endParaRPr lang="ru-RU" sz="3600" b="1" dirty="0">
              <a:solidFill>
                <a:srgbClr val="FF6699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айт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188640"/>
            <a:ext cx="8784976" cy="1080120"/>
          </a:xfrm>
          <a:prstGeom prst="rect">
            <a:avLst/>
          </a:prstGeom>
          <a:effectLst>
            <a:glow rad="228600">
              <a:schemeClr val="bg1">
                <a:lumMod val="85000"/>
                <a:lumOff val="1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" name="Прямоугольник 5"/>
          <p:cNvSpPr/>
          <p:nvPr/>
        </p:nvSpPr>
        <p:spPr>
          <a:xfrm>
            <a:off x="251520" y="1412776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963240"/>
                </a:solidFill>
                <a:latin typeface="+mj-lt"/>
              </a:rPr>
              <a:t>Цель –</a:t>
            </a:r>
            <a:r>
              <a:rPr lang="ru-RU" sz="2400" b="1" dirty="0" smtClean="0">
                <a:solidFill>
                  <a:srgbClr val="4B1920"/>
                </a:solidFill>
                <a:latin typeface="+mj-lt"/>
              </a:rPr>
              <a:t>  </a:t>
            </a:r>
            <a:r>
              <a:rPr lang="ru-RU" sz="2400" b="1" dirty="0" smtClean="0">
                <a:solidFill>
                  <a:srgbClr val="351116"/>
                </a:solidFill>
                <a:latin typeface="+mj-lt"/>
              </a:rPr>
              <a:t>формирование высоких социально значимых качеств, готовности реализовывать их в интересах общества и государства.</a:t>
            </a:r>
            <a:endParaRPr lang="ru-RU" sz="2400" b="1" dirty="0">
              <a:solidFill>
                <a:srgbClr val="351116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924944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963240"/>
                </a:solidFill>
                <a:latin typeface="+mj-lt"/>
              </a:rPr>
              <a:t>Задачи: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351116"/>
                </a:solidFill>
                <a:latin typeface="+mj-lt"/>
              </a:rPr>
              <a:t>помочь в определении смысла жизни в условиях преобразований, в формировании самосознания, ценностного отношения к личности, обществу, государству;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351116"/>
                </a:solidFill>
                <a:latin typeface="+mj-lt"/>
              </a:rPr>
              <a:t>приобщение к системе важнейших ценностей, отражающих богатство, своеобразие истории и культуры России;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351116"/>
                </a:solidFill>
                <a:latin typeface="+mj-lt"/>
              </a:rPr>
              <a:t>воспитание уважения к закону, нормам коллективной жизни;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351116"/>
                </a:solidFill>
                <a:latin typeface="+mj-lt"/>
              </a:rPr>
              <a:t>развитие социальной и гражданской ответственности;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351116"/>
                </a:solidFill>
                <a:latin typeface="+mj-lt"/>
              </a:rPr>
              <a:t>создание конкретных условий для реализации склонностей и способностей.</a:t>
            </a:r>
          </a:p>
          <a:p>
            <a:endParaRPr lang="ru-RU" sz="2000" dirty="0">
              <a:solidFill>
                <a:srgbClr val="4B1920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6237312"/>
            <a:ext cx="43939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 smtClean="0">
                <a:latin typeface="Arial Rounded MT Bold" pitchFamily="34" charset="0"/>
              </a:rPr>
              <a:t>http://klubizluchina.blogspot.com</a:t>
            </a:r>
            <a:endParaRPr lang="ru-RU" sz="20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айт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188640"/>
            <a:ext cx="8784976" cy="1080120"/>
          </a:xfrm>
          <a:prstGeom prst="rect">
            <a:avLst/>
          </a:prstGeom>
          <a:effectLst>
            <a:glow rad="228600">
              <a:schemeClr val="bg1">
                <a:lumMod val="85000"/>
                <a:lumOff val="1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7" name="Прямоугольник 6"/>
          <p:cNvSpPr/>
          <p:nvPr/>
        </p:nvSpPr>
        <p:spPr>
          <a:xfrm>
            <a:off x="251520" y="1484784"/>
            <a:ext cx="864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963240"/>
                </a:solidFill>
                <a:latin typeface="+mj-lt"/>
              </a:rPr>
              <a:t>Основные направления работы: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351116"/>
                </a:solidFill>
                <a:latin typeface="+mj-lt"/>
              </a:rPr>
              <a:t>Сотрудничество с организациями:</a:t>
            </a:r>
          </a:p>
          <a:p>
            <a:r>
              <a:rPr lang="ru-RU" sz="2000" b="1" dirty="0" smtClean="0">
                <a:solidFill>
                  <a:srgbClr val="351116"/>
                </a:solidFill>
                <a:latin typeface="+mj-lt"/>
              </a:rPr>
              <a:t>             Комитет ветеранов ВОВ Санкт-Петербурга, </a:t>
            </a:r>
          </a:p>
          <a:p>
            <a:r>
              <a:rPr lang="ru-RU" sz="2000" b="1" dirty="0" smtClean="0">
                <a:solidFill>
                  <a:srgbClr val="351116"/>
                </a:solidFill>
                <a:latin typeface="+mj-lt"/>
              </a:rPr>
              <a:t>             Общество блокадников Ленинграда, </a:t>
            </a:r>
          </a:p>
          <a:p>
            <a:r>
              <a:rPr lang="ru-RU" sz="2000" b="1" dirty="0" smtClean="0">
                <a:solidFill>
                  <a:srgbClr val="351116"/>
                </a:solidFill>
                <a:latin typeface="+mj-lt"/>
              </a:rPr>
              <a:t>    Участие в районных и городских мероприятиях.</a:t>
            </a:r>
          </a:p>
          <a:p>
            <a:endParaRPr lang="ru-RU" sz="1400" b="1" dirty="0" smtClean="0">
              <a:solidFill>
                <a:srgbClr val="351116"/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351116"/>
                </a:solidFill>
                <a:latin typeface="+mj-lt"/>
              </a:rPr>
              <a:t>Шефство над </a:t>
            </a:r>
            <a:r>
              <a:rPr lang="ru-RU" sz="2000" b="1" dirty="0" smtClean="0">
                <a:solidFill>
                  <a:srgbClr val="351116"/>
                </a:solidFill>
                <a:latin typeface="Arial"/>
              </a:rPr>
              <a:t> Домом ветеранов войны №2;</a:t>
            </a:r>
            <a:endParaRPr lang="ru-RU" sz="2000" b="1" dirty="0" smtClean="0">
              <a:solidFill>
                <a:srgbClr val="351116"/>
              </a:solidFill>
              <a:latin typeface="+mj-lt"/>
            </a:endParaRPr>
          </a:p>
          <a:p>
            <a:endParaRPr lang="ru-RU" sz="1400" b="1" dirty="0" smtClean="0">
              <a:solidFill>
                <a:srgbClr val="351116"/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351116"/>
                </a:solidFill>
                <a:latin typeface="+mj-lt"/>
              </a:rPr>
              <a:t>Изучение истории города, района (музейно-экскурсионный цикл)</a:t>
            </a:r>
            <a:r>
              <a:rPr lang="ru-RU" sz="2000" b="1" dirty="0" smtClean="0">
                <a:solidFill>
                  <a:srgbClr val="351116"/>
                </a:solidFill>
                <a:latin typeface="Arial"/>
              </a:rPr>
              <a:t>, школы </a:t>
            </a:r>
            <a:r>
              <a:rPr lang="ru-RU" sz="2000" b="1" dirty="0" smtClean="0">
                <a:solidFill>
                  <a:srgbClr val="351116"/>
                </a:solidFill>
                <a:latin typeface="+mj-lt"/>
              </a:rPr>
              <a:t>;</a:t>
            </a:r>
          </a:p>
          <a:p>
            <a:endParaRPr lang="ru-RU" sz="1400" b="1" dirty="0" smtClean="0">
              <a:solidFill>
                <a:srgbClr val="351116"/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351116"/>
                </a:solidFill>
                <a:latin typeface="+mj-lt"/>
              </a:rPr>
              <a:t>Поисковая работа, пополнение экспонатов музейной комнаты    клуба;</a:t>
            </a:r>
          </a:p>
          <a:p>
            <a:pPr>
              <a:buFont typeface="Wingdings" pitchFamily="2" charset="2"/>
              <a:buChar char="Ø"/>
            </a:pPr>
            <a:endParaRPr lang="ru-RU" sz="1400" b="1" dirty="0" smtClean="0">
              <a:solidFill>
                <a:srgbClr val="351116"/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351116"/>
                </a:solidFill>
                <a:latin typeface="+mj-lt"/>
              </a:rPr>
              <a:t>Проведение общешкольных мероприятий и экскурсий для младших школьников</a:t>
            </a:r>
          </a:p>
          <a:p>
            <a:endParaRPr lang="ru-RU" sz="2000" b="1" dirty="0" smtClean="0">
              <a:solidFill>
                <a:srgbClr val="351116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6237312"/>
            <a:ext cx="43939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 smtClean="0">
                <a:latin typeface="Arial Rounded MT Bold" pitchFamily="34" charset="0"/>
              </a:rPr>
              <a:t>http://klubizluchina.blogspot.com</a:t>
            </a:r>
            <a:endParaRPr lang="ru-RU" sz="20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репость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68374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9792" y="1412776"/>
            <a:ext cx="6444208" cy="1725612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6699"/>
                </a:solidFill>
              </a:rPr>
              <a:t>«ВОЗЗРИ НА </a:t>
            </a:r>
            <a:r>
              <a:rPr lang="ru-RU" b="1" dirty="0" smtClean="0">
                <a:solidFill>
                  <a:srgbClr val="FF6699"/>
                </a:solidFill>
              </a:rPr>
              <a:t>ТРУД </a:t>
            </a:r>
            <a:br>
              <a:rPr lang="ru-RU" b="1" dirty="0" smtClean="0">
                <a:solidFill>
                  <a:srgbClr val="FF6699"/>
                </a:solidFill>
              </a:rPr>
            </a:br>
            <a:r>
              <a:rPr lang="ru-RU" b="1" dirty="0" smtClean="0">
                <a:solidFill>
                  <a:srgbClr val="FF6699"/>
                </a:solidFill>
              </a:rPr>
              <a:t>И ГРОМКУ </a:t>
            </a:r>
            <a:r>
              <a:rPr lang="ru-RU" b="1" dirty="0">
                <a:solidFill>
                  <a:srgbClr val="FF6699"/>
                </a:solidFill>
              </a:rPr>
              <a:t>СЛАВУ»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31840" y="3573016"/>
            <a:ext cx="5464696" cy="1152128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+mj-lt"/>
              </a:rPr>
              <a:t>        </a:t>
            </a:r>
            <a:r>
              <a:rPr lang="ru-RU" sz="2000" b="1" dirty="0">
                <a:solidFill>
                  <a:srgbClr val="4B1920"/>
                </a:solidFill>
                <a:latin typeface="+mj-lt"/>
              </a:rPr>
              <a:t>ОБРАЗОВАТЕЛЬНОЕ ПУТЕШЕСТВИЕ </a:t>
            </a:r>
          </a:p>
          <a:p>
            <a:r>
              <a:rPr lang="ru-RU" sz="2000" b="1" dirty="0">
                <a:solidFill>
                  <a:srgbClr val="4B1920"/>
                </a:solidFill>
                <a:latin typeface="+mj-lt"/>
              </a:rPr>
              <a:t>    </a:t>
            </a:r>
            <a:r>
              <a:rPr lang="ru-RU" sz="2000" b="1" dirty="0" smtClean="0">
                <a:solidFill>
                  <a:srgbClr val="4B1920"/>
                </a:solidFill>
                <a:latin typeface="+mj-lt"/>
              </a:rPr>
              <a:t> </a:t>
            </a:r>
            <a:r>
              <a:rPr lang="ru-RU" sz="2000" b="1" dirty="0">
                <a:solidFill>
                  <a:srgbClr val="4B1920"/>
                </a:solidFill>
                <a:latin typeface="+mj-lt"/>
              </a:rPr>
              <a:t>ПО ЮБИЛЕЙНЫМ </a:t>
            </a:r>
            <a:r>
              <a:rPr lang="ru-RU" sz="2000" b="1" dirty="0" smtClean="0">
                <a:solidFill>
                  <a:srgbClr val="4B1920"/>
                </a:solidFill>
                <a:latin typeface="+mj-lt"/>
              </a:rPr>
              <a:t>ДАТАМ</a:t>
            </a:r>
          </a:p>
          <a:p>
            <a:r>
              <a:rPr lang="ru-RU" sz="2000" b="1" dirty="0" smtClean="0">
                <a:solidFill>
                  <a:srgbClr val="4B1920"/>
                </a:solidFill>
                <a:latin typeface="+mj-lt"/>
              </a:rPr>
              <a:t>(2011 – 2012)</a:t>
            </a:r>
            <a:endParaRPr lang="ru-RU" sz="2000" b="1" dirty="0">
              <a:solidFill>
                <a:srgbClr val="4B1920"/>
              </a:solidFill>
              <a:latin typeface="+mj-lt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79512" y="425450"/>
            <a:ext cx="8640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«Моя Петроградская сторона»</a:t>
            </a:r>
            <a:endParaRPr lang="ru-RU" sz="3600" b="1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3528" y="4797152"/>
            <a:ext cx="856756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4B1920"/>
                </a:solidFill>
                <a:latin typeface="+mj-lt"/>
              </a:rPr>
              <a:t>Девиз:</a:t>
            </a:r>
            <a:r>
              <a:rPr lang="ru-RU" sz="2800" dirty="0">
                <a:solidFill>
                  <a:srgbClr val="4B1920"/>
                </a:solidFill>
                <a:latin typeface="+mj-lt"/>
              </a:rPr>
              <a:t>  </a:t>
            </a:r>
            <a:endParaRPr lang="ru-RU" sz="2800" dirty="0" smtClean="0">
              <a:solidFill>
                <a:srgbClr val="4B1920"/>
              </a:solidFill>
              <a:latin typeface="+mj-lt"/>
            </a:endParaRPr>
          </a:p>
          <a:p>
            <a:r>
              <a:rPr lang="ru-RU" sz="2800" b="1" dirty="0" smtClean="0">
                <a:latin typeface="+mj-lt"/>
              </a:rPr>
              <a:t>Если вы не делаете ничего неожиданного, </a:t>
            </a:r>
          </a:p>
          <a:p>
            <a:r>
              <a:rPr lang="ru-RU" sz="2800" b="1" dirty="0" smtClean="0">
                <a:latin typeface="+mj-lt"/>
              </a:rPr>
              <a:t>вас </a:t>
            </a:r>
            <a:r>
              <a:rPr lang="ru-RU" sz="2800" b="1" dirty="0">
                <a:latin typeface="+mj-lt"/>
              </a:rPr>
              <a:t>не ждет ничего неожиданного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uiExpand="1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репость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68374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G_2669"/>
          <p:cNvPicPr>
            <a:picLocks noChangeAspect="1" noChangeArrowheads="1"/>
          </p:cNvPicPr>
          <p:nvPr/>
        </p:nvPicPr>
        <p:blipFill>
          <a:blip r:embed="rId3" cstate="email">
            <a:lum contrast="15000"/>
          </a:blip>
          <a:srcRect/>
          <a:stretch>
            <a:fillRect/>
          </a:stretch>
        </p:blipFill>
        <p:spPr bwMode="auto">
          <a:xfrm>
            <a:off x="3851920" y="2492896"/>
            <a:ext cx="1944216" cy="2834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Рисунок 5" descr="IMG_111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28184" y="2492896"/>
            <a:ext cx="2160240" cy="2833102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635896" y="1772816"/>
            <a:ext cx="3259832" cy="77719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360000"/>
                </a:solidFill>
                <a:latin typeface="+mj-lt"/>
              </a:rPr>
              <a:t> </a:t>
            </a:r>
            <a:r>
              <a:rPr lang="ru-RU" sz="3200" b="1" dirty="0" err="1" smtClean="0">
                <a:solidFill>
                  <a:srgbClr val="360000"/>
                </a:solidFill>
                <a:latin typeface="+mj-lt"/>
              </a:rPr>
              <a:t>квест-игра</a:t>
            </a:r>
            <a:endParaRPr lang="ru-RU" sz="3200" b="1" dirty="0">
              <a:solidFill>
                <a:srgbClr val="360000"/>
              </a:solidFill>
              <a:latin typeface="+mj-lt"/>
            </a:endParaRPr>
          </a:p>
        </p:txBody>
      </p:sp>
      <p:sp>
        <p:nvSpPr>
          <p:cNvPr id="9" name="Текст 7"/>
          <p:cNvSpPr txBox="1">
            <a:spLocks/>
          </p:cNvSpPr>
          <p:nvPr/>
        </p:nvSpPr>
        <p:spPr>
          <a:xfrm>
            <a:off x="395536" y="5589240"/>
            <a:ext cx="8352928" cy="81701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Ø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192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6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экскурсионно-музейный цикл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36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023320" y="188640"/>
            <a:ext cx="6120680" cy="1464964"/>
          </a:xfrm>
          <a:prstGeom prst="rect">
            <a:avLst/>
          </a:prstGeo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6699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«ВОЗЗРИ НА ТРУД </a:t>
            </a:r>
            <a:br>
              <a:rPr kumimoji="0" lang="ru-RU" sz="4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6699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6699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 ГРОМКУ СЛАВУ»</a:t>
            </a:r>
            <a:endParaRPr kumimoji="0" lang="ru-RU" sz="4400" b="1" i="0" u="none" strike="noStrike" kern="1200" cap="none" spc="0" normalizeH="0" baseline="0" noProof="0" dirty="0">
              <a:ln w="6350">
                <a:noFill/>
              </a:ln>
              <a:solidFill>
                <a:srgbClr val="FF6699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рин группы.png"/>
          <p:cNvPicPr>
            <a:picLocks noChangeAspect="1"/>
          </p:cNvPicPr>
          <p:nvPr/>
        </p:nvPicPr>
        <p:blipFill>
          <a:blip r:embed="rId2" cstate="email">
            <a:lum contrast="10000"/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f4bb2f1687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29717" y="332656"/>
            <a:ext cx="8889584" cy="61926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лог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4B192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Логотип Года Истории</a:t>
            </a:r>
          </a:p>
        </p:txBody>
      </p:sp>
      <p:pic>
        <p:nvPicPr>
          <p:cNvPr id="3" name="Рисунок 2" descr="x_2f70a7a5.web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15616" y="764704"/>
            <a:ext cx="2592288" cy="3338866"/>
          </a:xfrm>
          <a:prstGeom prst="rect">
            <a:avLst/>
          </a:prstGeom>
        </p:spPr>
      </p:pic>
      <p:pic>
        <p:nvPicPr>
          <p:cNvPr id="6" name="Рисунок 5" descr="z_53b0fb5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995936" y="3789040"/>
            <a:ext cx="3931580" cy="2884316"/>
          </a:xfrm>
          <a:prstGeom prst="rect">
            <a:avLst/>
          </a:prstGeom>
        </p:spPr>
      </p:pic>
      <p:pic>
        <p:nvPicPr>
          <p:cNvPr id="7" name="Рисунок 6" descr="x_f33a7d3e.webp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259632" y="4221088"/>
            <a:ext cx="2343118" cy="2429631"/>
          </a:xfrm>
          <a:prstGeom prst="rect">
            <a:avLst/>
          </a:prstGeom>
        </p:spPr>
      </p:pic>
      <p:pic>
        <p:nvPicPr>
          <p:cNvPr id="8" name="Рисунок 7" descr="y_5070fd8b.webp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644008" y="908720"/>
            <a:ext cx="2736304" cy="2769256"/>
          </a:xfrm>
          <a:prstGeom prst="rect">
            <a:avLst/>
          </a:prstGeom>
        </p:spPr>
      </p:pic>
      <p:pic>
        <p:nvPicPr>
          <p:cNvPr id="10" name="Рисунок 9" descr="логотип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043608" y="0"/>
            <a:ext cx="6903995" cy="6866726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1112" y="260648"/>
            <a:ext cx="7992888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4B1920"/>
                </a:solidFill>
              </a:rPr>
              <a:t>Экскурсионно-музейный цикл</a:t>
            </a:r>
          </a:p>
        </p:txBody>
      </p:sp>
      <p:pic>
        <p:nvPicPr>
          <p:cNvPr id="13321" name="Picture 9" descr="александровский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88640"/>
            <a:ext cx="992187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SAM_419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76056" y="1412776"/>
            <a:ext cx="3528392" cy="4704523"/>
          </a:xfrm>
          <a:prstGeom prst="rect">
            <a:avLst/>
          </a:prstGeom>
        </p:spPr>
      </p:pic>
      <p:pic>
        <p:nvPicPr>
          <p:cNvPr id="7" name="Рисунок 6" descr="IMG_108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15616" y="1412776"/>
            <a:ext cx="3528392" cy="4704522"/>
          </a:xfrm>
          <a:prstGeom prst="rect">
            <a:avLst/>
          </a:prstGeom>
        </p:spPr>
      </p:pic>
      <p:pic>
        <p:nvPicPr>
          <p:cNvPr id="8" name="Рисунок 7" descr="IMG_1198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043608" y="1412776"/>
            <a:ext cx="7570792" cy="4968552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00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23728" y="0"/>
            <a:ext cx="4876247" cy="6858000"/>
          </a:xfrm>
          <a:prstGeom prst="rect">
            <a:avLst/>
          </a:prstGeom>
        </p:spPr>
      </p:pic>
      <p:pic>
        <p:nvPicPr>
          <p:cNvPr id="7" name="Рисунок 6" descr="img009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552" y="1772816"/>
            <a:ext cx="8291758" cy="3685736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2592288"/>
          </a:xfrm>
        </p:spPr>
        <p:txBody>
          <a:bodyPr>
            <a:noAutofit/>
          </a:bodyPr>
          <a:lstStyle/>
          <a:p>
            <a:r>
              <a:rPr lang="ru-RU" sz="6000" dirty="0" smtClean="0"/>
              <a:t>Будущее – в руках школьного учителя.</a:t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5400" dirty="0" smtClean="0"/>
              <a:t>В. Гюго</a:t>
            </a:r>
            <a:r>
              <a:rPr lang="ru-RU" sz="6000" dirty="0" smtClean="0">
                <a:solidFill>
                  <a:srgbClr val="FFFFCD"/>
                </a:solidFill>
              </a:rPr>
              <a:t/>
            </a:r>
            <a:br>
              <a:rPr lang="ru-RU" sz="6000" dirty="0" smtClean="0">
                <a:solidFill>
                  <a:srgbClr val="FFFFCD"/>
                </a:solidFill>
              </a:rPr>
            </a:br>
            <a:endParaRPr lang="ru-RU" sz="60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744" y="3429000"/>
            <a:ext cx="8219256" cy="342900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Спасибо</a:t>
            </a:r>
            <a:br>
              <a:rPr lang="ru-RU" sz="6000" dirty="0" smtClean="0"/>
            </a:br>
            <a:r>
              <a:rPr lang="ru-RU" sz="6000" dirty="0" smtClean="0"/>
              <a:t> за внимание</a:t>
            </a:r>
            <a:endParaRPr lang="ru-RU" sz="6000" dirty="0"/>
          </a:p>
        </p:txBody>
      </p:sp>
      <p:pic>
        <p:nvPicPr>
          <p:cNvPr id="5" name="Рисунок 4" descr="315288020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762500" cy="3895725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x_45bec76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971600" y="133956"/>
            <a:ext cx="7200800" cy="6541901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1259632" y="188640"/>
            <a:ext cx="6552728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0070C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Петроградский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0070C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район</a:t>
            </a:r>
            <a:endParaRPr kumimoji="0" lang="ru-RU" sz="4800" b="1" i="0" u="none" strike="noStrike" kern="1200" cap="none" spc="0" normalizeH="0" baseline="0" noProof="0" dirty="0">
              <a:ln w="6350">
                <a:noFill/>
              </a:ln>
              <a:solidFill>
                <a:srgbClr val="0070C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d943318dbe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1" y="260648"/>
            <a:ext cx="8702098" cy="63367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c07e_a46ed385_XL.jpg"/>
          <p:cNvPicPr>
            <a:picLocks noChangeAspect="1"/>
          </p:cNvPicPr>
          <p:nvPr/>
        </p:nvPicPr>
        <p:blipFill>
          <a:blip r:embed="rId2" cstate="email">
            <a:lum contrast="6000"/>
          </a:blip>
          <a:stretch>
            <a:fillRect/>
          </a:stretch>
        </p:blipFill>
        <p:spPr>
          <a:xfrm>
            <a:off x="179512" y="245385"/>
            <a:ext cx="8784976" cy="63672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umb.png"/>
          <p:cNvPicPr>
            <a:picLocks noChangeAspect="1"/>
          </p:cNvPicPr>
          <p:nvPr/>
        </p:nvPicPr>
        <p:blipFill>
          <a:blip r:embed="rId2" cstate="email">
            <a:lum contrast="15000"/>
          </a:blip>
          <a:stretch>
            <a:fillRect/>
          </a:stretch>
        </p:blipFill>
        <p:spPr>
          <a:xfrm>
            <a:off x="70040" y="482900"/>
            <a:ext cx="8967204" cy="58984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.jpg"/>
          <p:cNvPicPr>
            <a:picLocks noChangeAspect="1"/>
          </p:cNvPicPr>
          <p:nvPr/>
        </p:nvPicPr>
        <p:blipFill>
          <a:blip r:embed="rId2" cstate="email">
            <a:lum contrast="9000"/>
          </a:blip>
          <a:stretch>
            <a:fillRect/>
          </a:stretch>
        </p:blipFill>
        <p:spPr>
          <a:xfrm>
            <a:off x="251520" y="190456"/>
            <a:ext cx="8643380" cy="64789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4602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215509"/>
            <a:ext cx="8640960" cy="64269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iginal.jpg"/>
          <p:cNvPicPr>
            <a:picLocks noChangeAspect="1"/>
          </p:cNvPicPr>
          <p:nvPr/>
        </p:nvPicPr>
        <p:blipFill>
          <a:blip r:embed="rId2" cstate="email">
            <a:lum bright="-5000" contrast="12000"/>
          </a:blip>
          <a:stretch>
            <a:fillRect/>
          </a:stretch>
        </p:blipFill>
        <p:spPr>
          <a:xfrm>
            <a:off x="395536" y="296652"/>
            <a:ext cx="8496944" cy="63727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4f61e895c49c061bce52269baf23397bb2df8a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3">
      <a:dk1>
        <a:srgbClr val="292929"/>
      </a:dk1>
      <a:lt1>
        <a:sysClr val="window" lastClr="FFFFFF"/>
      </a:lt1>
      <a:dk2>
        <a:srgbClr val="444347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1957</TotalTime>
  <Words>248</Words>
  <Application>Microsoft Office PowerPoint</Application>
  <PresentationFormat>Экран (4:3)</PresentationFormat>
  <Paragraphs>50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Воспитание   гражданина и патриота  в условиях коррекционной школы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«ВОЗЗРИ НА ТРУД  И ГРОМКУ СЛАВУ»</vt:lpstr>
      <vt:lpstr>Слайд 18</vt:lpstr>
      <vt:lpstr>Слайд 19</vt:lpstr>
      <vt:lpstr>Слайд 20</vt:lpstr>
      <vt:lpstr>Слайд 21</vt:lpstr>
      <vt:lpstr>Экскурсионно-музейный цикл</vt:lpstr>
      <vt:lpstr>Слайд 23</vt:lpstr>
      <vt:lpstr>Будущее – в руках школьного учителя.  В. Гюго </vt:lpstr>
      <vt:lpstr>Спасибо 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</dc:creator>
  <cp:lastModifiedBy>Евгения</cp:lastModifiedBy>
  <cp:revision>183</cp:revision>
  <dcterms:created xsi:type="dcterms:W3CDTF">2012-06-02T06:14:39Z</dcterms:created>
  <dcterms:modified xsi:type="dcterms:W3CDTF">2013-01-01T23:36:43Z</dcterms:modified>
</cp:coreProperties>
</file>