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5EEE-96B9-4B4E-B83D-4B7C88EE7A4E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3DFB-DF3D-4594-8ECB-E98B955AF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5EEE-96B9-4B4E-B83D-4B7C88EE7A4E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3DFB-DF3D-4594-8ECB-E98B955AF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5EEE-96B9-4B4E-B83D-4B7C88EE7A4E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3DFB-DF3D-4594-8ECB-E98B955AF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5EEE-96B9-4B4E-B83D-4B7C88EE7A4E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3DFB-DF3D-4594-8ECB-E98B955AF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5EEE-96B9-4B4E-B83D-4B7C88EE7A4E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3DFB-DF3D-4594-8ECB-E98B955AF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5EEE-96B9-4B4E-B83D-4B7C88EE7A4E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3DFB-DF3D-4594-8ECB-E98B955AF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5EEE-96B9-4B4E-B83D-4B7C88EE7A4E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3DFB-DF3D-4594-8ECB-E98B955AF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5EEE-96B9-4B4E-B83D-4B7C88EE7A4E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3DFB-DF3D-4594-8ECB-E98B955AF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5EEE-96B9-4B4E-B83D-4B7C88EE7A4E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3DFB-DF3D-4594-8ECB-E98B955AF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5EEE-96B9-4B4E-B83D-4B7C88EE7A4E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3DFB-DF3D-4594-8ECB-E98B955AF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5EEE-96B9-4B4E-B83D-4B7C88EE7A4E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3DFB-DF3D-4594-8ECB-E98B955AF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E5EEE-96B9-4B4E-B83D-4B7C88EE7A4E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53DFB-DF3D-4594-8ECB-E98B955AF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43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7" descr="0001_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8913"/>
            <a:ext cx="6602413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65008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ЧУЧЕЛО" - пук соломы в платке, завязанном "по-бабьи" и кофте - ставили на дрова, сложенные "колодцем," и внутри зажигали огонь. К костру подходили старухи и угощали блинами; через костер прыгали; вокруг него ходили и пели долгие песни, плясали. У костра кричали:"Прощай, </a:t>
            </a:r>
            <a:r>
              <a:rPr lang="ru-RU" dirty="0" err="1" smtClean="0"/>
              <a:t>Маслена</a:t>
            </a:r>
            <a:r>
              <a:rPr lang="ru-RU" dirty="0" smtClean="0"/>
              <a:t> </a:t>
            </a:r>
            <a:r>
              <a:rPr lang="ru-RU" dirty="0" err="1" smtClean="0"/>
              <a:t>ерзовая</a:t>
            </a:r>
            <a:r>
              <a:rPr lang="ru-RU" dirty="0" smtClean="0"/>
              <a:t>!", "Гори-гори, Масленица, чтобы не погасла! </a:t>
            </a:r>
            <a:r>
              <a:rPr lang="ru-RU" dirty="0" err="1" smtClean="0"/>
              <a:t>Куды</a:t>
            </a:r>
            <a:r>
              <a:rPr lang="ru-RU" dirty="0" smtClean="0"/>
              <a:t> дым, </a:t>
            </a:r>
            <a:r>
              <a:rPr lang="ru-RU" dirty="0" err="1" smtClean="0"/>
              <a:t>туды</a:t>
            </a:r>
            <a:r>
              <a:rPr lang="ru-RU" dirty="0" smtClean="0"/>
              <a:t> блин, </a:t>
            </a:r>
            <a:r>
              <a:rPr lang="ru-RU" dirty="0" err="1" smtClean="0"/>
              <a:t>туды</a:t>
            </a:r>
            <a:r>
              <a:rPr lang="ru-RU" dirty="0" smtClean="0"/>
              <a:t> Масленка!"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3438" y="2690336"/>
            <a:ext cx="378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У Масленичного костра собиралось всегда много народу, было весело, звучало много песен. С Масленицей попрощались и мы с ребятами. шут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Рисунок 6" descr="изображение 0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3857621" cy="400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2967334"/>
            <a:ext cx="5214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ru-RU" i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4813994"/>
            <a:ext cx="4500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Масленица, прощай!</a:t>
            </a:r>
          </a:p>
          <a:p>
            <a:pPr>
              <a:defRPr/>
            </a:pPr>
            <a:endParaRPr lang="ru-RU" i="1" dirty="0" smtClean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на тот год опять приезжай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2"/>
                </a:solidFill>
              </a:rPr>
              <a:t>Внеклассное мероприятие.</a:t>
            </a:r>
            <a:br>
              <a:rPr lang="ru-RU" sz="3600" i="1" dirty="0" smtClean="0">
                <a:solidFill>
                  <a:schemeClr val="tx2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Масленица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2"/>
                </a:solidFill>
              </a:rPr>
              <a:t>МОУ»Средняя школа №11»</a:t>
            </a:r>
          </a:p>
          <a:p>
            <a:r>
              <a:rPr lang="ru-RU" sz="2800" i="1" dirty="0" smtClean="0">
                <a:solidFill>
                  <a:schemeClr val="tx2"/>
                </a:solidFill>
              </a:rPr>
              <a:t>Г.Кимры</a:t>
            </a:r>
            <a:endParaRPr lang="ru-RU" sz="28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МАСЛЕНИЦА</a:t>
            </a:r>
            <a:endParaRPr lang="ru-RU" sz="5400" dirty="0"/>
          </a:p>
        </p:txBody>
      </p:sp>
      <p:pic>
        <p:nvPicPr>
          <p:cNvPr id="4" name="Рисунок 7" descr="изображение 02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0512" y="2000240"/>
            <a:ext cx="5268247" cy="332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1071546"/>
            <a:ext cx="2571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600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142984"/>
            <a:ext cx="292895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Этот праздник к нам идет</a:t>
            </a:r>
            <a:br>
              <a:rPr lang="ru-RU" dirty="0" smtClean="0"/>
            </a:br>
            <a:r>
              <a:rPr lang="ru-RU" dirty="0" smtClean="0"/>
              <a:t>Раннею весною,</a:t>
            </a:r>
            <a:br>
              <a:rPr lang="ru-RU" dirty="0" smtClean="0"/>
            </a:br>
            <a:r>
              <a:rPr lang="ru-RU" dirty="0" smtClean="0"/>
              <a:t>Сколько радостей несет</a:t>
            </a:r>
            <a:br>
              <a:rPr lang="ru-RU" dirty="0" smtClean="0"/>
            </a:br>
            <a:r>
              <a:rPr lang="ru-RU" dirty="0" smtClean="0"/>
              <a:t>Он всегда с собою!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Ледяные горы ждут,</a:t>
            </a:r>
            <a:br>
              <a:rPr lang="ru-RU" dirty="0" smtClean="0"/>
            </a:br>
            <a:r>
              <a:rPr lang="ru-RU" dirty="0" smtClean="0"/>
              <a:t>И снежок сверкает,</a:t>
            </a:r>
            <a:br>
              <a:rPr lang="ru-RU" dirty="0" smtClean="0"/>
            </a:br>
            <a:r>
              <a:rPr lang="ru-RU" dirty="0" smtClean="0"/>
              <a:t>Санки с горок вниз бегут,</a:t>
            </a:r>
            <a:br>
              <a:rPr lang="ru-RU" dirty="0" smtClean="0"/>
            </a:br>
            <a:r>
              <a:rPr lang="ru-RU" dirty="0" smtClean="0"/>
              <a:t>Смех не умолкает.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Дома аромат блинов</a:t>
            </a:r>
            <a:br>
              <a:rPr lang="ru-RU" dirty="0" smtClean="0"/>
            </a:br>
            <a:r>
              <a:rPr lang="ru-RU" dirty="0" smtClean="0"/>
              <a:t>Праздничный чудесный,</a:t>
            </a:r>
            <a:br>
              <a:rPr lang="ru-RU" dirty="0" smtClean="0"/>
            </a:br>
            <a:r>
              <a:rPr lang="ru-RU" dirty="0" smtClean="0"/>
              <a:t>На блины друзей зовем,</a:t>
            </a:r>
            <a:br>
              <a:rPr lang="ru-RU" dirty="0" smtClean="0"/>
            </a:br>
            <a:r>
              <a:rPr lang="ru-RU" dirty="0" smtClean="0"/>
              <a:t>Будем есть их вместе.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Шумно, весело пройдет</a:t>
            </a:r>
            <a:br>
              <a:rPr lang="ru-RU" dirty="0" smtClean="0"/>
            </a:br>
            <a:r>
              <a:rPr lang="ru-RU" dirty="0" smtClean="0"/>
              <a:t>Сырная Седмица,</a:t>
            </a:r>
            <a:br>
              <a:rPr lang="ru-RU" dirty="0" smtClean="0"/>
            </a:br>
            <a:r>
              <a:rPr lang="ru-RU" dirty="0" smtClean="0"/>
              <a:t>А за ней - Великий пост,</a:t>
            </a:r>
            <a:br>
              <a:rPr lang="ru-RU" dirty="0" smtClean="0"/>
            </a:br>
            <a:r>
              <a:rPr lang="ru-RU" dirty="0" smtClean="0"/>
              <a:t>Время, чтоб молиться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0882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Масленица</a:t>
            </a:r>
            <a:r>
              <a:rPr lang="ru-RU" sz="2400" dirty="0"/>
              <a:t> (сырная неделя) — праздничный цикл, сохранившийся на Руси с языческих (дохристианских) времен. Обряд связан с проводами зимы и встречей весны. После крещения Руси Масленица празднуется в последнюю неделю перед Великим постом, за семь недель до Пасхи. Главными атрибутами масленицы являются блины и народные гуляния. Ох сколько же блинов напекли </a:t>
            </a:r>
            <a:r>
              <a:rPr lang="ru-RU" sz="2400" dirty="0" err="1"/>
              <a:t>мамы,всем</a:t>
            </a:r>
            <a:r>
              <a:rPr lang="ru-RU" sz="2400" dirty="0"/>
              <a:t> хватит.</a:t>
            </a:r>
          </a:p>
        </p:txBody>
      </p:sp>
      <p:pic>
        <p:nvPicPr>
          <p:cNvPr id="7171" name="Picture 3" descr="19487233_Maslenic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4000500"/>
            <a:ext cx="4519613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6" descr="изображение 0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357563"/>
            <a:ext cx="4262438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Традиционной русской забавой на масленицу были катание  на санках, кулачный  бой ,</a:t>
            </a:r>
            <a:r>
              <a:rPr lang="ru-RU" sz="2200" dirty="0" err="1" smtClean="0"/>
              <a:t>перитягивание</a:t>
            </a:r>
            <a:r>
              <a:rPr lang="ru-RU" sz="2200" dirty="0" smtClean="0"/>
              <a:t>  каната и другие зимние забавы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9" descr="изображение 0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3929063"/>
            <a:ext cx="3524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изображение 0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643050"/>
            <a:ext cx="3333750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изображение 02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4438" y="1500173"/>
            <a:ext cx="3429000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изображение 00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4286255"/>
            <a:ext cx="3429000" cy="221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С Масленицей ласковой поздравляем вас,</a:t>
            </a:r>
            <a:br>
              <a:rPr lang="ru-RU" sz="1800" dirty="0" smtClean="0"/>
            </a:br>
            <a:r>
              <a:rPr lang="ru-RU" sz="1800" dirty="0" smtClean="0"/>
              <a:t>Пирогам повластвовать наступает час.</a:t>
            </a:r>
            <a:br>
              <a:rPr lang="ru-RU" sz="1800" dirty="0" smtClean="0"/>
            </a:br>
            <a:r>
              <a:rPr lang="ru-RU" sz="1800" dirty="0" smtClean="0"/>
              <a:t>Без блинов не сладятся проводы зимы,</a:t>
            </a:r>
            <a:br>
              <a:rPr lang="ru-RU" sz="1800" dirty="0" smtClean="0"/>
            </a:br>
            <a:r>
              <a:rPr lang="ru-RU" sz="1800" dirty="0" smtClean="0"/>
              <a:t>К песне, к шутке, к радости приглашаем мы</a:t>
            </a:r>
            <a:endParaRPr lang="ru-RU" sz="1800" dirty="0"/>
          </a:p>
        </p:txBody>
      </p:sp>
      <p:pic>
        <p:nvPicPr>
          <p:cNvPr id="3" name="Рисунок 6" descr="изображение 0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643063"/>
            <a:ext cx="335756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изображение 04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71625"/>
            <a:ext cx="37861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изображение 03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286250"/>
            <a:ext cx="335756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изображение 04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286250"/>
            <a:ext cx="38576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1" descr="изображение 04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3500433" cy="262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зображение 0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714356"/>
            <a:ext cx="385762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изображение 01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3714752"/>
            <a:ext cx="3577056" cy="273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изображение 06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14752"/>
            <a:ext cx="421481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572613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Прозвища Масленицы: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масляна</a:t>
            </a:r>
            <a:r>
              <a:rPr lang="ru-RU" sz="2000" dirty="0" smtClean="0"/>
              <a:t>, сырная масленица, сырная неделя, масляная неделя, сахарные уста, объедала, </a:t>
            </a:r>
            <a:r>
              <a:rPr lang="ru-RU" sz="2000" dirty="0" err="1" smtClean="0"/>
              <a:t>объедуха</a:t>
            </a:r>
            <a:r>
              <a:rPr lang="ru-RU" sz="2000" dirty="0" smtClean="0"/>
              <a:t>, ясочка, </a:t>
            </a:r>
            <a:r>
              <a:rPr lang="ru-RU" sz="2000" dirty="0" err="1" smtClean="0"/>
              <a:t>перепелочка</a:t>
            </a:r>
            <a:r>
              <a:rPr lang="ru-RU" sz="2000" dirty="0" smtClean="0"/>
              <a:t>, касаточка, боярыня-масленица, </a:t>
            </a:r>
            <a:r>
              <a:rPr lang="ru-RU" sz="2000" dirty="0" err="1" smtClean="0"/>
              <a:t>блиноеда</a:t>
            </a:r>
            <a:r>
              <a:rPr lang="ru-RU" sz="2000" dirty="0" smtClean="0"/>
              <a:t>, сорока бабушек внучка, трех матерей дочка, тридцати братьев сестра, разорительница, мокрохвостка, широкая, разгульная, веселая, честная, курносая, румяная</a:t>
            </a:r>
            <a:endParaRPr lang="ru-RU" sz="2000" dirty="0"/>
          </a:p>
        </p:txBody>
      </p:sp>
      <p:pic>
        <p:nvPicPr>
          <p:cNvPr id="3" name="Picture 5" descr="mas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6050" y="428604"/>
            <a:ext cx="501650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67866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Как говорится, без пирогов - не именины, без блинов - не масленица. Русская масленица всегда славилась блинами, особенно их количеством. "Блин не клин - живот не расколет", "Блины брюха не портят", - памятуя об этих поговорках, обычно съедали огромное количество блинов. Каждая хозяйка имела, как правило, свой собственный рецепт приготовления блинов.</a:t>
            </a:r>
            <a:endParaRPr lang="ru-RU" dirty="0"/>
          </a:p>
        </p:txBody>
      </p:sp>
      <p:pic>
        <p:nvPicPr>
          <p:cNvPr id="3" name="Picture 3" descr="15532553_DSC033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9" y="2571744"/>
            <a:ext cx="4678364" cy="409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57818" y="2428868"/>
            <a:ext cx="30003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Рецепт блинов «на скорую руку»: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dirty="0" smtClean="0"/>
              <a:t>300 г муки, 3 яйца, 100 г слив. масла, 2 стакана кислого молока или кефира, чайная ложка сахара, соль.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dirty="0" smtClean="0"/>
              <a:t>Нетвёрдое масло растереть с желтками, сахаром, мукой и постепенно влить кислое молоко (кефир). Добавить взбитые белки и сразу жарить.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341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Внеклассное мероприятие. Масленица</vt:lpstr>
      <vt:lpstr>МАСЛЕНИЦА</vt:lpstr>
      <vt:lpstr>Слайд 4</vt:lpstr>
      <vt:lpstr>Традиционной русской забавой на масленицу были катание  на санках, кулачный  бой ,перитягивание  каната и другие зимние забавы.</vt:lpstr>
      <vt:lpstr>С Масленицей ласковой поздравляем вас, Пирогам повластвовать наступает час. Без блинов не сладятся проводы зимы, К песне, к шутке, к радости приглашаем мы</vt:lpstr>
      <vt:lpstr>Слайд 7</vt:lpstr>
      <vt:lpstr>Прозвища Масленицы:   масляна, сырная масленица, сырная неделя, масляная неделя, сахарные уста, объедала, объедуха, ясочка, перепелочка, касаточка, боярыня-масленица, блиноеда, сорока бабушек внучка, трех матерей дочка, тридцати братьев сестра, разорительница, мокрохвостка, широкая, разгульная, веселая, честная, курносая, румяная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</dc:creator>
  <cp:lastModifiedBy>Влад</cp:lastModifiedBy>
  <cp:revision>5</cp:revision>
  <dcterms:created xsi:type="dcterms:W3CDTF">2013-01-24T13:47:44Z</dcterms:created>
  <dcterms:modified xsi:type="dcterms:W3CDTF">2013-01-24T14:15:15Z</dcterms:modified>
</cp:coreProperties>
</file>