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9" r:id="rId9"/>
    <p:sldId id="264" r:id="rId10"/>
    <p:sldId id="266" r:id="rId11"/>
    <p:sldId id="268" r:id="rId12"/>
    <p:sldId id="263" r:id="rId13"/>
    <p:sldId id="267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6B8C-9ED1-401A-8022-3A9768DC698A}" type="datetimeFigureOut">
              <a:rPr lang="ru-RU" smtClean="0"/>
              <a:pPr/>
              <a:t>09.01.2013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731" y="333890"/>
            <a:ext cx="8674554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НРАВСТВЕННО-ПАТРИОТИЧЕСКОЕ ВОСПИТАНИЕ</a:t>
            </a:r>
          </a:p>
          <a:p>
            <a:pPr algn="ctr"/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МЛАДШИХ ШКОЛЬНИКОВ</a:t>
            </a:r>
            <a:endParaRPr lang="ru-RU" sz="32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868144" y="3854324"/>
            <a:ext cx="29523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5146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5146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Белкина Юлия Юрьевна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514600" algn="l"/>
              </a:tabLst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МБОУ «Начальная школа - детский сад № 44»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514600" algn="l"/>
              </a:tabLst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514600" algn="l"/>
              </a:tabLst>
            </a:pP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Белгород 2012 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060848"/>
            <a:ext cx="4896544" cy="31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73377"/>
            <a:ext cx="8712968" cy="1938992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Широко 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используем все виды фольклора (сказки, песенки, пословицы, поговорки, хороводы и т. д.). В устном народном творчестве как нигде сохранились особенности черты русского характера, присущие ему нравственные ценности, представление о добре, красоте, правде, храбрости, трудолюбии, верности. </a:t>
            </a:r>
          </a:p>
        </p:txBody>
      </p:sp>
      <p:pic>
        <p:nvPicPr>
          <p:cNvPr id="3" name="Рисунок 2" descr="P10108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75989" y="3284984"/>
            <a:ext cx="4584510" cy="343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6552" y="116632"/>
            <a:ext cx="9865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с историческим прошлым России - новое,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 очень интересное направление в работе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воспитанию патриотизма у детей.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Фото04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96002" y="3501008"/>
            <a:ext cx="4259965" cy="3194974"/>
          </a:xfrm>
          <a:prstGeom prst="rect">
            <a:avLst/>
          </a:prstGeom>
        </p:spPr>
      </p:pic>
      <p:pic>
        <p:nvPicPr>
          <p:cNvPr id="5" name="Рисунок 4" descr="P10006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501008"/>
            <a:ext cx="4187957" cy="3140968"/>
          </a:xfrm>
          <a:prstGeom prst="rect">
            <a:avLst/>
          </a:prstGeom>
        </p:spPr>
      </p:pic>
      <p:pic>
        <p:nvPicPr>
          <p:cNvPr id="7" name="Рисунок 6" descr="P10006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1196752"/>
            <a:ext cx="3888432" cy="2568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детей с историей и достопримечательностями  родного края</a:t>
            </a: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Фото00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24744"/>
            <a:ext cx="3840427" cy="2880320"/>
          </a:xfrm>
          <a:prstGeom prst="rect">
            <a:avLst/>
          </a:prstGeom>
        </p:spPr>
      </p:pic>
      <p:pic>
        <p:nvPicPr>
          <p:cNvPr id="8" name="Рисунок 7" descr="Фото04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99517" y="1124744"/>
            <a:ext cx="3840427" cy="2880320"/>
          </a:xfrm>
          <a:prstGeom prst="rect">
            <a:avLst/>
          </a:prstGeom>
        </p:spPr>
      </p:pic>
      <p:pic>
        <p:nvPicPr>
          <p:cNvPr id="7" name="Рисунок 6" descr="P101006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5856" y="3428999"/>
            <a:ext cx="2553748" cy="3404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104305"/>
            <a:ext cx="84249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 - один из важнейших факторов народной педагоги. Она не только среда обитания, но и родная сторона, Родина. Знакомя с природой края мы решаем не только природоохранные задачи, но и воспитываем любовь к каждому объекту в природе.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10007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0152" y="4437112"/>
            <a:ext cx="3059832" cy="2294874"/>
          </a:xfrm>
          <a:prstGeom prst="rect">
            <a:avLst/>
          </a:prstGeom>
        </p:spPr>
      </p:pic>
      <p:pic>
        <p:nvPicPr>
          <p:cNvPr id="6" name="Рисунок 5" descr="мои фото 0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700808"/>
            <a:ext cx="3131840" cy="2348880"/>
          </a:xfrm>
          <a:prstGeom prst="rect">
            <a:avLst/>
          </a:prstGeom>
        </p:spPr>
      </p:pic>
      <p:pic>
        <p:nvPicPr>
          <p:cNvPr id="4" name="Рисунок 3" descr="P10006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1840" y="2492896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Большое место в приобщении детей к отечественным духовным традициям занимают  праздники 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1010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1628800"/>
            <a:ext cx="3635896" cy="2520280"/>
          </a:xfrm>
          <a:prstGeom prst="rect">
            <a:avLst/>
          </a:prstGeom>
        </p:spPr>
      </p:pic>
      <p:pic>
        <p:nvPicPr>
          <p:cNvPr id="6" name="Рисунок 5" descr="P10207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4221088"/>
            <a:ext cx="3672408" cy="2520280"/>
          </a:xfrm>
          <a:prstGeom prst="rect">
            <a:avLst/>
          </a:prstGeom>
        </p:spPr>
      </p:pic>
      <p:pic>
        <p:nvPicPr>
          <p:cNvPr id="8" name="Рисунок 7" descr="0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1628800"/>
            <a:ext cx="3672408" cy="2497703"/>
          </a:xfrm>
          <a:prstGeom prst="rect">
            <a:avLst/>
          </a:prstGeom>
        </p:spPr>
      </p:pic>
      <p:pic>
        <p:nvPicPr>
          <p:cNvPr id="9" name="Рисунок 8" descr="P102071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7584" y="4149080"/>
            <a:ext cx="3672408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Народные промыслы – душа России.</a:t>
            </a: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9464811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4725144"/>
            <a:ext cx="2952328" cy="2000250"/>
          </a:xfrm>
          <a:prstGeom prst="rect">
            <a:avLst/>
          </a:prstGeom>
          <a:noFill/>
        </p:spPr>
      </p:pic>
      <p:pic>
        <p:nvPicPr>
          <p:cNvPr id="24580" name="Picture 4" descr="http://www.musobl.divo.ru/collection/igr_dimkkoss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4697760"/>
            <a:ext cx="3233651" cy="2160240"/>
          </a:xfrm>
          <a:prstGeom prst="rect">
            <a:avLst/>
          </a:prstGeom>
          <a:noFill/>
        </p:spPr>
      </p:pic>
      <p:pic>
        <p:nvPicPr>
          <p:cNvPr id="24590" name="Picture 14" descr="http://www.unn.runnet.ru/pic/hlo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980728"/>
            <a:ext cx="3179791" cy="2232248"/>
          </a:xfrm>
          <a:prstGeom prst="rect">
            <a:avLst/>
          </a:prstGeom>
          <a:noFill/>
        </p:spPr>
      </p:pic>
      <p:pic>
        <p:nvPicPr>
          <p:cNvPr id="24592" name="Picture 16" descr="http://www.umkatoys.ru/bitrix/templates/umka/thumb-detail.php?width=400&amp;path=/upload/iblock/248/248bd4473ad520bb2065c71f4af63e6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908720"/>
            <a:ext cx="3362240" cy="2160240"/>
          </a:xfrm>
          <a:prstGeom prst="rect">
            <a:avLst/>
          </a:prstGeom>
          <a:noFill/>
        </p:spPr>
      </p:pic>
      <p:pic>
        <p:nvPicPr>
          <p:cNvPr id="4" name="Рисунок 3" descr="Фото026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776" y="1844824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702476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уть патриотического воспитания состоит в том, чтобы посеять и взрастить в детской душе семена любви к родной природе, к родному дому и семье, к истории и культуре страны, созданной трудами родных и близких людей, тех, кого зовут соотечественниками.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646" y="1916832"/>
            <a:ext cx="8240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2967334"/>
            <a:ext cx="2324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609655"/>
            <a:ext cx="8424936" cy="480131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Там, где сладко пахнет смородиной,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Там, где дом и родная семья,-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все называется Родина,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Дорогая, родная земля!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Даже солнце здесь светит теплее,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ромашки красивей цветут.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горжусь я землею своею -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Здесь хорошие люди живут... </a:t>
            </a:r>
            <a:endParaRPr lang="ru-RU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Гузель Терегулова)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работы</a:t>
            </a:r>
            <a:endParaRPr lang="ru-RU" sz="4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35078"/>
            <a:ext cx="86764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Обосновать значимость нравственно –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патриотического воспитания в младшем школьном возрасте.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 с основными элементами реализации программ по патриотическому воспитанию.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Рассмотреть первостепенные аспекты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решения задач по воспитанию чувств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Нравственно – патриотическое воспитание</a:t>
            </a:r>
            <a:endParaRPr lang="ru-RU" sz="3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процесс взаимодействия воспитателя и воспитанников, направленный на развитие патриотических чувств, формирования патриотических убеждений и устойчивых норм патриотического поведения. 	Патриотизм открывает в детях всех народов России чувство свободы, единства, равенства и братства,  культуры межнационального общения.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цели программ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 нравственно – патриотическому воспитанию</a:t>
            </a:r>
            <a:endParaRPr lang="ru-RU" sz="3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519" y="-5440472"/>
            <a:ext cx="8892481" cy="1118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оптимальных условий для всестороннего развития нравственно-патриотического потенциала школьника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грамотное построение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целостного педагогического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процесса в учебном учреждении на основе синтеза опыта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традиционной российской системы общественного раннего школьного образования и обобщения,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систематизации, интеграции достоверных, научно исторических материалов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14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Задачи: </a:t>
            </a:r>
            <a:endParaRPr lang="ru-RU" sz="3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Воспитывать любовь и уважение к своему городу, краю, Родине; гордость за принадлежность к гражданам России.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Прививать чувство гордости, глубокого уважения  и почитания  символов Российской федерации: Герба, Гимна, Флага.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Воспитывать личность гражданина – патриота Родины, способного встать на защиту государственных интересов страны.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Ориентировать родителей на патриотическое воспитание детей, путем прикосновения к истории своей семьи.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52040" y="115852"/>
            <a:ext cx="63991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патриотического воспитания в начальной школе</a:t>
            </a:r>
            <a:endParaRPr lang="ru-RU" sz="3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7" name="Diagram 1"/>
          <p:cNvGraphicFramePr>
            <a:graphicFrameLocks/>
          </p:cNvGraphicFramePr>
          <p:nvPr/>
        </p:nvGraphicFramePr>
        <p:xfrm>
          <a:off x="-1404664" y="1844824"/>
          <a:ext cx="11809413" cy="4687887"/>
        </p:xfrm>
        <a:graphic>
          <a:graphicData uri="http://schemas.openxmlformats.org/drawingml/2006/compatibility">
            <com:legacyDrawing xmlns:com="http://schemas.openxmlformats.org/drawingml/2006/compatibility" spid="_x0000_s409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0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с государственной символикой</a:t>
            </a: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000057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371600"/>
            <a:ext cx="2647950" cy="3790950"/>
          </a:xfrm>
          <a:prstGeom prst="rect">
            <a:avLst/>
          </a:prstGeom>
          <a:noFill/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980728"/>
            <a:ext cx="2028774" cy="2912740"/>
          </a:xfrm>
          <a:prstGeom prst="rect">
            <a:avLst/>
          </a:prstGeom>
        </p:spPr>
      </p:pic>
      <p:pic>
        <p:nvPicPr>
          <p:cNvPr id="5" name="Picture 7" descr="мам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0" y="1371600"/>
            <a:ext cx="2655888" cy="3797300"/>
          </a:xfrm>
          <a:prstGeom prst="rect">
            <a:avLst/>
          </a:prstGeom>
          <a:noFill/>
        </p:spPr>
      </p:pic>
      <p:pic>
        <p:nvPicPr>
          <p:cNvPr id="6" name="Picture 8" descr="5319933_fla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0400" y="4343400"/>
            <a:ext cx="2667000" cy="230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599" y="289925"/>
            <a:ext cx="74888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Окружающие предметы, впервые пробуждающие душу ребёнка, воспитывающие в нём чувство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красоты, любознательность, должны быть национальными. Это помогает детям с самого раннего возраста понять,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они - часть великого русского народа.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P10006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61048"/>
            <a:ext cx="3707904" cy="2996952"/>
          </a:xfrm>
          <a:prstGeom prst="rect">
            <a:avLst/>
          </a:prstGeom>
        </p:spPr>
      </p:pic>
      <p:pic>
        <p:nvPicPr>
          <p:cNvPr id="4" name="Рисунок 3" descr="P10207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6096" y="4077072"/>
            <a:ext cx="3707904" cy="2780928"/>
          </a:xfrm>
          <a:prstGeom prst="rect">
            <a:avLst/>
          </a:prstGeom>
        </p:spPr>
      </p:pic>
      <p:pic>
        <p:nvPicPr>
          <p:cNvPr id="5" name="Рисунок 4" descr="P100067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1754814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500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2012-12-12T10:29:19Z</dcterms:created>
  <dcterms:modified xsi:type="dcterms:W3CDTF">2013-01-09T16:35:11Z</dcterms:modified>
</cp:coreProperties>
</file>