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9" r:id="rId2"/>
    <p:sldId id="278" r:id="rId3"/>
    <p:sldId id="271" r:id="rId4"/>
    <p:sldId id="280" r:id="rId5"/>
    <p:sldId id="281" r:id="rId6"/>
    <p:sldId id="275" r:id="rId7"/>
    <p:sldId id="282" r:id="rId8"/>
    <p:sldId id="272" r:id="rId9"/>
    <p:sldId id="273" r:id="rId10"/>
    <p:sldId id="274" r:id="rId11"/>
    <p:sldId id="276" r:id="rId12"/>
    <p:sldId id="283" r:id="rId13"/>
    <p:sldId id="284" r:id="rId14"/>
    <p:sldId id="261" r:id="rId15"/>
    <p:sldId id="285" r:id="rId16"/>
    <p:sldId id="28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6431266404199516E-2"/>
                  <c:y val="-0.1063730314960629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6365912073490821"/>
                  <c:y val="-5.900000000000003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2014763779527564E-2"/>
                  <c:y val="-6.246038385826778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1693651574803153"/>
                  <c:y val="1.295275590551182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Всего учащихся</c:v>
                </c:pt>
                <c:pt idx="1">
                  <c:v>питаются один раз в день</c:v>
                </c:pt>
                <c:pt idx="2">
                  <c:v>питаются бутербродами</c:v>
                </c:pt>
                <c:pt idx="3">
                  <c:v>придерживаются диеты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267</c:v>
                </c:pt>
                <c:pt idx="1">
                  <c:v>230</c:v>
                </c:pt>
                <c:pt idx="2">
                  <c:v>156</c:v>
                </c:pt>
                <c:pt idx="3">
                  <c:v>170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5000"/>
                    <a:shade val="85000"/>
                    <a:satMod val="230000"/>
                  </a:schemeClr>
                </a:gs>
                <a:gs pos="25000">
                  <a:schemeClr val="accent3">
                    <a:tint val="90000"/>
                    <a:shade val="70000"/>
                    <a:satMod val="220000"/>
                  </a:schemeClr>
                </a:gs>
                <a:gs pos="50000">
                  <a:schemeClr val="accent3">
                    <a:tint val="90000"/>
                    <a:shade val="58000"/>
                    <a:satMod val="225000"/>
                  </a:schemeClr>
                </a:gs>
                <a:gs pos="65000">
                  <a:schemeClr val="accent3">
                    <a:tint val="90000"/>
                    <a:shade val="58000"/>
                    <a:satMod val="225000"/>
                  </a:schemeClr>
                </a:gs>
                <a:gs pos="80000">
                  <a:schemeClr val="accent3">
                    <a:tint val="90000"/>
                    <a:shade val="69000"/>
                    <a:satMod val="220000"/>
                  </a:schemeClr>
                </a:gs>
                <a:gs pos="100000">
                  <a:schemeClr val="accent3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hemeClr val="accent3">
                  <a:shade val="60000"/>
                  <a:satMod val="110000"/>
                </a:schemeClr>
              </a:contourClr>
            </a:sp3d>
          </c:spPr>
          <c:explosion val="35"/>
          <c:dLbls>
            <c:dLbl>
              <c:idx val="0"/>
              <c:layout>
                <c:manualLayout>
                  <c:x val="8.6207894354929909E-3"/>
                  <c:y val="-5.17891638303744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5.6567336534429295E-2"/>
                  <c:y val="6.0851078768713644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2.002896003556642E-2"/>
                  <c:y val="-5.3967987336782666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подражание взрослым</c:v>
                </c:pt>
                <c:pt idx="1">
                  <c:v>из любопытства</c:v>
                </c:pt>
                <c:pt idx="2">
                  <c:v>под влиянием товарищей в компании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</c:v>
                </c:pt>
                <c:pt idx="1">
                  <c:v>0.4</c:v>
                </c:pt>
                <c:pt idx="2">
                  <c:v>0.27</c:v>
                </c:pt>
              </c:numCache>
            </c:numRef>
          </c:val>
        </c:ser>
        <c:dLbls>
          <c:showCatName val="1"/>
          <c:showPercent val="1"/>
        </c:dLbls>
      </c:pie3DChart>
      <c:spPr>
        <a:ln>
          <a:solidFill>
            <a:srgbClr val="00B0F0"/>
          </a:solidFill>
        </a:ln>
      </c:spPr>
    </c:plotArea>
    <c:plotVisOnly val="1"/>
  </c:chart>
  <c:spPr>
    <a:ln>
      <a:solidFill>
        <a:srgbClr val="00B0F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5688689093039734E-4"/>
          <c:y val="1.9847683136129082E-3"/>
          <c:w val="0.99914311310906967"/>
          <c:h val="0.834368705436145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5.4421387805381133E-3"/>
                  <c:y val="-0.36108191294506714"/>
                </c:manualLayout>
              </c:layout>
              <c:showVal val="1"/>
            </c:dLbl>
            <c:dLbl>
              <c:idx val="1"/>
              <c:layout>
                <c:manualLayout>
                  <c:x val="2.9024740162869937E-2"/>
                  <c:y val="-0.29842066907774251"/>
                </c:manualLayout>
              </c:layout>
              <c:showVal val="1"/>
            </c:dLbl>
            <c:dLbl>
              <c:idx val="2"/>
              <c:layout>
                <c:manualLayout>
                  <c:x val="3.4466878943408108E-2"/>
                  <c:y val="-0.19918352595639191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Всего опрошенных</c:v>
                </c:pt>
                <c:pt idx="1">
                  <c:v>Не курят</c:v>
                </c:pt>
                <c:pt idx="2">
                  <c:v>курят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368</c:v>
                </c:pt>
                <c:pt idx="1">
                  <c:v>235</c:v>
                </c:pt>
                <c:pt idx="2">
                  <c:v>133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Всего опрошенных</c:v>
                </c:pt>
                <c:pt idx="1">
                  <c:v>Не курят</c:v>
                </c:pt>
                <c:pt idx="2">
                  <c:v>курят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Всего опрошенных</c:v>
                </c:pt>
                <c:pt idx="1">
                  <c:v>Не курят</c:v>
                </c:pt>
                <c:pt idx="2">
                  <c:v>курят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63928960"/>
        <c:axId val="69865856"/>
        <c:axId val="0"/>
      </c:bar3DChart>
      <c:catAx>
        <c:axId val="63928960"/>
        <c:scaling>
          <c:orientation val="minMax"/>
        </c:scaling>
        <c:axPos val="b"/>
        <c:tickLblPos val="nextTo"/>
        <c:crossAx val="69865856"/>
        <c:crosses val="autoZero"/>
        <c:auto val="1"/>
        <c:lblAlgn val="ctr"/>
        <c:lblOffset val="100"/>
      </c:catAx>
      <c:valAx>
        <c:axId val="6986585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3928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B4C6-D23F-4D19-B17A-C1702003F5D6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F39E-8A24-4542-9F23-691C577C4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BD8F7-D7D2-458B-9EE5-5AB19D695E46}" type="slidenum">
              <a:rPr lang="ru-RU"/>
              <a:pPr/>
              <a:t>14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523F21-4611-4970-BC2E-4323C1FF6B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13B4B2-4653-47C8-AB8B-DA01B835B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32902F-E8E0-40D1-B91F-329BC6739A1E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637AA8-4E3A-4405-AE90-EC2CC0649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296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Береги здоровье смолоду !</a:t>
            </a:r>
          </a:p>
          <a:p>
            <a:pPr algn="ctr"/>
            <a:endParaRPr lang="ru-RU" sz="6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9394" name="Picture 2" descr="C:\Documents and Settings\User\Мои документы\Мои рисунки\картинки1\Анимация\Children\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14686"/>
            <a:ext cx="4357718" cy="26375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028273">
            <a:off x="820127" y="2504752"/>
            <a:ext cx="2902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Согласно официальному определению Всемирной Организации Здравоохранения,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5070C"/>
                </a:solidFill>
              </a:rPr>
              <a:t>здоровье - это физическое, психическое и социальное благополучие</a:t>
            </a:r>
            <a:r>
              <a:rPr lang="ru-RU" dirty="0" smtClean="0">
                <a:solidFill>
                  <a:srgbClr val="C5070C"/>
                </a:solidFill>
              </a:rPr>
              <a:t>. </a:t>
            </a:r>
            <a:endParaRPr lang="ru-RU" dirty="0">
              <a:solidFill>
                <a:srgbClr val="C507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Здоров будешь – всё добудешь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/>
              <a:t>Постарайтесь </a:t>
            </a:r>
            <a:r>
              <a:rPr lang="ru-RU" sz="2800" dirty="0" smtClean="0"/>
              <a:t>чаще заниматься спортом. </a:t>
            </a:r>
            <a:endParaRPr lang="ru-RU" sz="2800" dirty="0"/>
          </a:p>
          <a:p>
            <a:r>
              <a:rPr lang="ru-RU" sz="2800" dirty="0"/>
              <a:t>Займитесь любимым делом.</a:t>
            </a:r>
          </a:p>
          <a:p>
            <a:r>
              <a:rPr lang="ru-RU" sz="2800" dirty="0"/>
              <a:t>Не забывайте: «С кем поведёшься – от того и наберёшься»</a:t>
            </a:r>
          </a:p>
          <a:p>
            <a:endParaRPr lang="ru-RU" sz="2800" dirty="0"/>
          </a:p>
        </p:txBody>
      </p:sp>
      <p:pic>
        <p:nvPicPr>
          <p:cNvPr id="150548" name="Picture 20" descr="1 1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844675"/>
            <a:ext cx="2641600" cy="1981200"/>
          </a:xfrm>
          <a:noFill/>
          <a:ln/>
        </p:spPr>
      </p:pic>
      <p:pic>
        <p:nvPicPr>
          <p:cNvPr id="150550" name="Picture 22" descr="24 1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4149725"/>
            <a:ext cx="2647950" cy="19812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/>
      <p:bldP spid="1505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Наркомания – болезнь 21 века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/>
              <a:t>С момента возникновения </a:t>
            </a:r>
            <a:r>
              <a:rPr lang="ru-RU" dirty="0" err="1"/>
              <a:t>наркозависимости</a:t>
            </a:r>
            <a:r>
              <a:rPr lang="ru-RU" dirty="0"/>
              <a:t> человек проживает не более 3-4 лет.</a:t>
            </a:r>
          </a:p>
          <a:p>
            <a:r>
              <a:rPr lang="ru-RU" dirty="0"/>
              <a:t>В нашей стране около 7 млн. наркоманов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471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Признаки наркотического опьянения:</a:t>
            </a:r>
          </a:p>
          <a:p>
            <a:pPr>
              <a:buFontTx/>
              <a:buChar char="-"/>
            </a:pPr>
            <a:r>
              <a:rPr lang="ru-RU" sz="2000" dirty="0"/>
              <a:t>Беспричинные изменения настроения.</a:t>
            </a:r>
          </a:p>
          <a:p>
            <a:pPr>
              <a:buFontTx/>
              <a:buChar char="-"/>
            </a:pPr>
            <a:r>
              <a:rPr lang="ru-RU" sz="2000" dirty="0"/>
              <a:t>Излишняя активность или заторможенность.</a:t>
            </a:r>
          </a:p>
          <a:p>
            <a:pPr>
              <a:buFontTx/>
              <a:buChar char="-"/>
            </a:pPr>
            <a:r>
              <a:rPr lang="ru-RU" sz="2000" dirty="0"/>
              <a:t>Нарушение координации движения.</a:t>
            </a:r>
          </a:p>
          <a:p>
            <a:pPr>
              <a:buFontTx/>
              <a:buChar char="-"/>
            </a:pPr>
            <a:r>
              <a:rPr lang="ru-RU" sz="2000" dirty="0"/>
              <a:t>Сильное сужение или расширение зрачков.</a:t>
            </a:r>
          </a:p>
          <a:p>
            <a:pPr>
              <a:buFontTx/>
              <a:buChar char="-"/>
            </a:pPr>
            <a:r>
              <a:rPr lang="ru-RU" sz="2000" dirty="0"/>
              <a:t>Агрессивность.</a:t>
            </a:r>
          </a:p>
          <a:p>
            <a:pPr>
              <a:buFontTx/>
              <a:buChar char="-"/>
            </a:pPr>
            <a:r>
              <a:rPr lang="ru-RU" sz="2000" dirty="0"/>
              <a:t>Тяга к сладкому.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  <p:bldP spid="1484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Общее число инфицированных в России – более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человек, однако реальное количество российских  граждан, инфицированных вирусом составляет более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15000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18-й Международный День Памяти жертв СПИДа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72008"/>
            <a:ext cx="263208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i="1" dirty="0" smtClean="0"/>
              <a:t>Среди инфицированных в основном люди 15-29 лет (78% всех зарегистрированных случаев)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800" b="1" i="1" dirty="0" smtClean="0"/>
              <a:t>За 20 лет от </a:t>
            </a:r>
            <a:r>
              <a:rPr lang="ru-RU" sz="2800" b="1" i="1" dirty="0" err="1" smtClean="0"/>
              <a:t>СПИДа</a:t>
            </a:r>
            <a:r>
              <a:rPr lang="ru-RU" sz="2800" b="1" i="1" dirty="0" smtClean="0"/>
              <a:t> пострадало более 60 млн. человек – 1% населения земного шара, 22 млн. уже умерли. Ежедневно в мире 16000 человек заражаются ВИЧ-инфекцией.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800" b="1" i="1" dirty="0" smtClean="0"/>
              <a:t>Предполагается, что к 2020 г. ВИЧ унесет жизни 68 млн. человек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468313" y="3141663"/>
            <a:ext cx="4471987" cy="37496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800" b="1" dirty="0"/>
              <a:t>Фиксация данных наркомании среди подростков имеет прямое отношение к </a:t>
            </a:r>
            <a:r>
              <a:rPr lang="ru-RU" sz="1800" b="1" dirty="0">
                <a:solidFill>
                  <a:srgbClr val="FF0000"/>
                </a:solidFill>
              </a:rPr>
              <a:t>проблеме венерических заболеваний</a:t>
            </a:r>
            <a:r>
              <a:rPr lang="ru-RU" sz="1800" b="1" dirty="0"/>
              <a:t> и, в первую очередь, к заболеванием </a:t>
            </a:r>
            <a:r>
              <a:rPr lang="ru-RU" sz="1800" b="1" dirty="0" err="1"/>
              <a:t>СПИДом</a:t>
            </a:r>
            <a:r>
              <a:rPr lang="ru-RU" sz="1800" b="1" dirty="0"/>
              <a:t>.  Дело в том, что по оценкам  экспертов первый этап эпидемии </a:t>
            </a:r>
            <a:r>
              <a:rPr lang="ru-RU" sz="1800" b="1" dirty="0" err="1"/>
              <a:t>СПИДа</a:t>
            </a:r>
            <a:r>
              <a:rPr lang="ru-RU" sz="1800" b="1" dirty="0"/>
              <a:t> связан с заболеваниями, полученными в результате пользования наркотическими средствами на кровяной основе и многоразового использования шприцев.</a:t>
            </a: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575050" y="650875"/>
            <a:ext cx="5100638" cy="214526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i="1" dirty="0">
                <a:solidFill>
                  <a:srgbClr val="FF0000"/>
                </a:solidFill>
              </a:rPr>
              <a:t>Учитывая характер распространения  наркомании среди молодежи  экспертами даются весьма неутешительные прогнозы относительно массового распространения </a:t>
            </a:r>
            <a:r>
              <a:rPr lang="ru-RU" sz="2000" b="1" i="1" dirty="0" err="1">
                <a:solidFill>
                  <a:srgbClr val="FF0000"/>
                </a:solidFill>
              </a:rPr>
              <a:t>СПИДа</a:t>
            </a:r>
            <a:r>
              <a:rPr lang="ru-RU" sz="2000" b="1" i="1" dirty="0">
                <a:solidFill>
                  <a:srgbClr val="FF0000"/>
                </a:solidFill>
              </a:rPr>
              <a:t> в ближайшие  годы в </a:t>
            </a:r>
            <a:r>
              <a:rPr lang="ru-RU" sz="2000" b="1" i="1" dirty="0" smtClean="0">
                <a:solidFill>
                  <a:srgbClr val="FF0000"/>
                </a:solidFill>
              </a:rPr>
              <a:t>России.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158750" y="477838"/>
            <a:ext cx="3117850" cy="28067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b="1" dirty="0"/>
              <a:t>Наряду с фактами, фиксирующими распространение  употребления спиртных напитков  среди </a:t>
            </a:r>
            <a:r>
              <a:rPr lang="ru-RU" sz="1600" b="1" dirty="0" err="1"/>
              <a:t>несовершеннолетних,следует</a:t>
            </a:r>
            <a:r>
              <a:rPr lang="ru-RU" sz="1600" b="1" dirty="0"/>
              <a:t> обратить внимание на усиливающиеся тенденции употребления </a:t>
            </a:r>
            <a:r>
              <a:rPr lang="ru-RU" sz="1600" b="1" dirty="0">
                <a:solidFill>
                  <a:srgbClr val="FF0000"/>
                </a:solidFill>
              </a:rPr>
              <a:t>наркотических веществ.</a:t>
            </a: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443663" y="3573463"/>
          <a:ext cx="2133600" cy="2438400"/>
        </p:xfrm>
        <a:graphic>
          <a:graphicData uri="http://schemas.openxmlformats.org/presentationml/2006/ole">
            <p:oleObj spid="_x0000_s3074" name="Clip" r:id="rId4" imgW="644400" imgH="736920" progId="">
              <p:embed/>
            </p:oleObj>
          </a:graphicData>
        </a:graphic>
      </p:graphicFrame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04800" y="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>
                <a:solidFill>
                  <a:srgbClr val="663300"/>
                </a:solidFill>
              </a:rPr>
              <a:t>По данным  ЮНЕСКО...</a:t>
            </a:r>
            <a:endParaRPr lang="ru-RU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allAtOnce" animBg="1"/>
      <p:bldP spid="56323" grpId="0" animBg="1"/>
      <p:bldP spid="563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500042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Заразиться ВИЧ можно следующим образом: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dirty="0" smtClean="0"/>
              <a:t>половым путем без использования предметов предохранения;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dirty="0" smtClean="0"/>
              <a:t>при попадании в организм зараженной крови (например при переливании крови);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dirty="0" smtClean="0"/>
              <a:t>при использовании зараженного шприца или иглы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dirty="0" smtClean="0"/>
              <a:t>от инфицированной матери к ребенку во время беременности или через материнское молоко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Здоров будешь – всё добудешь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/>
              <a:t>Постарайтесь </a:t>
            </a:r>
            <a:r>
              <a:rPr lang="ru-RU" sz="2800" dirty="0" smtClean="0"/>
              <a:t>чаще заниматься спортом. </a:t>
            </a:r>
            <a:endParaRPr lang="ru-RU" sz="2800" dirty="0"/>
          </a:p>
          <a:p>
            <a:r>
              <a:rPr lang="ru-RU" sz="2800" dirty="0"/>
              <a:t>Займитесь любимым делом.</a:t>
            </a:r>
          </a:p>
          <a:p>
            <a:r>
              <a:rPr lang="ru-RU" sz="2800" dirty="0"/>
              <a:t>Не забывайте: «С кем поведёшься – от того и наберёшься»</a:t>
            </a:r>
          </a:p>
          <a:p>
            <a:endParaRPr lang="ru-RU" sz="2800" dirty="0"/>
          </a:p>
        </p:txBody>
      </p:sp>
      <p:pic>
        <p:nvPicPr>
          <p:cNvPr id="150548" name="Picture 20" descr="1 1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844675"/>
            <a:ext cx="2641600" cy="1981200"/>
          </a:xfrm>
          <a:noFill/>
          <a:ln/>
        </p:spPr>
      </p:pic>
      <p:pic>
        <p:nvPicPr>
          <p:cNvPr id="150550" name="Picture 22" descr="24 1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4149725"/>
            <a:ext cx="2647950" cy="19812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05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/>
      <p:bldP spid="1505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84" y="311604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53606" name="WordArt 6"/>
          <p:cNvSpPr>
            <a:spLocks noChangeArrowheads="1" noChangeShapeType="1" noTextEdit="1"/>
          </p:cNvSpPr>
          <p:nvPr/>
        </p:nvSpPr>
        <p:spPr bwMode="auto">
          <a:xfrm>
            <a:off x="928662" y="500042"/>
            <a:ext cx="6913562" cy="2879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Будьте  здоровы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403350" y="4076700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>
              <a:latin typeface="Tahoma" pitchFamily="34" charset="0"/>
            </a:endParaRPr>
          </a:p>
        </p:txBody>
      </p:sp>
      <p:sp>
        <p:nvSpPr>
          <p:cNvPr id="153608" name="WordArt 8"/>
          <p:cNvSpPr>
            <a:spLocks noChangeArrowheads="1" noChangeShapeType="1" noTextEdit="1"/>
          </p:cNvSpPr>
          <p:nvPr/>
        </p:nvSpPr>
        <p:spPr bwMode="auto">
          <a:xfrm>
            <a:off x="755650" y="3141663"/>
            <a:ext cx="7345363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  <p:bldP spid="1536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686800" cy="11430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Береги </a:t>
            </a:r>
            <a:r>
              <a:rPr lang="ru-RU" dirty="0">
                <a:solidFill>
                  <a:srgbClr val="FF0000"/>
                </a:solidFill>
              </a:rPr>
              <a:t>здоровье смолоду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1714488"/>
            <a:ext cx="4676778" cy="35004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Здоровье </a:t>
            </a:r>
            <a:r>
              <a:rPr lang="ru-RU" sz="2400" dirty="0"/>
              <a:t>зависит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на 20% - от окружающей среды,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на 20% - от наследственных факторов,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на 10% - от медицинского обслуживания,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на 50% - от образа жизни.</a:t>
            </a:r>
          </a:p>
        </p:txBody>
      </p:sp>
      <p:pic>
        <p:nvPicPr>
          <p:cNvPr id="8" name="Содержимое 7" descr="DSCN34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351479">
            <a:off x="4666255" y="1852037"/>
            <a:ext cx="4088747" cy="373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2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  <p:bldP spid="1321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Правильно ли мы питаемся?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1357298"/>
          <a:ext cx="7286676" cy="506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868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по которым курят подростки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428736"/>
          <a:ext cx="738188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Кто курит табак, тот сам себе враг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/>
              <a:t>Курение родителей повышает риск того, что ребенок заболеет астмой, </a:t>
            </a:r>
            <a:r>
              <a:rPr lang="ru-RU" sz="2800" dirty="0" err="1"/>
              <a:t>сердечно-сосудистыми</a:t>
            </a:r>
            <a:r>
              <a:rPr lang="ru-RU" sz="2800" dirty="0"/>
              <a:t> заболеваниями, заболеваниями органов дыхания.</a:t>
            </a:r>
          </a:p>
          <a:p>
            <a:r>
              <a:rPr lang="ru-RU" sz="2800" dirty="0"/>
              <a:t>Курение родителей повышает риск того, что их ребенок начнет курить в юном возрасте.</a:t>
            </a:r>
          </a:p>
          <a:p>
            <a:r>
              <a:rPr lang="ru-RU" sz="2800" dirty="0"/>
              <a:t>Продолжительность жизни у курящих сокращается примерно на 8 лет</a:t>
            </a:r>
          </a:p>
        </p:txBody>
      </p:sp>
      <p:pic>
        <p:nvPicPr>
          <p:cNvPr id="146436" name="Picture 4" descr="moving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229225"/>
            <a:ext cx="1120775" cy="1368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6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46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5011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курящих подростков в нашей школе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2976" y="1714488"/>
          <a:ext cx="700092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Здоровье – это то, что мы мало ценим, но за что дороже платим.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288" y="2060575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/>
              <a:t>Максимальная продолжительность просмотра телепередач:</a:t>
            </a:r>
          </a:p>
          <a:p>
            <a:pPr>
              <a:buFontTx/>
              <a:buChar char="-"/>
            </a:pPr>
            <a:r>
              <a:rPr lang="ru-RU" sz="2000" dirty="0"/>
              <a:t>Для дошкольников и младших школьников – 1 час,</a:t>
            </a:r>
          </a:p>
          <a:p>
            <a:pPr>
              <a:buFontTx/>
              <a:buChar char="-"/>
            </a:pPr>
            <a:r>
              <a:rPr lang="ru-RU" sz="2000" dirty="0"/>
              <a:t>Для школьников среднего возраста – 1,5 часа,</a:t>
            </a:r>
          </a:p>
          <a:p>
            <a:pPr>
              <a:buFontTx/>
              <a:buChar char="-"/>
            </a:pPr>
            <a:r>
              <a:rPr lang="ru-RU" sz="2000" dirty="0"/>
              <a:t>Для старшего возраста -2часа.</a:t>
            </a:r>
          </a:p>
          <a:p>
            <a:pPr>
              <a:buFontTx/>
              <a:buNone/>
            </a:pPr>
            <a:r>
              <a:rPr lang="ru-RU" sz="2000" dirty="0"/>
              <a:t> Просмотр может быть не более 2-3 раз в неделю.</a:t>
            </a:r>
          </a:p>
        </p:txBody>
      </p:sp>
      <p:pic>
        <p:nvPicPr>
          <p:cNvPr id="141320" name="Picture 8" descr="J02922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48" y="5000636"/>
            <a:ext cx="1808162" cy="1568450"/>
          </a:xfrm>
          <a:noFill/>
          <a:ln/>
        </p:spPr>
      </p:pic>
      <p:pic>
        <p:nvPicPr>
          <p:cNvPr id="141321" name="Picture 9" descr="J0292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00636"/>
            <a:ext cx="2014540" cy="1665289"/>
          </a:xfrm>
          <a:prstGeom prst="rect">
            <a:avLst/>
          </a:prstGeom>
          <a:noFill/>
        </p:spPr>
      </p:pic>
      <p:pic>
        <p:nvPicPr>
          <p:cNvPr id="10" name="Содержимое 9" descr="КАНАТ VS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 rot="678940">
            <a:off x="5174015" y="1981967"/>
            <a:ext cx="3731757" cy="279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Здоровье сгубишь – новое не купишь</a:t>
            </a:r>
          </a:p>
        </p:txBody>
      </p:sp>
      <p:pic>
        <p:nvPicPr>
          <p:cNvPr id="143369" name="Picture 9" descr="4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4941888"/>
            <a:ext cx="1143000" cy="1079500"/>
          </a:xfrm>
          <a:noFill/>
          <a:ln/>
        </p:spPr>
      </p:pic>
      <p:graphicFrame>
        <p:nvGraphicFramePr>
          <p:cNvPr id="143370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2276475"/>
          <a:ext cx="4038600" cy="1981200"/>
        </p:xfrm>
        <a:graphic>
          <a:graphicData uri="http://schemas.openxmlformats.org/presentationml/2006/ole">
            <p:oleObj spid="_x0000_s28674" name="Диаграмма" r:id="rId4" imgW="4038600" imgH="1981200" progId="MSGraph.Chart.8">
              <p:embed followColorScheme="full"/>
            </p:oleObj>
          </a:graphicData>
        </a:graphic>
      </p:graphicFrame>
      <p:sp>
        <p:nvSpPr>
          <p:cNvPr id="143371" name="Rectangle 11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1800" dirty="0"/>
              <a:t>ограничение подвижности приводит к снижению и нарушению жизненно важных функций.</a:t>
            </a:r>
          </a:p>
          <a:p>
            <a:pPr>
              <a:buFontTx/>
              <a:buChar char="-"/>
            </a:pPr>
            <a:r>
              <a:rPr lang="ru-RU" sz="1800" dirty="0"/>
              <a:t>Детскому организму необходимо от 6 до 13 тысяч движений в день.</a:t>
            </a:r>
          </a:p>
          <a:p>
            <a:pPr>
              <a:buFontTx/>
              <a:buChar char="-"/>
            </a:pPr>
            <a:r>
              <a:rPr lang="ru-RU" sz="1800" dirty="0"/>
              <a:t>У малоподвижных детей очень слабые мышцы.</a:t>
            </a:r>
          </a:p>
          <a:p>
            <a:pPr>
              <a:buFontTx/>
              <a:buChar char="-"/>
            </a:pPr>
            <a:r>
              <a:rPr lang="ru-RU" sz="1800" dirty="0"/>
              <a:t>В целях профилактики заболеваний  большое значение имеет 1,5-2 часовое пребывание на открытом воздухе.</a:t>
            </a:r>
          </a:p>
        </p:txBody>
      </p:sp>
      <p:sp>
        <p:nvSpPr>
          <p:cNvPr id="143373" name="AutoShape 13"/>
          <p:cNvSpPr>
            <a:spLocks noChangeArrowheads="1"/>
          </p:cNvSpPr>
          <p:nvPr/>
        </p:nvSpPr>
        <p:spPr bwMode="auto">
          <a:xfrm>
            <a:off x="1714480" y="4143380"/>
            <a:ext cx="2736850" cy="719138"/>
          </a:xfrm>
          <a:prstGeom prst="cloudCallout">
            <a:avLst>
              <a:gd name="adj1" fmla="val -42634"/>
              <a:gd name="adj2" fmla="val 51764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ru-RU">
              <a:latin typeface="Tahoma" pitchFamily="34" charset="0"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124075" y="41497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dirty="0">
                <a:latin typeface="Tahoma" pitchFamily="34" charset="0"/>
              </a:rPr>
              <a:t>Слабеет тело без дела.</a:t>
            </a:r>
          </a:p>
        </p:txBody>
      </p:sp>
      <p:pic>
        <p:nvPicPr>
          <p:cNvPr id="143376" name="Picture 16" descr="b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5084763"/>
            <a:ext cx="1085850" cy="742950"/>
          </a:xfrm>
          <a:prstGeom prst="rect">
            <a:avLst/>
          </a:prstGeom>
          <a:noFill/>
        </p:spPr>
      </p:pic>
      <p:pic>
        <p:nvPicPr>
          <p:cNvPr id="143378" name="Picture 18" descr="24 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628775"/>
            <a:ext cx="3322637" cy="24860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3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3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433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71" grpId="0" build="p"/>
      <p:bldP spid="143373" grpId="0" animBg="1"/>
      <p:bldP spid="14337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681</TotalTime>
  <Words>595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Трек</vt:lpstr>
      <vt:lpstr>Диаграмма</vt:lpstr>
      <vt:lpstr>Clip</vt:lpstr>
      <vt:lpstr>Слайд 1</vt:lpstr>
      <vt:lpstr>Слайд 2</vt:lpstr>
      <vt:lpstr>          Береги здоровье смолоду</vt:lpstr>
      <vt:lpstr>Слайд 4</vt:lpstr>
      <vt:lpstr>Слайд 5</vt:lpstr>
      <vt:lpstr>Кто курит табак, тот сам себе враг</vt:lpstr>
      <vt:lpstr>Слайд 7</vt:lpstr>
      <vt:lpstr>Здоровье – это то, что мы мало ценим, но за что дороже платим.</vt:lpstr>
      <vt:lpstr>Здоровье сгубишь – новое не купишь</vt:lpstr>
      <vt:lpstr>Здоров будешь – всё добудешь</vt:lpstr>
      <vt:lpstr>Наркомания – болезнь 21 века</vt:lpstr>
      <vt:lpstr>Слайд 12</vt:lpstr>
      <vt:lpstr>Слайд 13</vt:lpstr>
      <vt:lpstr>Слайд 14</vt:lpstr>
      <vt:lpstr>Слайд 15</vt:lpstr>
      <vt:lpstr>Здоров будешь – всё добудешь</vt:lpstr>
      <vt:lpstr>Слайд 17</vt:lpstr>
    </vt:vector>
  </TitlesOfParts>
  <Company>school5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copm21</dc:creator>
  <cp:lastModifiedBy>ariskinavi</cp:lastModifiedBy>
  <cp:revision>73</cp:revision>
  <dcterms:created xsi:type="dcterms:W3CDTF">2008-12-09T01:02:38Z</dcterms:created>
  <dcterms:modified xsi:type="dcterms:W3CDTF">2012-12-12T05:07:10Z</dcterms:modified>
</cp:coreProperties>
</file>