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sldIdLst>
    <p:sldId id="256" r:id="rId3"/>
    <p:sldId id="268" r:id="rId4"/>
    <p:sldId id="267" r:id="rId5"/>
    <p:sldId id="269" r:id="rId6"/>
    <p:sldId id="261" r:id="rId7"/>
    <p:sldId id="257" r:id="rId8"/>
    <p:sldId id="262" r:id="rId9"/>
    <p:sldId id="259" r:id="rId10"/>
    <p:sldId id="258" r:id="rId11"/>
    <p:sldId id="271" r:id="rId12"/>
    <p:sldId id="272" r:id="rId13"/>
    <p:sldId id="260" r:id="rId14"/>
    <p:sldId id="273" r:id="rId15"/>
    <p:sldId id="263" r:id="rId16"/>
    <p:sldId id="264" r:id="rId17"/>
    <p:sldId id="270" r:id="rId18"/>
    <p:sldId id="266" r:id="rId19"/>
    <p:sldId id="265" r:id="rId20"/>
  </p:sldIdLst>
  <p:sldSz cx="9144000" cy="6858000" type="screen4x3"/>
  <p:notesSz cx="6858000" cy="9144000"/>
  <p:custDataLst>
    <p:custData r:id="rId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00"/>
    <a:srgbClr val="66FF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5124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31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7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5138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0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1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5142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3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5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5146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9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515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53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515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5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64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19C282-A67C-414F-85CA-26175E65897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9F81E-EC5B-4920-BC60-A12A0DC8E1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E646B-A7F6-4FBF-A590-4B4C2DC787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C93598-603A-412E-B26E-5D7BDEA3CA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4A480-8D23-4B5A-9FF2-3D998B92E6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65ED3-702D-4456-A6F9-05A2AC9B8C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880A8-0A9B-4924-9060-4386DEF808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47D54-B457-4CC3-BAFD-CBF9197A51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9C89-9236-4A2E-93E7-FCD0747544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2E036-B848-42F8-B84E-D60629EE23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9BA61-F3B2-42E8-AC03-76D0B11453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672B6-D3A4-497F-972E-94D9956AA9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1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11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4115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11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1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12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23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12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2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0CB0FB-FA17-49C7-B77F-D1656E4E703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ocuments\&#1064;&#1050;&#1054;&#1051;&#1040;\&#1050;&#1083;&#1072;&#1089;&#1089;&#1085;&#1086;&#1077;%20&#1088;&#1091;&#1082;&#1086;&#1074;&#1086;&#1076;&#1089;&#1090;&#1074;&#1086;\&#1087;&#1088;&#1086;&#1077;&#1082;&#1090;%20&#1091;&#1074;&#1072;&#1078;&#1077;&#1085;&#1080;&#1077;\&#1075;&#1072;&#1083;&#1080;&#1085;&#1072;&#1082;&#1072;&#1088;&#1087;&#1086;&#1074;&#1085;&#1072;-cut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video" Target="file:///C:\Users\1\Documents\&#1064;&#1050;&#1054;&#1051;&#1040;\&#1050;&#1083;&#1072;&#1089;&#1089;&#1085;&#1086;&#1077;%20&#1088;&#1091;&#1082;&#1086;&#1074;&#1086;&#1076;&#1089;&#1090;&#1074;&#1086;\&#1087;&#1088;&#1086;&#1077;&#1082;&#1090;%20&#1091;&#1074;&#1072;&#1078;&#1077;&#1085;&#1080;&#1077;\IMG_1797.wmv" TargetMode="External"/><Relationship Id="rId7" Type="http://schemas.openxmlformats.org/officeDocument/2006/relationships/image" Target="../media/image29.png"/><Relationship Id="rId2" Type="http://schemas.openxmlformats.org/officeDocument/2006/relationships/video" Target="file:///C:\Users\1\Documents\&#1064;&#1050;&#1054;&#1051;&#1040;\&#1050;&#1083;&#1072;&#1089;&#1089;&#1085;&#1086;&#1077;%20&#1088;&#1091;&#1082;&#1086;&#1074;&#1086;&#1076;&#1089;&#1090;&#1074;&#1086;\&#1087;&#1088;&#1086;&#1077;&#1082;&#1090;%20&#1091;&#1074;&#1072;&#1078;&#1077;&#1085;&#1080;&#1077;\IMG_1793.wmv" TargetMode="External"/><Relationship Id="rId1" Type="http://schemas.openxmlformats.org/officeDocument/2006/relationships/video" Target="file:///C:\Users\1\Documents\&#1064;&#1050;&#1054;&#1051;&#1040;\&#1050;&#1083;&#1072;&#1089;&#1089;&#1085;&#1086;&#1077;%20&#1088;&#1091;&#1082;&#1086;&#1074;&#1086;&#1076;&#1089;&#1090;&#1074;&#1086;\&#1087;&#1088;&#1086;&#1077;&#1082;&#1090;%20&#1091;&#1074;&#1072;&#1078;&#1077;&#1085;&#1080;&#1077;\IMG_1791.wmv" TargetMode="Externa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6.xml"/><Relationship Id="rId4" Type="http://schemas.openxmlformats.org/officeDocument/2006/relationships/video" Target="file:///C:\Users\1\Documents\&#1064;&#1050;&#1054;&#1051;&#1040;\&#1050;&#1083;&#1072;&#1089;&#1089;&#1085;&#1086;&#1077;%20&#1088;&#1091;&#1082;&#1086;&#1074;&#1086;&#1076;&#1089;&#1090;&#1074;&#1086;\&#1087;&#1088;&#1086;&#1077;&#1082;&#1090;%20&#1091;&#1074;&#1072;&#1078;&#1077;&#1085;&#1080;&#1077;\&#1075;&#1072;&#1085;&#1080;&#1088;&#1072;.wmv" TargetMode="Externa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1\Documents\&#1064;&#1050;&#1054;&#1051;&#1040;\&#1050;&#1083;&#1072;&#1089;&#1089;&#1085;&#1086;&#1077;%20&#1088;&#1091;&#1082;&#1086;&#1074;&#1086;&#1076;&#1089;&#1090;&#1074;&#1086;\&#1087;&#1088;&#1086;&#1077;&#1082;&#1090;%20&#1091;&#1074;&#1072;&#1078;&#1077;&#1085;&#1080;&#1077;\IMG_1795.wmv" TargetMode="External"/><Relationship Id="rId1" Type="http://schemas.openxmlformats.org/officeDocument/2006/relationships/video" Target="file:///C:\Users\1\Documents\&#1064;&#1050;&#1054;&#1051;&#1040;\&#1050;&#1083;&#1072;&#1089;&#1089;&#1085;&#1086;&#1077;%20&#1088;&#1091;&#1082;&#1086;&#1074;&#1086;&#1076;&#1089;&#1090;&#1074;&#1086;\&#1087;&#1088;&#1086;&#1077;&#1082;&#1090;%20&#1091;&#1074;&#1072;&#1078;&#1077;&#1085;&#1080;&#1077;\&#1083;&#1077;&#1088;&#1072;%20&#1075;&#1088;&#1086;&#1084;&#1082;&#1086;.wmv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totakoe.info/" TargetMode="External"/><Relationship Id="rId2" Type="http://schemas.openxmlformats.org/officeDocument/2006/relationships/hyperlink" Target="http://www.quot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lerance.fio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260648"/>
            <a:ext cx="7272337" cy="1366838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Andalus" pitchFamily="2" charset="-78"/>
              </a:rPr>
              <a:t>Проект</a:t>
            </a:r>
            <a:br>
              <a:rPr lang="ru-RU" sz="4400" dirty="0" smtClean="0">
                <a:solidFill>
                  <a:schemeClr val="tx1"/>
                </a:solidFill>
                <a:latin typeface="Andalus" pitchFamily="2" charset="-78"/>
              </a:rPr>
            </a:br>
            <a:r>
              <a:rPr lang="ru-RU" sz="4400" dirty="0" smtClean="0">
                <a:solidFill>
                  <a:schemeClr val="tx1"/>
                </a:solidFill>
                <a:latin typeface="Andalus" pitchFamily="2" charset="-78"/>
              </a:rPr>
              <a:t>Уважаемые люди.</a:t>
            </a:r>
            <a:endParaRPr lang="ru-RU" sz="4400" dirty="0">
              <a:solidFill>
                <a:schemeClr val="tx1"/>
              </a:solidFill>
              <a:latin typeface="Andalus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5976" y="1988840"/>
            <a:ext cx="3744416" cy="2880320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009900"/>
                </a:solidFill>
              </a:rPr>
              <a:t>Участники:</a:t>
            </a:r>
          </a:p>
          <a:p>
            <a:pPr algn="l"/>
            <a:r>
              <a:rPr lang="ru-RU" sz="1800" dirty="0" err="1" smtClean="0">
                <a:solidFill>
                  <a:srgbClr val="009900"/>
                </a:solidFill>
              </a:rPr>
              <a:t>Алещенко</a:t>
            </a:r>
            <a:r>
              <a:rPr lang="ru-RU" sz="1800" dirty="0" smtClean="0">
                <a:solidFill>
                  <a:srgbClr val="009900"/>
                </a:solidFill>
              </a:rPr>
              <a:t> Екатерина</a:t>
            </a:r>
          </a:p>
          <a:p>
            <a:pPr algn="l"/>
            <a:r>
              <a:rPr lang="ru-RU" sz="1800" dirty="0" err="1" smtClean="0">
                <a:solidFill>
                  <a:srgbClr val="009900"/>
                </a:solidFill>
              </a:rPr>
              <a:t>Бадалов</a:t>
            </a:r>
            <a:r>
              <a:rPr lang="ru-RU" sz="1800" dirty="0" smtClean="0">
                <a:solidFill>
                  <a:srgbClr val="009900"/>
                </a:solidFill>
              </a:rPr>
              <a:t> Орхан</a:t>
            </a:r>
            <a:endParaRPr lang="ru-RU" sz="1800" dirty="0">
              <a:solidFill>
                <a:srgbClr val="009900"/>
              </a:solidFill>
            </a:endParaRPr>
          </a:p>
          <a:p>
            <a:pPr algn="l"/>
            <a:r>
              <a:rPr lang="ru-RU" sz="1800" dirty="0" smtClean="0">
                <a:solidFill>
                  <a:srgbClr val="009900"/>
                </a:solidFill>
              </a:rPr>
              <a:t>Косенко Елена</a:t>
            </a:r>
            <a:endParaRPr lang="ru-RU" sz="1800" dirty="0">
              <a:solidFill>
                <a:srgbClr val="009900"/>
              </a:solidFill>
            </a:endParaRPr>
          </a:p>
          <a:p>
            <a:pPr algn="l"/>
            <a:r>
              <a:rPr lang="ru-RU" sz="1800" dirty="0" smtClean="0">
                <a:solidFill>
                  <a:srgbClr val="009900"/>
                </a:solidFill>
              </a:rPr>
              <a:t>Косенко Надежда</a:t>
            </a:r>
            <a:endParaRPr lang="ru-RU" sz="1800" dirty="0">
              <a:solidFill>
                <a:srgbClr val="009900"/>
              </a:solidFill>
            </a:endParaRPr>
          </a:p>
          <a:p>
            <a:pPr algn="l"/>
            <a:r>
              <a:rPr lang="ru-RU" sz="1800" dirty="0" smtClean="0">
                <a:solidFill>
                  <a:srgbClr val="009900"/>
                </a:solidFill>
              </a:rPr>
              <a:t>Тарасюк Виолетта</a:t>
            </a:r>
            <a:endParaRPr lang="ru-RU" sz="1800" dirty="0">
              <a:solidFill>
                <a:srgbClr val="009900"/>
              </a:solidFill>
            </a:endParaRPr>
          </a:p>
          <a:p>
            <a:pPr algn="l"/>
            <a:r>
              <a:rPr lang="ru-RU" sz="1800" dirty="0" err="1" smtClean="0">
                <a:solidFill>
                  <a:srgbClr val="009900"/>
                </a:solidFill>
              </a:rPr>
              <a:t>Дерун</a:t>
            </a:r>
            <a:r>
              <a:rPr lang="ru-RU" sz="1800" dirty="0" smtClean="0">
                <a:solidFill>
                  <a:srgbClr val="009900"/>
                </a:solidFill>
              </a:rPr>
              <a:t> Дарья</a:t>
            </a:r>
            <a:endParaRPr lang="ru-RU" sz="1800" dirty="0">
              <a:solidFill>
                <a:srgbClr val="009900"/>
              </a:solidFill>
            </a:endParaRPr>
          </a:p>
          <a:p>
            <a:pPr algn="l"/>
            <a:r>
              <a:rPr lang="ru-RU" sz="1800" dirty="0" err="1" smtClean="0">
                <a:solidFill>
                  <a:srgbClr val="009900"/>
                </a:solidFill>
              </a:rPr>
              <a:t>Мкоян</a:t>
            </a:r>
            <a:r>
              <a:rPr lang="ru-RU" sz="1800" dirty="0" smtClean="0">
                <a:solidFill>
                  <a:srgbClr val="009900"/>
                </a:solidFill>
              </a:rPr>
              <a:t> Мелине</a:t>
            </a:r>
          </a:p>
          <a:p>
            <a:pPr algn="l"/>
            <a:r>
              <a:rPr lang="ru-RU" sz="1800" dirty="0" smtClean="0">
                <a:solidFill>
                  <a:srgbClr val="009900"/>
                </a:solidFill>
              </a:rPr>
              <a:t>Когай Мария</a:t>
            </a:r>
          </a:p>
          <a:p>
            <a:pPr algn="l"/>
            <a:r>
              <a:rPr lang="ru-RU" sz="1800" dirty="0" smtClean="0">
                <a:solidFill>
                  <a:srgbClr val="009900"/>
                </a:solidFill>
              </a:rPr>
              <a:t>и др. учащиеся 11 класса.</a:t>
            </a:r>
          </a:p>
          <a:p>
            <a:pPr algn="l"/>
            <a:endParaRPr lang="ru-RU" sz="1800" dirty="0">
              <a:solidFill>
                <a:srgbClr val="009900"/>
              </a:solidFill>
            </a:endParaRPr>
          </a:p>
          <a:p>
            <a:pPr algn="l"/>
            <a:endParaRPr lang="ru-RU" sz="1800" dirty="0">
              <a:solidFill>
                <a:srgbClr val="009900"/>
              </a:solidFill>
            </a:endParaRPr>
          </a:p>
        </p:txBody>
      </p:sp>
      <p:pic>
        <p:nvPicPr>
          <p:cNvPr id="2052" name="Picture 4" descr="friendship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2997200"/>
            <a:ext cx="2665413" cy="2651125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868144" y="5517232"/>
            <a:ext cx="30257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Координатор: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кл.рук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Саринова С.В.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32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7424"/>
            <a:ext cx="9684567" cy="2808312"/>
          </a:xfrm>
        </p:spPr>
        <p:txBody>
          <a:bodyPr/>
          <a:lstStyle/>
          <a:p>
            <a:r>
              <a:rPr lang="ru-RU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Васильева</a:t>
            </a: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    Зинаида Даниловна, </a:t>
            </a:r>
            <a:br>
              <a:rPr lang="ru-RU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учитель              русского языка, Ветеран труда.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3914055"/>
            <a:ext cx="4104456" cy="294394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- У  уважаемого   человека    их  должно  быть  много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276872"/>
            <a:ext cx="46622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Уважать  надо   каждого. у  всех  имеются какие-нибудь  хорошие   чёрточки </a:t>
            </a:r>
          </a:p>
          <a:p>
            <a:endParaRPr lang="ru-RU" u="sng" dirty="0" smtClean="0"/>
          </a:p>
          <a:p>
            <a:endParaRPr lang="ru-RU" dirty="0"/>
          </a:p>
        </p:txBody>
      </p:sp>
      <p:pic>
        <p:nvPicPr>
          <p:cNvPr id="5" name="Рисунок 4" descr="зинаид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700808"/>
            <a:ext cx="3312368" cy="496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1720" y="332656"/>
            <a:ext cx="65500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Алексенко</a:t>
            </a: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Галина </a:t>
            </a:r>
            <a:r>
              <a:rPr lang="ru-RU" sz="32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Карповна</a:t>
            </a: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технологии, Ветеран труда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галинакарповна-cu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691680" y="184482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747464"/>
            <a:ext cx="8352606" cy="1943745"/>
          </a:xfrm>
        </p:spPr>
        <p:txBody>
          <a:bodyPr/>
          <a:lstStyle/>
          <a:p>
            <a:r>
              <a:rPr lang="ru-RU" sz="4000" dirty="0" smtClean="0">
                <a:latin typeface="Andalus" pitchFamily="2" charset="-78"/>
              </a:rPr>
              <a:t>Наши родные, достойные уважения.</a:t>
            </a:r>
            <a:r>
              <a:rPr lang="ru-RU" sz="4000" dirty="0">
                <a:latin typeface="Andalus" pitchFamily="2" charset="-78"/>
              </a:rPr>
              <a:t/>
            </a:r>
            <a:br>
              <a:rPr lang="ru-RU" sz="4000" dirty="0">
                <a:latin typeface="Andalus" pitchFamily="2" charset="-78"/>
              </a:rPr>
            </a:br>
            <a:endParaRPr lang="ru-RU" sz="4000" dirty="0">
              <a:latin typeface="Andalus" pitchFamily="2" charset="-7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400" dirty="0">
              <a:solidFill>
                <a:srgbClr val="009900"/>
              </a:solidFill>
            </a:endParaRPr>
          </a:p>
        </p:txBody>
      </p:sp>
      <p:pic>
        <p:nvPicPr>
          <p:cNvPr id="4" name="Рисунок 3" descr="DSCN1000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00808"/>
            <a:ext cx="2733768" cy="3645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5816" y="260648"/>
            <a:ext cx="58326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Федорчук</a:t>
            </a: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Мария Романовна, ветеран труда, бабушка Кати </a:t>
            </a:r>
            <a:r>
              <a:rPr lang="ru-RU" sz="32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Алещенко</a:t>
            </a:r>
            <a:endParaRPr lang="ru-RU" sz="3200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Уважаемым человеком можно назвать тех, кто сам уважает себя, окружающих, показывает пример подрастающему поколению.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-Уважать следует родителей, ветеранов войны, пенсионеров, в первую очередь уважать в человеке личность.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1484785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-Каждый уважающий себя человек достоин уважения.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кто-то в большей степени,  а кто-то в меньшей, но каждый. </a:t>
            </a:r>
          </a:p>
        </p:txBody>
      </p:sp>
      <p:pic>
        <p:nvPicPr>
          <p:cNvPr id="5" name="Рисунок 4" descr="IMG_3926[1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484784"/>
            <a:ext cx="4206044" cy="280402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Косенко Игорь Иванович, </a:t>
            </a:r>
            <a:b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отец Косенко Лены и Нади.</a:t>
            </a:r>
            <a:endParaRPr lang="ru-RU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472514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-Уважаемые люди, в первую очередь,- родители. Потом хороший и верный друг. А остальные кто как заслужит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171400"/>
            <a:ext cx="8243887" cy="1314450"/>
          </a:xfrm>
        </p:spPr>
        <p:txBody>
          <a:bodyPr/>
          <a:lstStyle/>
          <a:p>
            <a:r>
              <a:rPr lang="ru-RU" sz="4000" dirty="0" smtClean="0"/>
              <a:t>Наша смена.</a:t>
            </a:r>
            <a:endParaRPr lang="ru-RU" sz="4000" dirty="0"/>
          </a:p>
        </p:txBody>
      </p:sp>
      <p:pic>
        <p:nvPicPr>
          <p:cNvPr id="5" name="IMG_179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251520" y="1124744"/>
            <a:ext cx="3744416" cy="2808312"/>
          </a:xfrm>
          <a:prstGeom prst="rect">
            <a:avLst/>
          </a:prstGeom>
        </p:spPr>
      </p:pic>
      <p:pic>
        <p:nvPicPr>
          <p:cNvPr id="6" name="IMG_1793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5148064" y="1052736"/>
            <a:ext cx="3720075" cy="2790056"/>
          </a:xfrm>
          <a:prstGeom prst="rect">
            <a:avLst/>
          </a:prstGeom>
        </p:spPr>
      </p:pic>
      <p:pic>
        <p:nvPicPr>
          <p:cNvPr id="7" name="IMG_1797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email"/>
          <a:stretch>
            <a:fillRect/>
          </a:stretch>
        </p:blipFill>
        <p:spPr>
          <a:xfrm>
            <a:off x="395536" y="4211960"/>
            <a:ext cx="3528053" cy="2646040"/>
          </a:xfrm>
          <a:prstGeom prst="rect">
            <a:avLst/>
          </a:prstGeom>
        </p:spPr>
      </p:pic>
      <p:pic>
        <p:nvPicPr>
          <p:cNvPr id="8" name="ганира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9" cstate="email"/>
          <a:stretch>
            <a:fillRect/>
          </a:stretch>
        </p:blipFill>
        <p:spPr>
          <a:xfrm>
            <a:off x="4932040" y="4149080"/>
            <a:ext cx="3323861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43887" cy="652463"/>
          </a:xfrm>
        </p:spPr>
        <p:txBody>
          <a:bodyPr/>
          <a:lstStyle/>
          <a:p>
            <a:endParaRPr lang="ru-RU" sz="4000" dirty="0"/>
          </a:p>
        </p:txBody>
      </p:sp>
      <p:pic>
        <p:nvPicPr>
          <p:cNvPr id="4" name="лера громк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79512" y="260648"/>
            <a:ext cx="4416152" cy="3312114"/>
          </a:xfrm>
          <a:prstGeom prst="rect">
            <a:avLst/>
          </a:prstGeom>
        </p:spPr>
      </p:pic>
      <p:pic>
        <p:nvPicPr>
          <p:cNvPr id="5" name="IMG_1795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4427984" y="3140968"/>
            <a:ext cx="4488160" cy="336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52663" y="357188"/>
            <a:ext cx="48672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285750" y="5143500"/>
            <a:ext cx="857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3399"/>
                </a:solidFill>
                <a:cs typeface="Times New Roman" pitchFamily="18" charset="0"/>
              </a:rPr>
              <a:t>Наша земля – это место, где мы можем </a:t>
            </a:r>
            <a:r>
              <a:rPr 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любить и уважать друг друга , </a:t>
            </a:r>
            <a:r>
              <a:rPr lang="ru-RU" sz="2400" b="1" dirty="0">
                <a:solidFill>
                  <a:srgbClr val="003399"/>
                </a:solidFill>
                <a:cs typeface="Times New Roman" pitchFamily="18" charset="0"/>
              </a:rPr>
              <a:t>соблюдать традиции и продолжать  историю Планеты Толерантности.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692150"/>
            <a:ext cx="8243887" cy="725488"/>
          </a:xfrm>
        </p:spPr>
        <p:txBody>
          <a:bodyPr/>
          <a:lstStyle/>
          <a:p>
            <a:r>
              <a:rPr lang="ru-RU" b="1" dirty="0" smtClean="0"/>
              <a:t>Уважайте друг друга! </a:t>
            </a:r>
            <a:r>
              <a:rPr lang="ru-RU" b="1" dirty="0">
                <a:sym typeface="Wingdings" pitchFamily="2" charset="2"/>
              </a:rPr>
              <a:t></a:t>
            </a:r>
            <a:endParaRPr lang="ru-RU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5472113" cy="15414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Спасибо </a:t>
            </a:r>
            <a:r>
              <a:rPr lang="ru-RU" sz="2800" b="1" dirty="0">
                <a:solidFill>
                  <a:srgbClr val="000000"/>
                </a:solidFill>
              </a:rPr>
              <a:t>за внимание!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000000"/>
                </a:solidFill>
              </a:rPr>
              <a:t>         Пожалуйста,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000000"/>
                </a:solidFill>
              </a:rPr>
              <a:t>        ваши вопросы…</a:t>
            </a:r>
          </a:p>
        </p:txBody>
      </p:sp>
      <p:pic>
        <p:nvPicPr>
          <p:cNvPr id="17414" name="Picture 6" descr="Smi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1916113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Библиография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400" dirty="0">
                <a:solidFill>
                  <a:srgbClr val="009900"/>
                </a:solidFill>
                <a:latin typeface="Andalus" pitchFamily="2" charset="-78"/>
              </a:rPr>
              <a:t>Большой Энциклопедический Словарь</a:t>
            </a:r>
          </a:p>
          <a:p>
            <a:pPr marL="609600" indent="-609600">
              <a:buFontTx/>
              <a:buAutoNum type="arabicPeriod"/>
            </a:pPr>
            <a:r>
              <a:rPr lang="ru-RU" sz="2400" dirty="0">
                <a:solidFill>
                  <a:srgbClr val="009900"/>
                </a:solidFill>
                <a:latin typeface="Andalus" pitchFamily="2" charset="-78"/>
              </a:rPr>
              <a:t>Ожегов С.И. Толковый словарь русского языка</a:t>
            </a:r>
          </a:p>
          <a:p>
            <a:pPr marL="609600" indent="-609600">
              <a:buFontTx/>
              <a:buAutoNum type="arabicPeriod"/>
            </a:pPr>
            <a:r>
              <a:rPr lang="en-US" sz="2000" dirty="0" smtClean="0">
                <a:solidFill>
                  <a:srgbClr val="009900"/>
                </a:solidFill>
                <a:hlinkClick r:id="rId2"/>
              </a:rPr>
              <a:t>www.</a:t>
            </a:r>
            <a:r>
              <a:rPr lang="ru-RU" sz="2000" dirty="0" err="1">
                <a:solidFill>
                  <a:srgbClr val="009900"/>
                </a:solidFill>
                <a:hlinkClick r:id="rId2"/>
              </a:rPr>
              <a:t>quote.org</a:t>
            </a:r>
            <a:endParaRPr lang="en-US" sz="2000" dirty="0">
              <a:solidFill>
                <a:srgbClr val="0099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ru-RU" sz="2000" dirty="0" err="1">
                <a:solidFill>
                  <a:srgbClr val="009900"/>
                </a:solidFill>
                <a:latin typeface="Andalus" pitchFamily="2" charset="-78"/>
                <a:hlinkClick r:id="rId3"/>
              </a:rPr>
              <a:t>www.chtotakoe.info</a:t>
            </a:r>
            <a:endParaRPr lang="en-US" sz="2000" dirty="0">
              <a:solidFill>
                <a:srgbClr val="009900"/>
              </a:solidFill>
              <a:latin typeface="Andalus" pitchFamily="2" charset="-78"/>
            </a:endParaRP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rgbClr val="009900"/>
                </a:solidFill>
                <a:latin typeface="Andalus" pitchFamily="2" charset="-78"/>
                <a:hlinkClick r:id="rId4"/>
              </a:rPr>
              <a:t>www.</a:t>
            </a:r>
            <a:r>
              <a:rPr lang="ru-RU" sz="2000" dirty="0" err="1">
                <a:solidFill>
                  <a:srgbClr val="009900"/>
                </a:solidFill>
                <a:latin typeface="Andalus" pitchFamily="2" charset="-78"/>
                <a:hlinkClick r:id="rId4"/>
              </a:rPr>
              <a:t>tolerance.fio.ru</a:t>
            </a:r>
            <a:r>
              <a:rPr lang="ru-RU" sz="2000" dirty="0">
                <a:solidFill>
                  <a:srgbClr val="009900"/>
                </a:solidFill>
                <a:latin typeface="Andalus" pitchFamily="2" charset="-78"/>
                <a:hlinkClick r:id="rId4"/>
              </a:rPr>
              <a:t> </a:t>
            </a:r>
            <a:endParaRPr lang="ru-RU" sz="2000" dirty="0" smtClean="0">
              <a:solidFill>
                <a:srgbClr val="009900"/>
              </a:solidFill>
              <a:latin typeface="Andalus" pitchFamily="2" charset="-78"/>
            </a:endParaRPr>
          </a:p>
          <a:p>
            <a:pPr marL="609600" indent="-609600">
              <a:buFontTx/>
              <a:buAutoNum type="arabicPeriod"/>
            </a:pPr>
            <a:r>
              <a:rPr lang="ru-RU" sz="2000" dirty="0" smtClean="0">
                <a:solidFill>
                  <a:srgbClr val="009900"/>
                </a:solidFill>
                <a:latin typeface="Andalus" pitchFamily="2" charset="-78"/>
              </a:rPr>
              <a:t>Материалы Интервью с учителями и учащимися МБОУ СОШ № 4</a:t>
            </a:r>
          </a:p>
          <a:p>
            <a:pPr marL="609600" indent="-609600">
              <a:buNone/>
            </a:pPr>
            <a:r>
              <a:rPr lang="ru-RU" sz="2000" dirty="0" smtClean="0">
                <a:solidFill>
                  <a:srgbClr val="009900"/>
                </a:solidFill>
                <a:latin typeface="Andalus" pitchFamily="2" charset="-78"/>
              </a:rPr>
              <a:t>          г. Уссурийска</a:t>
            </a:r>
          </a:p>
          <a:p>
            <a:pPr marL="609600" indent="-609600">
              <a:buNone/>
            </a:pPr>
            <a:r>
              <a:rPr lang="ru-RU" sz="2000" dirty="0" smtClean="0">
                <a:solidFill>
                  <a:srgbClr val="009900"/>
                </a:solidFill>
                <a:latin typeface="Andalus" pitchFamily="2" charset="-78"/>
              </a:rPr>
              <a:t>Приложение: сценарий классного часа: Уважаемые люди. Уважения достоин каждый.</a:t>
            </a:r>
            <a:endParaRPr lang="ru-RU" sz="2000" dirty="0">
              <a:solidFill>
                <a:srgbClr val="009900"/>
              </a:solidFill>
              <a:latin typeface="Andalus" pitchFamily="2" charset="-78"/>
            </a:endParaRPr>
          </a:p>
          <a:p>
            <a:pPr marL="609600" indent="-609600">
              <a:buFontTx/>
              <a:buNone/>
            </a:pPr>
            <a:endParaRPr lang="ru-RU" sz="2400" dirty="0">
              <a:solidFill>
                <a:srgbClr val="009900"/>
              </a:solidFill>
              <a:latin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88640"/>
            <a:ext cx="6912297" cy="1052736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Andalus" pitchFamily="2" charset="-78"/>
              </a:rPr>
              <a:t>Проблема.</a:t>
            </a:r>
            <a:endParaRPr lang="ru-RU" sz="4400" dirty="0">
              <a:solidFill>
                <a:schemeClr val="tx1"/>
              </a:solidFill>
              <a:latin typeface="Andalus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1340768"/>
            <a:ext cx="6120680" cy="5256584"/>
          </a:xfrm>
        </p:spPr>
        <p:txBody>
          <a:bodyPr/>
          <a:lstStyle/>
          <a:p>
            <a:pPr algn="l"/>
            <a:endParaRPr lang="ru-RU" sz="44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Кто достоин уважения?</a:t>
            </a:r>
          </a:p>
          <a:p>
            <a:pPr algn="l"/>
            <a:r>
              <a:rPr lang="ru-RU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Кого считать уважаемыми людьми?</a:t>
            </a:r>
          </a:p>
        </p:txBody>
      </p:sp>
      <p:pic>
        <p:nvPicPr>
          <p:cNvPr id="2052" name="Picture 4" descr="friendship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06875"/>
            <a:ext cx="2665413" cy="265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iendship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06875"/>
            <a:ext cx="2665413" cy="265112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260648"/>
            <a:ext cx="7272337" cy="1366838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Andalus" pitchFamily="2" charset="-78"/>
              </a:rPr>
              <a:t>Цель проекта</a:t>
            </a:r>
            <a:endParaRPr lang="ru-RU" sz="4400" dirty="0">
              <a:solidFill>
                <a:schemeClr val="tx1"/>
              </a:solidFill>
              <a:latin typeface="Andalus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1628800"/>
            <a:ext cx="6552728" cy="5229200"/>
          </a:xfrm>
        </p:spPr>
        <p:txBody>
          <a:bodyPr/>
          <a:lstStyle/>
          <a:p>
            <a:pPr algn="l"/>
            <a:r>
              <a:rPr lang="ru-RU" sz="2400" b="0" dirty="0" smtClean="0"/>
              <a:t>Рассмотреть  УВАЖЕНИЕ как одну из составляющих понятия толерантности и найти решение проблемы.</a:t>
            </a:r>
          </a:p>
          <a:p>
            <a:pPr algn="l"/>
            <a:r>
              <a:rPr lang="ru-RU" sz="2400" dirty="0" smtClean="0"/>
              <a:t>       Задачи проекта</a:t>
            </a:r>
            <a:r>
              <a:rPr lang="ru-RU" sz="2400" b="0" dirty="0" smtClean="0"/>
              <a:t>:  </a:t>
            </a:r>
          </a:p>
          <a:p>
            <a:pPr marL="457200" indent="-457200" algn="l">
              <a:buAutoNum type="arabicPeriod"/>
            </a:pPr>
            <a:r>
              <a:rPr lang="ru-RU" sz="2400" b="0" dirty="0" smtClean="0"/>
              <a:t>       Выяснить, что такое уважение.</a:t>
            </a:r>
          </a:p>
          <a:p>
            <a:pPr marL="457200" indent="-457200" algn="l">
              <a:buAutoNum type="arabicPeriod"/>
            </a:pPr>
            <a:r>
              <a:rPr lang="ru-RU" sz="2400" b="0" dirty="0" smtClean="0"/>
              <a:t>       Узнать, кого принято называть      уважаемыми людьми</a:t>
            </a:r>
          </a:p>
          <a:p>
            <a:pPr marL="457200" indent="-457200" algn="l"/>
            <a:r>
              <a:rPr lang="ru-RU" sz="2400" b="0" dirty="0" smtClean="0"/>
              <a:t>  3. Понять, кто достоин уважения.</a:t>
            </a:r>
          </a:p>
          <a:p>
            <a:pPr marL="457200" indent="-457200" algn="l"/>
            <a:r>
              <a:rPr lang="ru-RU" sz="2400" b="0" dirty="0" smtClean="0"/>
              <a:t>  4. Объяснить, что нужно, чтобы</a:t>
            </a:r>
          </a:p>
          <a:p>
            <a:pPr marL="457200" indent="-457200" algn="l"/>
            <a:r>
              <a:rPr lang="ru-RU" sz="2400" b="0" dirty="0"/>
              <a:t> </a:t>
            </a:r>
            <a:r>
              <a:rPr lang="ru-RU" sz="2400" b="0" dirty="0" smtClean="0"/>
              <a:t>         тебя уважали.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1800" dirty="0">
              <a:solidFill>
                <a:srgbClr val="009900"/>
              </a:solidFill>
            </a:endParaRPr>
          </a:p>
          <a:p>
            <a:pPr algn="l"/>
            <a:endParaRPr lang="ru-RU" sz="18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:\Documents and Settings\Aida\Рабочий стол\Рисунок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0" y="4286250"/>
            <a:ext cx="238125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0" y="500063"/>
            <a:ext cx="52863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28688" y="4071938"/>
            <a:ext cx="70739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38088" anchor="ctr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- это дружба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5600" y="714375"/>
            <a:ext cx="6980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- это милосердие.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7038" y="2214563"/>
            <a:ext cx="7083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- это сострадание.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924944"/>
            <a:ext cx="7888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- это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уважение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9552" y="1556792"/>
            <a:ext cx="737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- это доброта души.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7188" y="5286375"/>
            <a:ext cx="6370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- это терпение.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5" grpId="0"/>
      <p:bldP spid="6" grpId="0"/>
      <p:bldP spid="7" grpId="0"/>
      <p:bldP spid="7" grpId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43887" cy="652463"/>
          </a:xfrm>
        </p:spPr>
        <p:txBody>
          <a:bodyPr/>
          <a:lstStyle/>
          <a:p>
            <a:r>
              <a:rPr lang="ru-RU" sz="4000" dirty="0" smtClean="0"/>
              <a:t>Классный час </a:t>
            </a:r>
            <a:endParaRPr lang="ru-RU" sz="4000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80728"/>
            <a:ext cx="8219256" cy="5472608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Уважаемые люди. Каждый </a:t>
            </a:r>
            <a:r>
              <a:rPr lang="ru-RU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 достоин </a:t>
            </a:r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уважения.</a:t>
            </a:r>
          </a:p>
          <a:p>
            <a:pPr algn="ctr">
              <a:lnSpc>
                <a:spcPct val="80000"/>
              </a:lnSpc>
              <a:buNone/>
            </a:pPr>
            <a:endParaRPr lang="ru-RU" sz="2400" b="1" i="1" dirty="0"/>
          </a:p>
          <a:p>
            <a:pPr algn="ctr">
              <a:lnSpc>
                <a:spcPct val="80000"/>
              </a:lnSpc>
              <a:buNone/>
            </a:pPr>
            <a:endParaRPr lang="ru-RU" sz="24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80000"/>
              </a:lnSpc>
              <a:buNone/>
            </a:pPr>
            <a:endParaRPr lang="ru-RU" sz="2400" b="1" i="1" dirty="0"/>
          </a:p>
          <a:p>
            <a:pPr algn="ctr">
              <a:lnSpc>
                <a:spcPct val="80000"/>
              </a:lnSpc>
              <a:buNone/>
            </a:pPr>
            <a:endParaRPr lang="ru-RU" sz="2400" b="1" i="1" dirty="0" smtClean="0">
              <a:solidFill>
                <a:srgbClr val="00990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ru-RU" sz="2400" b="1" i="1" dirty="0">
              <a:solidFill>
                <a:srgbClr val="009900"/>
              </a:solidFill>
            </a:endParaRPr>
          </a:p>
          <a:p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400" dirty="0"/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Людей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неинтересных в мире нет.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 судьбы – как истории планет. 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каждой всё особое, своё,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нет планет, похожих на неё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Е. Евтушенко.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80000"/>
              </a:lnSpc>
              <a:buNone/>
            </a:pPr>
            <a:endParaRPr lang="ru-RU" sz="2400" b="1" dirty="0">
              <a:solidFill>
                <a:srgbClr val="009900"/>
              </a:solidFill>
            </a:endParaRPr>
          </a:p>
        </p:txBody>
      </p:sp>
      <p:pic>
        <p:nvPicPr>
          <p:cNvPr id="6" name="Рисунок 5" descr="Фото51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64088" y="1556792"/>
            <a:ext cx="3779912" cy="2834934"/>
          </a:xfrm>
          <a:prstGeom prst="rect">
            <a:avLst/>
          </a:prstGeom>
        </p:spPr>
      </p:pic>
      <p:pic>
        <p:nvPicPr>
          <p:cNvPr id="7" name="Рисунок 6" descr="Фото46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628800"/>
            <a:ext cx="3686179" cy="2764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43887" cy="72548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ndalus" pitchFamily="2" charset="-78"/>
              </a:rPr>
              <a:t>Что такое </a:t>
            </a:r>
            <a:r>
              <a:rPr lang="ru-RU" dirty="0" smtClean="0">
                <a:solidFill>
                  <a:schemeClr val="tx1"/>
                </a:solidFill>
                <a:latin typeface="Andalus" pitchFamily="2" charset="-78"/>
              </a:rPr>
              <a:t>уважение?</a:t>
            </a:r>
            <a:endParaRPr lang="ru-RU" dirty="0">
              <a:solidFill>
                <a:schemeClr val="tx1"/>
              </a:solidFill>
              <a:latin typeface="Andalus" pitchFamily="2" charset="-7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7338"/>
            <a:ext cx="8712968" cy="453595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Уважение -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почтительное отношение, основанное на признании чьих-нибудь достоинств. </a:t>
            </a:r>
            <a:r>
              <a:rPr lang="ru-RU" sz="1800" dirty="0" smtClean="0">
                <a:solidFill>
                  <a:srgbClr val="009900"/>
                </a:solidFill>
              </a:rPr>
              <a:t> (Толковый словарь Ожегова) </a:t>
            </a:r>
            <a:endParaRPr lang="ru-RU" sz="1800" dirty="0">
              <a:solidFill>
                <a:srgbClr val="009900"/>
              </a:solidFill>
            </a:endParaRPr>
          </a:p>
          <a:p>
            <a:r>
              <a:rPr lang="ru-RU" sz="24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Уважение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позиция одного человека по отношению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другому признание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достоинств личности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Уважение</a:t>
            </a:r>
            <a:r>
              <a:rPr lang="ru-RU" sz="24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предписывает не причинять другому человеку вреда, ни физического, ни морального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Уважение</a:t>
            </a:r>
            <a:r>
              <a:rPr lang="ru-RU" sz="24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одно из важнейших требований нравственности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(Википедия)</a:t>
            </a:r>
            <a:endParaRPr lang="ru-RU" sz="24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43887" cy="509588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endParaRPr lang="ru-RU" sz="40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60648"/>
            <a:ext cx="8712968" cy="6336703"/>
          </a:xfrm>
        </p:spPr>
        <p:txBody>
          <a:bodyPr/>
          <a:lstStyle/>
          <a:p>
            <a:pPr marL="609600" indent="-609600">
              <a:buNone/>
            </a:pPr>
            <a:endParaRPr lang="ru-RU" sz="9600" dirty="0">
              <a:solidFill>
                <a:srgbClr val="009900"/>
              </a:solidFill>
            </a:endParaRPr>
          </a:p>
        </p:txBody>
      </p:sp>
      <p:pic>
        <p:nvPicPr>
          <p:cNvPr id="13317" name="Picture 5" descr="Scan100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692696"/>
            <a:ext cx="4032447" cy="557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700808"/>
            <a:ext cx="48672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6027003"/>
            <a:ext cx="8624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Уважение к людям есть уважение к самому себе.</a:t>
            </a:r>
            <a:br>
              <a:rPr lang="ru-RU" sz="2400" b="1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Джон Голсуорси</a:t>
            </a: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43887" cy="725488"/>
          </a:xfrm>
        </p:spPr>
        <p:txBody>
          <a:bodyPr/>
          <a:lstStyle/>
          <a:p>
            <a:r>
              <a:rPr lang="ru-RU" b="1" dirty="0" smtClean="0">
                <a:latin typeface="Andalus" pitchFamily="2" charset="-78"/>
              </a:rPr>
              <a:t>Уважаемые люди вокруг нас.</a:t>
            </a:r>
            <a:endParaRPr lang="ru-RU" b="1" dirty="0">
              <a:latin typeface="Andalus" pitchFamily="2" charset="-7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>
              <a:solidFill>
                <a:srgbClr val="009900"/>
              </a:solidFill>
            </a:endParaRPr>
          </a:p>
        </p:txBody>
      </p:sp>
      <p:pic>
        <p:nvPicPr>
          <p:cNvPr id="4" name="Рисунок 3" descr="2814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80312" y="5384062"/>
            <a:ext cx="1152128" cy="1473938"/>
          </a:xfrm>
          <a:prstGeom prst="rect">
            <a:avLst/>
          </a:prstGeom>
        </p:spPr>
      </p:pic>
      <p:pic>
        <p:nvPicPr>
          <p:cNvPr id="5" name="Рисунок 4" descr="хирург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33295" y="2060848"/>
            <a:ext cx="1710705" cy="1868347"/>
          </a:xfrm>
          <a:prstGeom prst="rect">
            <a:avLst/>
          </a:prstGeom>
        </p:spPr>
      </p:pic>
      <p:pic>
        <p:nvPicPr>
          <p:cNvPr id="6" name="Рисунок 5" descr="ветеран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50596" y="3933056"/>
            <a:ext cx="1993404" cy="1538243"/>
          </a:xfrm>
          <a:prstGeom prst="rect">
            <a:avLst/>
          </a:prstGeom>
        </p:spPr>
      </p:pic>
      <p:pic>
        <p:nvPicPr>
          <p:cNvPr id="7" name="Рисунок 6" descr="пожилые люди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8064" y="836712"/>
            <a:ext cx="1937792" cy="1453344"/>
          </a:xfrm>
          <a:prstGeom prst="rect">
            <a:avLst/>
          </a:prstGeom>
        </p:spPr>
      </p:pic>
      <p:pic>
        <p:nvPicPr>
          <p:cNvPr id="8" name="Рисунок 7" descr="учителя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4048" y="2276872"/>
            <a:ext cx="2546226" cy="1580416"/>
          </a:xfrm>
          <a:prstGeom prst="rect">
            <a:avLst/>
          </a:prstGeom>
        </p:spPr>
      </p:pic>
      <p:pic>
        <p:nvPicPr>
          <p:cNvPr id="9" name="Рисунок 8" descr="DETAIL_PICTURE_52077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076056" y="3717032"/>
            <a:ext cx="2209796" cy="1656184"/>
          </a:xfrm>
          <a:prstGeom prst="rect">
            <a:avLst/>
          </a:prstGeom>
        </p:spPr>
      </p:pic>
      <p:pic>
        <p:nvPicPr>
          <p:cNvPr id="10" name="Рисунок 9" descr="222522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980728"/>
            <a:ext cx="2438400" cy="1639824"/>
          </a:xfrm>
          <a:prstGeom prst="rect">
            <a:avLst/>
          </a:prstGeom>
        </p:spPr>
      </p:pic>
      <p:pic>
        <p:nvPicPr>
          <p:cNvPr id="11" name="Рисунок 10" descr="1330582069_shkola_po_boksu_i_kikboksingu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411760" y="908720"/>
            <a:ext cx="2738400" cy="1828193"/>
          </a:xfrm>
          <a:prstGeom prst="rect">
            <a:avLst/>
          </a:prstGeom>
        </p:spPr>
      </p:pic>
      <p:pic>
        <p:nvPicPr>
          <p:cNvPr id="12" name="Рисунок 11" descr="FIREMAN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0" y="2636912"/>
            <a:ext cx="2638110" cy="1739285"/>
          </a:xfrm>
          <a:prstGeom prst="rect">
            <a:avLst/>
          </a:prstGeom>
        </p:spPr>
      </p:pic>
      <p:pic>
        <p:nvPicPr>
          <p:cNvPr id="13" name="Рисунок 12" descr="image_0001.jpe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483768" y="2564904"/>
            <a:ext cx="2508604" cy="1879104"/>
          </a:xfrm>
          <a:prstGeom prst="rect">
            <a:avLst/>
          </a:prstGeom>
        </p:spPr>
      </p:pic>
      <p:pic>
        <p:nvPicPr>
          <p:cNvPr id="14" name="Рисунок 13" descr="763356b1b178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497725" y="5445224"/>
            <a:ext cx="646275" cy="1268760"/>
          </a:xfrm>
          <a:prstGeom prst="rect">
            <a:avLst/>
          </a:prstGeom>
        </p:spPr>
      </p:pic>
      <p:pic>
        <p:nvPicPr>
          <p:cNvPr id="15" name="Рисунок 14" descr="i (1)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4365104"/>
            <a:ext cx="1905000" cy="1428750"/>
          </a:xfrm>
          <a:prstGeom prst="rect">
            <a:avLst/>
          </a:prstGeom>
        </p:spPr>
      </p:pic>
      <p:pic>
        <p:nvPicPr>
          <p:cNvPr id="16" name="Рисунок 15" descr="i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1835696" y="4365104"/>
            <a:ext cx="1905000" cy="1428750"/>
          </a:xfrm>
          <a:prstGeom prst="rect">
            <a:avLst/>
          </a:prstGeom>
        </p:spPr>
      </p:pic>
      <p:pic>
        <p:nvPicPr>
          <p:cNvPr id="17" name="Рисунок 16" descr="i (3)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3779912" y="4365104"/>
            <a:ext cx="1905000" cy="1428750"/>
          </a:xfrm>
          <a:prstGeom prst="rect">
            <a:avLst/>
          </a:prstGeom>
        </p:spPr>
      </p:pic>
      <p:pic>
        <p:nvPicPr>
          <p:cNvPr id="18" name="Рисунок 17" descr="i (2)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7092280" y="836712"/>
            <a:ext cx="1885723" cy="14211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9512" y="5949280"/>
            <a:ext cx="8108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Уважаемые люди рядом!!!</a:t>
            </a:r>
            <a:endParaRPr lang="ru-RU" sz="40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43888" cy="65246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ndalus" pitchFamily="2" charset="-78"/>
              </a:rPr>
              <a:t>                                  Учителя</a:t>
            </a:r>
            <a:endParaRPr lang="ru-RU" b="1" dirty="0">
              <a:solidFill>
                <a:schemeClr val="tx1"/>
              </a:solidFill>
              <a:latin typeface="Andalus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229600" cy="44561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9900"/>
                </a:solidFill>
              </a:rPr>
              <a:t>                                              </a:t>
            </a:r>
            <a:r>
              <a:rPr lang="ru-RU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Туникова</a:t>
            </a:r>
            <a:r>
              <a:rPr lang="ru-RU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Галина Николаевна,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наш учитель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9900"/>
                </a:solidFill>
              </a:rPr>
              <a:t>                                       </a:t>
            </a:r>
            <a:endParaRPr lang="ru-RU" sz="2400" dirty="0">
              <a:solidFill>
                <a:srgbClr val="0099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56992"/>
            <a:ext cx="817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-Кого можно назвать уважаемым человеком?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-Это человек, который не занимается склоками. Ему можно довериться в любых ситуациях. А самое главное, он никогда не предаст!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-Как вы думаете, каждый человек достоин уважения?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-Нет, не каждый. Он должен заслужить его.</a:t>
            </a:r>
            <a:endParaRPr lang="ru-RU" sz="2800" b="1" dirty="0"/>
          </a:p>
        </p:txBody>
      </p:sp>
      <p:pic>
        <p:nvPicPr>
          <p:cNvPr id="5" name="Picture 4" descr="IMG_20121112_1256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4211960" cy="3158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DisplayMode>DisplayMode_Single</DisplayMode>
</file>

<file path=customXml/itemProps1.xml><?xml version="1.0" encoding="utf-8"?>
<ds:datastoreItem xmlns:ds="http://schemas.openxmlformats.org/officeDocument/2006/customXml" ds:itemID="{18844AA5-A598-46A3-B7A7-C7785FAB5F0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832</TotalTime>
  <Words>449</Words>
  <Application>Microsoft Office PowerPoint</Application>
  <PresentationFormat>Экран (4:3)</PresentationFormat>
  <Paragraphs>90</Paragraphs>
  <Slides>18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Balloons</vt:lpstr>
      <vt:lpstr>Проект Уважаемые люди.</vt:lpstr>
      <vt:lpstr>Проблема.</vt:lpstr>
      <vt:lpstr>Цель проекта</vt:lpstr>
      <vt:lpstr>Слайд 4</vt:lpstr>
      <vt:lpstr>Классный час </vt:lpstr>
      <vt:lpstr>Что такое уважение?</vt:lpstr>
      <vt:lpstr> </vt:lpstr>
      <vt:lpstr>Уважаемые люди вокруг нас.</vt:lpstr>
      <vt:lpstr>                                  Учителя</vt:lpstr>
      <vt:lpstr>Васильева                    Зинаида Даниловна,  учитель              русского языка, Ветеран труда.</vt:lpstr>
      <vt:lpstr>Слайд 11</vt:lpstr>
      <vt:lpstr>Наши родные, достойные уважения. </vt:lpstr>
      <vt:lpstr>Косенко Игорь Иванович,  отец Косенко Лены и Нади.</vt:lpstr>
      <vt:lpstr>Наша смена.</vt:lpstr>
      <vt:lpstr>Слайд 15</vt:lpstr>
      <vt:lpstr>Слайд 16</vt:lpstr>
      <vt:lpstr>Уважайте друг друга! </vt:lpstr>
      <vt:lpstr>Библиография</vt:lpstr>
    </vt:vector>
  </TitlesOfParts>
  <Company>School4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уважение</dc:title>
  <dc:creator>class11</dc:creator>
  <cp:lastModifiedBy>Светлана</cp:lastModifiedBy>
  <cp:revision>81</cp:revision>
  <dcterms:created xsi:type="dcterms:W3CDTF">2008-02-29T06:43:51Z</dcterms:created>
  <dcterms:modified xsi:type="dcterms:W3CDTF">2012-12-25T06:43:51Z</dcterms:modified>
</cp:coreProperties>
</file>