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2" r:id="rId3"/>
    <p:sldId id="283" r:id="rId4"/>
    <p:sldId id="257" r:id="rId5"/>
    <p:sldId id="258" r:id="rId6"/>
    <p:sldId id="259" r:id="rId7"/>
    <p:sldId id="260" r:id="rId8"/>
    <p:sldId id="261" r:id="rId9"/>
    <p:sldId id="263" r:id="rId10"/>
    <p:sldId id="264" r:id="rId11"/>
    <p:sldId id="265" r:id="rId12"/>
    <p:sldId id="266" r:id="rId13"/>
    <p:sldId id="268" r:id="rId14"/>
    <p:sldId id="269" r:id="rId15"/>
    <p:sldId id="270" r:id="rId16"/>
    <p:sldId id="271" r:id="rId17"/>
    <p:sldId id="273" r:id="rId18"/>
    <p:sldId id="274" r:id="rId19"/>
    <p:sldId id="275" r:id="rId20"/>
    <p:sldId id="276" r:id="rId21"/>
    <p:sldId id="284" r:id="rId22"/>
    <p:sldId id="286" r:id="rId23"/>
    <p:sldId id="287" r:id="rId24"/>
    <p:sldId id="288" r:id="rId25"/>
    <p:sldId id="290" r:id="rId26"/>
    <p:sldId id="291" r:id="rId27"/>
    <p:sldId id="292" r:id="rId28"/>
    <p:sldId id="294" r:id="rId29"/>
    <p:sldId id="295" r:id="rId30"/>
    <p:sldId id="296" r:id="rId31"/>
    <p:sldId id="298" r:id="rId32"/>
    <p:sldId id="299" r:id="rId33"/>
    <p:sldId id="300" r:id="rId34"/>
    <p:sldId id="310" r:id="rId35"/>
    <p:sldId id="313" r:id="rId36"/>
  </p:sldIdLst>
  <p:sldSz cx="9144000" cy="6858000" type="screen4x3"/>
  <p:notesSz cx="6858000" cy="9144000"/>
  <p:defaultTextStyle>
    <a:defPPr>
      <a:defRPr lang="ru-RU"/>
    </a:defPPr>
    <a:lvl1pPr algn="l" rtl="0" fontAlgn="base">
      <a:spcBef>
        <a:spcPct val="0"/>
      </a:spcBef>
      <a:spcAft>
        <a:spcPct val="0"/>
      </a:spcAft>
      <a:defRPr sz="4400" b="1" kern="1200">
        <a:solidFill>
          <a:schemeClr val="tx1"/>
        </a:solidFill>
        <a:latin typeface="Arial" charset="0"/>
        <a:ea typeface="+mn-ea"/>
        <a:cs typeface="+mn-cs"/>
      </a:defRPr>
    </a:lvl1pPr>
    <a:lvl2pPr marL="457200" algn="l" rtl="0" fontAlgn="base">
      <a:spcBef>
        <a:spcPct val="0"/>
      </a:spcBef>
      <a:spcAft>
        <a:spcPct val="0"/>
      </a:spcAft>
      <a:defRPr sz="4400" b="1" kern="1200">
        <a:solidFill>
          <a:schemeClr val="tx1"/>
        </a:solidFill>
        <a:latin typeface="Arial" charset="0"/>
        <a:ea typeface="+mn-ea"/>
        <a:cs typeface="+mn-cs"/>
      </a:defRPr>
    </a:lvl2pPr>
    <a:lvl3pPr marL="914400" algn="l" rtl="0" fontAlgn="base">
      <a:spcBef>
        <a:spcPct val="0"/>
      </a:spcBef>
      <a:spcAft>
        <a:spcPct val="0"/>
      </a:spcAft>
      <a:defRPr sz="4400" b="1" kern="1200">
        <a:solidFill>
          <a:schemeClr val="tx1"/>
        </a:solidFill>
        <a:latin typeface="Arial" charset="0"/>
        <a:ea typeface="+mn-ea"/>
        <a:cs typeface="+mn-cs"/>
      </a:defRPr>
    </a:lvl3pPr>
    <a:lvl4pPr marL="1371600" algn="l" rtl="0" fontAlgn="base">
      <a:spcBef>
        <a:spcPct val="0"/>
      </a:spcBef>
      <a:spcAft>
        <a:spcPct val="0"/>
      </a:spcAft>
      <a:defRPr sz="4400" b="1" kern="1200">
        <a:solidFill>
          <a:schemeClr val="tx1"/>
        </a:solidFill>
        <a:latin typeface="Arial" charset="0"/>
        <a:ea typeface="+mn-ea"/>
        <a:cs typeface="+mn-cs"/>
      </a:defRPr>
    </a:lvl4pPr>
    <a:lvl5pPr marL="1828800" algn="l" rtl="0" fontAlgn="base">
      <a:spcBef>
        <a:spcPct val="0"/>
      </a:spcBef>
      <a:spcAft>
        <a:spcPct val="0"/>
      </a:spcAft>
      <a:defRPr sz="4400" b="1" kern="1200">
        <a:solidFill>
          <a:schemeClr val="tx1"/>
        </a:solidFill>
        <a:latin typeface="Arial" charset="0"/>
        <a:ea typeface="+mn-ea"/>
        <a:cs typeface="+mn-cs"/>
      </a:defRPr>
    </a:lvl5pPr>
    <a:lvl6pPr marL="2286000" algn="l" defTabSz="914400" rtl="0" eaLnBrk="1" latinLnBrk="0" hangingPunct="1">
      <a:defRPr sz="4400" b="1" kern="1200">
        <a:solidFill>
          <a:schemeClr val="tx1"/>
        </a:solidFill>
        <a:latin typeface="Arial" charset="0"/>
        <a:ea typeface="+mn-ea"/>
        <a:cs typeface="+mn-cs"/>
      </a:defRPr>
    </a:lvl6pPr>
    <a:lvl7pPr marL="2743200" algn="l" defTabSz="914400" rtl="0" eaLnBrk="1" latinLnBrk="0" hangingPunct="1">
      <a:defRPr sz="4400" b="1" kern="1200">
        <a:solidFill>
          <a:schemeClr val="tx1"/>
        </a:solidFill>
        <a:latin typeface="Arial" charset="0"/>
        <a:ea typeface="+mn-ea"/>
        <a:cs typeface="+mn-cs"/>
      </a:defRPr>
    </a:lvl7pPr>
    <a:lvl8pPr marL="3200400" algn="l" defTabSz="914400" rtl="0" eaLnBrk="1" latinLnBrk="0" hangingPunct="1">
      <a:defRPr sz="4400" b="1" kern="1200">
        <a:solidFill>
          <a:schemeClr val="tx1"/>
        </a:solidFill>
        <a:latin typeface="Arial" charset="0"/>
        <a:ea typeface="+mn-ea"/>
        <a:cs typeface="+mn-cs"/>
      </a:defRPr>
    </a:lvl8pPr>
    <a:lvl9pPr marL="3657600" algn="l" defTabSz="914400" rtl="0" eaLnBrk="1" latinLnBrk="0" hangingPunct="1">
      <a:defRPr sz="4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94660"/>
  </p:normalViewPr>
  <p:slideViewPr>
    <p:cSldViewPr>
      <p:cViewPr varScale="1">
        <p:scale>
          <a:sx n="112" d="100"/>
          <a:sy n="112" d="100"/>
        </p:scale>
        <p:origin x="-158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0210110-EECB-4EA2-8B2E-3068C75352D7}" type="slidenum">
              <a:rPr lang="ru-RU"/>
              <a:pPr>
                <a:defRPr/>
              </a:pPr>
              <a:t>‹#›</a:t>
            </a:fld>
            <a:endParaRPr lang="ru-RU"/>
          </a:p>
        </p:txBody>
      </p:sp>
    </p:spTree>
    <p:extLst>
      <p:ext uri="{BB962C8B-B14F-4D97-AF65-F5344CB8AC3E}">
        <p14:creationId xmlns:p14="http://schemas.microsoft.com/office/powerpoint/2010/main" val="3153865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C840C84-3AED-4DD1-B087-93AE1AC0723C}" type="slidenum">
              <a:rPr lang="ru-RU"/>
              <a:pPr>
                <a:defRPr/>
              </a:pPr>
              <a:t>‹#›</a:t>
            </a:fld>
            <a:endParaRPr lang="ru-RU"/>
          </a:p>
        </p:txBody>
      </p:sp>
    </p:spTree>
    <p:extLst>
      <p:ext uri="{BB962C8B-B14F-4D97-AF65-F5344CB8AC3E}">
        <p14:creationId xmlns:p14="http://schemas.microsoft.com/office/powerpoint/2010/main" val="24719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36A448F-8FF1-43D2-9621-E9F888B8DE21}" type="slidenum">
              <a:rPr lang="ru-RU"/>
              <a:pPr>
                <a:defRPr/>
              </a:pPr>
              <a:t>‹#›</a:t>
            </a:fld>
            <a:endParaRPr lang="ru-RU"/>
          </a:p>
        </p:txBody>
      </p:sp>
    </p:spTree>
    <p:extLst>
      <p:ext uri="{BB962C8B-B14F-4D97-AF65-F5344CB8AC3E}">
        <p14:creationId xmlns:p14="http://schemas.microsoft.com/office/powerpoint/2010/main" val="71813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DC7CB55-CC94-4E8A-A04B-32AEBCD691FC}" type="slidenum">
              <a:rPr lang="ru-RU"/>
              <a:pPr>
                <a:defRPr/>
              </a:pPr>
              <a:t>‹#›</a:t>
            </a:fld>
            <a:endParaRPr lang="ru-RU"/>
          </a:p>
        </p:txBody>
      </p:sp>
    </p:spTree>
    <p:extLst>
      <p:ext uri="{BB962C8B-B14F-4D97-AF65-F5344CB8AC3E}">
        <p14:creationId xmlns:p14="http://schemas.microsoft.com/office/powerpoint/2010/main" val="183664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2487F8E-091E-4FAA-8F07-91390217F9D7}" type="slidenum">
              <a:rPr lang="ru-RU"/>
              <a:pPr>
                <a:defRPr/>
              </a:pPr>
              <a:t>‹#›</a:t>
            </a:fld>
            <a:endParaRPr lang="ru-RU"/>
          </a:p>
        </p:txBody>
      </p:sp>
    </p:spTree>
    <p:extLst>
      <p:ext uri="{BB962C8B-B14F-4D97-AF65-F5344CB8AC3E}">
        <p14:creationId xmlns:p14="http://schemas.microsoft.com/office/powerpoint/2010/main" val="110162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D4726B6-1D8D-47F1-8AB0-AF00BAF06054}" type="slidenum">
              <a:rPr lang="ru-RU"/>
              <a:pPr>
                <a:defRPr/>
              </a:pPr>
              <a:t>‹#›</a:t>
            </a:fld>
            <a:endParaRPr lang="ru-RU"/>
          </a:p>
        </p:txBody>
      </p:sp>
    </p:spTree>
    <p:extLst>
      <p:ext uri="{BB962C8B-B14F-4D97-AF65-F5344CB8AC3E}">
        <p14:creationId xmlns:p14="http://schemas.microsoft.com/office/powerpoint/2010/main" val="421952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3ED0470-E031-47F9-B8E7-E52B906BF36B}" type="slidenum">
              <a:rPr lang="ru-RU"/>
              <a:pPr>
                <a:defRPr/>
              </a:pPr>
              <a:t>‹#›</a:t>
            </a:fld>
            <a:endParaRPr lang="ru-RU"/>
          </a:p>
        </p:txBody>
      </p:sp>
    </p:spTree>
    <p:extLst>
      <p:ext uri="{BB962C8B-B14F-4D97-AF65-F5344CB8AC3E}">
        <p14:creationId xmlns:p14="http://schemas.microsoft.com/office/powerpoint/2010/main" val="286817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D3C9F77-140D-488C-A758-1E386A1ABDF9}" type="slidenum">
              <a:rPr lang="ru-RU"/>
              <a:pPr>
                <a:defRPr/>
              </a:pPr>
              <a:t>‹#›</a:t>
            </a:fld>
            <a:endParaRPr lang="ru-RU"/>
          </a:p>
        </p:txBody>
      </p:sp>
    </p:spTree>
    <p:extLst>
      <p:ext uri="{BB962C8B-B14F-4D97-AF65-F5344CB8AC3E}">
        <p14:creationId xmlns:p14="http://schemas.microsoft.com/office/powerpoint/2010/main" val="264707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2FF7A81-4F38-4791-B16D-937710B04025}" type="slidenum">
              <a:rPr lang="ru-RU"/>
              <a:pPr>
                <a:defRPr/>
              </a:pPr>
              <a:t>‹#›</a:t>
            </a:fld>
            <a:endParaRPr lang="ru-RU"/>
          </a:p>
        </p:txBody>
      </p:sp>
    </p:spTree>
    <p:extLst>
      <p:ext uri="{BB962C8B-B14F-4D97-AF65-F5344CB8AC3E}">
        <p14:creationId xmlns:p14="http://schemas.microsoft.com/office/powerpoint/2010/main" val="243937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1430F01-AE26-4F26-A7EE-D3435E89A7E6}" type="slidenum">
              <a:rPr lang="ru-RU"/>
              <a:pPr>
                <a:defRPr/>
              </a:pPr>
              <a:t>‹#›</a:t>
            </a:fld>
            <a:endParaRPr lang="ru-RU"/>
          </a:p>
        </p:txBody>
      </p:sp>
    </p:spTree>
    <p:extLst>
      <p:ext uri="{BB962C8B-B14F-4D97-AF65-F5344CB8AC3E}">
        <p14:creationId xmlns:p14="http://schemas.microsoft.com/office/powerpoint/2010/main" val="86576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7F8B432-1BC1-4366-BDE4-16A6C47A442F}" type="slidenum">
              <a:rPr lang="ru-RU"/>
              <a:pPr>
                <a:defRPr/>
              </a:pPr>
              <a:t>‹#›</a:t>
            </a:fld>
            <a:endParaRPr lang="ru-RU"/>
          </a:p>
        </p:txBody>
      </p:sp>
    </p:spTree>
    <p:extLst>
      <p:ext uri="{BB962C8B-B14F-4D97-AF65-F5344CB8AC3E}">
        <p14:creationId xmlns:p14="http://schemas.microsoft.com/office/powerpoint/2010/main" val="62475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B32CCE5-C963-4B4F-9ECA-E4DA68DAC20A}" type="slidenum">
              <a:rPr lang="ru-RU"/>
              <a:pPr>
                <a:defRPr/>
              </a:pPr>
              <a:t>‹#›</a:t>
            </a:fld>
            <a:endParaRPr lang="ru-RU"/>
          </a:p>
        </p:txBody>
      </p:sp>
    </p:spTree>
    <p:extLst>
      <p:ext uri="{BB962C8B-B14F-4D97-AF65-F5344CB8AC3E}">
        <p14:creationId xmlns:p14="http://schemas.microsoft.com/office/powerpoint/2010/main" val="306805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87358920-9E88-43F1-839A-BD3C719B327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velina.ru/images/uploads/2011/05/%D0%9F%D0%B8%D1%84%D0%B0%D0%B3%D0%BE%D1%80.jpg" TargetMode="Externa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9/9b/Carl_Friedrich_Gauss.jpg" TargetMode="Externa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3.xml"/><Relationship Id="rId3" Type="http://schemas.openxmlformats.org/officeDocument/2006/relationships/slide" Target="slide25.xml"/><Relationship Id="rId7" Type="http://schemas.openxmlformats.org/officeDocument/2006/relationships/slide" Target="slide26.xml"/><Relationship Id="rId12" Type="http://schemas.openxmlformats.org/officeDocument/2006/relationships/slide" Target="slide30.xml"/><Relationship Id="rId2" Type="http://schemas.openxmlformats.org/officeDocument/2006/relationships/slide" Target="slide22.xml"/><Relationship Id="rId1" Type="http://schemas.openxmlformats.org/officeDocument/2006/relationships/slideLayout" Target="../slideLayouts/slideLayout12.xml"/><Relationship Id="rId6" Type="http://schemas.openxmlformats.org/officeDocument/2006/relationships/slide" Target="slide23.xml"/><Relationship Id="rId11" Type="http://schemas.openxmlformats.org/officeDocument/2006/relationships/slide" Target="slide27.xml"/><Relationship Id="rId5" Type="http://schemas.openxmlformats.org/officeDocument/2006/relationships/slide" Target="slide31.xml"/><Relationship Id="rId10" Type="http://schemas.openxmlformats.org/officeDocument/2006/relationships/slide" Target="slide24.xml"/><Relationship Id="rId4" Type="http://schemas.openxmlformats.org/officeDocument/2006/relationships/slide" Target="slide28.xml"/><Relationship Id="rId9" Type="http://schemas.openxmlformats.org/officeDocument/2006/relationships/slide" Target="slide32.xml"/><Relationship Id="rId14" Type="http://schemas.openxmlformats.org/officeDocument/2006/relationships/slide" Target="slide3.xml"/></Relationships>
</file>

<file path=ppt/slides/_rels/slide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etopisi.ru/images/2/2f/481px-Isaac_Newton.jpeg" TargetMode="Externa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3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6.xml"/><Relationship Id="rId18" Type="http://schemas.openxmlformats.org/officeDocument/2006/relationships/slide" Target="slide3.xml"/><Relationship Id="rId3" Type="http://schemas.openxmlformats.org/officeDocument/2006/relationships/slide" Target="slide6.xml"/><Relationship Id="rId7" Type="http://schemas.openxmlformats.org/officeDocument/2006/relationships/slide" Target="slide11.xml"/><Relationship Id="rId12" Type="http://schemas.openxmlformats.org/officeDocument/2006/relationships/slide" Target="slide15.xml"/><Relationship Id="rId17" Type="http://schemas.openxmlformats.org/officeDocument/2006/relationships/slide" Target="slide20.xml"/><Relationship Id="rId2" Type="http://schemas.openxmlformats.org/officeDocument/2006/relationships/slide" Target="slide5.xml"/><Relationship Id="rId16"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17.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9.xml"/><Relationship Id="rId14" Type="http://schemas.openxmlformats.org/officeDocument/2006/relationships/slide" Target="slide18.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323850" y="188913"/>
            <a:ext cx="8424863" cy="2232025"/>
          </a:xfrm>
          <a:prstGeom prst="rect">
            <a:avLst/>
          </a:prstGeom>
        </p:spPr>
        <p:txBody>
          <a:bodyPr wrap="none" fromWordArt="1">
            <a:prstTxWarp prst="textCanDown">
              <a:avLst>
                <a:gd name="adj" fmla="val 33333"/>
              </a:avLst>
            </a:prstTxWarp>
          </a:bodyPr>
          <a:lstStyle/>
          <a:p>
            <a:pPr algn="ctr"/>
            <a:r>
              <a:rPr lang="ru-RU" sz="3600" kern="10">
                <a:ln w="9525">
                  <a:solidFill>
                    <a:srgbClr val="003366"/>
                  </a:solidFill>
                  <a:round/>
                  <a:headEnd/>
                  <a:tailEnd/>
                </a:ln>
                <a:solidFill>
                  <a:srgbClr val="003366"/>
                </a:solidFill>
                <a:latin typeface="Times New Roman"/>
                <a:cs typeface="Times New Roman"/>
              </a:rPr>
              <a:t>МАТЕМАТИЧЕСКИЙ ТУРНИР</a:t>
            </a:r>
          </a:p>
        </p:txBody>
      </p:sp>
      <p:sp>
        <p:nvSpPr>
          <p:cNvPr id="2051" name="WordArt 5"/>
          <p:cNvSpPr>
            <a:spLocks noChangeArrowheads="1" noChangeShapeType="1" noTextEdit="1"/>
          </p:cNvSpPr>
          <p:nvPr/>
        </p:nvSpPr>
        <p:spPr bwMode="auto">
          <a:xfrm>
            <a:off x="971550" y="2924175"/>
            <a:ext cx="7416800" cy="3025775"/>
          </a:xfrm>
          <a:prstGeom prst="rect">
            <a:avLst/>
          </a:prstGeom>
        </p:spPr>
        <p:txBody>
          <a:bodyPr wrap="none" fromWordArt="1">
            <a:prstTxWarp prst="textDeflate">
              <a:avLst>
                <a:gd name="adj" fmla="val 26227"/>
              </a:avLst>
            </a:prstTxWarp>
          </a:bodyPr>
          <a:lstStyle/>
          <a:p>
            <a:pPr algn="ctr"/>
            <a:r>
              <a:rPr lang="ru-RU" sz="3600" kern="10">
                <a:ln w="9525">
                  <a:solidFill>
                    <a:srgbClr val="993366"/>
                  </a:solidFill>
                  <a:round/>
                  <a:headEnd/>
                  <a:tailEnd/>
                </a:ln>
                <a:solidFill>
                  <a:srgbClr val="993366"/>
                </a:solidFill>
                <a:latin typeface="Impact"/>
              </a:rPr>
              <a:t>СВОЯ   ИГРА</a:t>
            </a: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468313" y="2349500"/>
            <a:ext cx="8229600" cy="2374900"/>
          </a:xfrm>
        </p:spPr>
        <p:txBody>
          <a:bodyPr/>
          <a:lstStyle/>
          <a:p>
            <a:pPr algn="ctr" eaLnBrk="1" hangingPunct="1">
              <a:buFontTx/>
              <a:buNone/>
            </a:pPr>
            <a:r>
              <a:rPr lang="ru-RU" sz="4800" b="1" dirty="0" smtClean="0"/>
              <a:t>  Чему равен угол в квадрате?</a:t>
            </a:r>
          </a:p>
        </p:txBody>
      </p:sp>
      <p:sp>
        <p:nvSpPr>
          <p:cNvPr id="283652" name="Rectangle 4"/>
          <p:cNvSpPr>
            <a:spLocks noChangeArrowheads="1"/>
          </p:cNvSpPr>
          <p:nvPr/>
        </p:nvSpPr>
        <p:spPr bwMode="auto">
          <a:xfrm>
            <a:off x="5508625" y="5516563"/>
            <a:ext cx="35290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4800" dirty="0" smtClean="0"/>
              <a:t>90</a:t>
            </a:r>
            <a:r>
              <a:rPr lang="ru-RU" sz="4800" baseline="30000" dirty="0" smtClean="0"/>
              <a:t>0</a:t>
            </a:r>
            <a:endParaRPr lang="ru-RU" sz="4800" dirty="0"/>
          </a:p>
        </p:txBody>
      </p:sp>
      <p:sp>
        <p:nvSpPr>
          <p:cNvPr id="11268" name="Rectangle 2"/>
          <p:cNvSpPr>
            <a:spLocks noChangeArrowheads="1"/>
          </p:cNvSpPr>
          <p:nvPr/>
        </p:nvSpPr>
        <p:spPr bwMode="auto">
          <a:xfrm>
            <a:off x="395288" y="333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Геометрия (200)</a:t>
            </a:r>
          </a:p>
        </p:txBody>
      </p:sp>
      <p:sp>
        <p:nvSpPr>
          <p:cNvPr id="11269" name="AutoShape 5">
            <a:hlinkClick r:id="rId2" action="ppaction://hlinksldjump" highlightClick="1"/>
          </p:cNvPr>
          <p:cNvSpPr>
            <a:spLocks noChangeArrowheads="1"/>
          </p:cNvSpPr>
          <p:nvPr/>
        </p:nvSpPr>
        <p:spPr bwMode="auto">
          <a:xfrm>
            <a:off x="179388" y="6237288"/>
            <a:ext cx="360362"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 name="Прямоугольник 1"/>
          <p:cNvSpPr/>
          <p:nvPr/>
        </p:nvSpPr>
        <p:spPr bwMode="auto">
          <a:xfrm>
            <a:off x="3609988" y="4616463"/>
            <a:ext cx="1800200" cy="1800200"/>
          </a:xfrm>
          <a:prstGeom prst="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44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3652"/>
                                        </p:tgtEl>
                                        <p:attrNameLst>
                                          <p:attrName>style.visibility</p:attrName>
                                        </p:attrNameLst>
                                      </p:cBhvr>
                                      <p:to>
                                        <p:strVal val="visible"/>
                                      </p:to>
                                    </p:set>
                                    <p:animEffect transition="in" filter="fade">
                                      <p:cBhvr>
                                        <p:cTn id="12" dur="500"/>
                                        <p:tgtEl>
                                          <p:spTgt spid="283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68313" y="1889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a:solidFill>
                  <a:schemeClr val="tx2"/>
                </a:solidFill>
              </a:rPr>
              <a:t>  </a:t>
            </a:r>
            <a:r>
              <a:rPr lang="ru-RU" sz="4000" u="sng">
                <a:solidFill>
                  <a:schemeClr val="tx2"/>
                </a:solidFill>
              </a:rPr>
              <a:t>Ученые (200)</a:t>
            </a:r>
          </a:p>
        </p:txBody>
      </p:sp>
      <p:sp>
        <p:nvSpPr>
          <p:cNvPr id="12291" name="AutoShape 19">
            <a:hlinkClick r:id="rId2" action="ppaction://hlinksldjump" highlightClick="1"/>
          </p:cNvPr>
          <p:cNvSpPr>
            <a:spLocks noChangeArrowheads="1"/>
          </p:cNvSpPr>
          <p:nvPr/>
        </p:nvSpPr>
        <p:spPr bwMode="auto">
          <a:xfrm>
            <a:off x="21907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2292" name="Text Box 27"/>
          <p:cNvSpPr txBox="1">
            <a:spLocks noChangeArrowheads="1"/>
          </p:cNvSpPr>
          <p:nvPr/>
        </p:nvSpPr>
        <p:spPr bwMode="auto">
          <a:xfrm>
            <a:off x="971600" y="1196752"/>
            <a:ext cx="74168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1">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spcBef>
                <a:spcPct val="20000"/>
              </a:spcBef>
            </a:pPr>
            <a:r>
              <a:rPr lang="ru-RU" sz="4800" dirty="0"/>
              <a:t>Кто доказал теорему о прямоугольном треугольнике?</a:t>
            </a:r>
          </a:p>
          <a:p>
            <a:pPr algn="ctr" eaLnBrk="1" hangingPunct="1">
              <a:spcBef>
                <a:spcPct val="20000"/>
              </a:spcBef>
            </a:pPr>
            <a:endParaRPr lang="ru-RU" dirty="0"/>
          </a:p>
        </p:txBody>
      </p:sp>
      <p:sp>
        <p:nvSpPr>
          <p:cNvPr id="283652" name="Rectangle 4"/>
          <p:cNvSpPr>
            <a:spLocks noChangeArrowheads="1"/>
          </p:cNvSpPr>
          <p:nvPr/>
        </p:nvSpPr>
        <p:spPr bwMode="auto">
          <a:xfrm>
            <a:off x="5148263" y="5445125"/>
            <a:ext cx="352901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Пифагор</a:t>
            </a:r>
          </a:p>
        </p:txBody>
      </p:sp>
      <p:pic>
        <p:nvPicPr>
          <p:cNvPr id="12295" name="Picture 7" descr="Картинка 19 из 26661">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7229" y="3717032"/>
            <a:ext cx="2224246" cy="3008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circle(in)">
                                      <p:cBhvr>
                                        <p:cTn id="7" dur="20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83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431006" y="1629833"/>
            <a:ext cx="8229600" cy="2333625"/>
          </a:xfrm>
        </p:spPr>
        <p:txBody>
          <a:bodyPr/>
          <a:lstStyle/>
          <a:p>
            <a:pPr marL="0" indent="0">
              <a:buNone/>
            </a:pPr>
            <a:r>
              <a:rPr lang="ru-RU" sz="2400" dirty="0" smtClean="0"/>
              <a:t>Печальный дядя Боря хотел сам сварить себе суп,</a:t>
            </a:r>
          </a:p>
          <a:p>
            <a:pPr marL="0" indent="0">
              <a:buNone/>
            </a:pPr>
            <a:r>
              <a:rPr lang="ru-RU" sz="2400" dirty="0" smtClean="0"/>
              <a:t> и у него получилось пол кастрюли зеленой гадости.</a:t>
            </a:r>
          </a:p>
          <a:p>
            <a:pPr marL="0" indent="0">
              <a:buNone/>
            </a:pPr>
            <a:r>
              <a:rPr lang="ru-RU" sz="2400" dirty="0" smtClean="0"/>
              <a:t> Объем этой гадости, которую дядя Боря не отважился </a:t>
            </a:r>
          </a:p>
          <a:p>
            <a:pPr marL="0" indent="0">
              <a:buNone/>
            </a:pPr>
            <a:r>
              <a:rPr lang="ru-RU" sz="2400" dirty="0" smtClean="0"/>
              <a:t>попробовать, 1 </a:t>
            </a:r>
            <a:r>
              <a:rPr lang="ru-RU" sz="2400" dirty="0" err="1" smtClean="0"/>
              <a:t>дм</a:t>
            </a:r>
            <a:r>
              <a:rPr lang="en-US" sz="2400" dirty="0" smtClean="0">
                <a:cs typeface="Arial" charset="0"/>
              </a:rPr>
              <a:t>³</a:t>
            </a:r>
            <a:r>
              <a:rPr lang="ru-RU" sz="2400" dirty="0" smtClean="0">
                <a:cs typeface="Arial" charset="0"/>
              </a:rPr>
              <a:t>.</a:t>
            </a:r>
            <a:r>
              <a:rPr lang="ru-RU" sz="2400" dirty="0" smtClean="0"/>
              <a:t> Масса этого кубического дециметра</a:t>
            </a:r>
          </a:p>
          <a:p>
            <a:pPr marL="0" indent="0">
              <a:buNone/>
            </a:pPr>
            <a:r>
              <a:rPr lang="ru-RU" sz="2400" dirty="0" smtClean="0"/>
              <a:t> гадости 1 кг 300 г. Вычисли плотность </a:t>
            </a:r>
            <a:r>
              <a:rPr lang="ru-RU" sz="2400" dirty="0" err="1" smtClean="0"/>
              <a:t>дядибориной</a:t>
            </a:r>
            <a:r>
              <a:rPr lang="ru-RU" sz="2400" dirty="0" smtClean="0"/>
              <a:t> гадости в г/см</a:t>
            </a:r>
            <a:r>
              <a:rPr lang="ru-RU" sz="2400" baseline="30000" dirty="0" smtClean="0"/>
              <a:t>3</a:t>
            </a:r>
            <a:endParaRPr lang="ru-RU" sz="2400" b="1" dirty="0" smtClean="0"/>
          </a:p>
        </p:txBody>
      </p:sp>
      <p:sp>
        <p:nvSpPr>
          <p:cNvPr id="285700" name="Rectangle 4"/>
          <p:cNvSpPr>
            <a:spLocks noChangeArrowheads="1"/>
          </p:cNvSpPr>
          <p:nvPr/>
        </p:nvSpPr>
        <p:spPr bwMode="auto">
          <a:xfrm>
            <a:off x="5491700" y="4149080"/>
            <a:ext cx="3240087" cy="187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60000"/>
              <a:buFont typeface="Wingdings" pitchFamily="2" charset="2"/>
              <a:buNone/>
            </a:pPr>
            <a:r>
              <a:rPr lang="ru-RU" sz="2000" dirty="0" smtClean="0"/>
              <a:t>Плотность зеленой гадости, которую печальный дядя  Боря так никогда и не смог оторвать от кастрюли, 1,3 г/ см³ </a:t>
            </a:r>
            <a:endParaRPr lang="ru-RU" sz="2000" dirty="0"/>
          </a:p>
        </p:txBody>
      </p:sp>
      <p:sp>
        <p:nvSpPr>
          <p:cNvPr id="13316"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dirty="0">
                <a:solidFill>
                  <a:schemeClr val="tx2"/>
                </a:solidFill>
              </a:rPr>
              <a:t>Задачи </a:t>
            </a:r>
            <a:r>
              <a:rPr lang="ru-RU" sz="4000" u="sng" dirty="0" smtClean="0">
                <a:solidFill>
                  <a:schemeClr val="tx2"/>
                </a:solidFill>
              </a:rPr>
              <a:t>от Григория </a:t>
            </a:r>
            <a:r>
              <a:rPr lang="ru-RU" sz="4000" u="sng" dirty="0" err="1" smtClean="0">
                <a:solidFill>
                  <a:schemeClr val="tx2"/>
                </a:solidFill>
              </a:rPr>
              <a:t>Остера</a:t>
            </a:r>
            <a:r>
              <a:rPr lang="ru-RU" sz="4000" u="sng" dirty="0" smtClean="0">
                <a:solidFill>
                  <a:schemeClr val="tx2"/>
                </a:solidFill>
              </a:rPr>
              <a:t> </a:t>
            </a:r>
            <a:r>
              <a:rPr lang="en-US" sz="4000" u="sng" dirty="0" smtClean="0">
                <a:solidFill>
                  <a:schemeClr val="tx2"/>
                </a:solidFill>
              </a:rPr>
              <a:t>(</a:t>
            </a:r>
            <a:r>
              <a:rPr lang="ru-RU" sz="4000" u="sng" dirty="0">
                <a:solidFill>
                  <a:schemeClr val="tx2"/>
                </a:solidFill>
              </a:rPr>
              <a:t>2</a:t>
            </a:r>
            <a:r>
              <a:rPr lang="en-US" sz="4000" u="sng" dirty="0">
                <a:solidFill>
                  <a:schemeClr val="tx2"/>
                </a:solidFill>
              </a:rPr>
              <a:t>00)</a:t>
            </a:r>
            <a:endParaRPr lang="ru-RU" sz="4000" u="sng" dirty="0">
              <a:solidFill>
                <a:schemeClr val="tx2"/>
              </a:solidFill>
            </a:endParaRPr>
          </a:p>
        </p:txBody>
      </p:sp>
      <p:sp>
        <p:nvSpPr>
          <p:cNvPr id="13317" name="AutoShape 5">
            <a:hlinkClick r:id="rId2" action="ppaction://hlinksldjump" highlightClick="1"/>
          </p:cNvPr>
          <p:cNvSpPr>
            <a:spLocks noChangeArrowheads="1"/>
          </p:cNvSpPr>
          <p:nvPr/>
        </p:nvSpPr>
        <p:spPr bwMode="auto">
          <a:xfrm>
            <a:off x="25082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8" name="Picture 8" descr="Spongebob0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1250" y="4311344"/>
            <a:ext cx="3065463" cy="2300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68313" y="333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Алгебра (300)</a:t>
            </a:r>
          </a:p>
        </p:txBody>
      </p:sp>
      <p:sp>
        <p:nvSpPr>
          <p:cNvPr id="14339" name="AutoShape 5">
            <a:hlinkClick r:id="rId2" action="ppaction://hlinksldjump" highlightClick="1"/>
          </p:cNvPr>
          <p:cNvSpPr>
            <a:spLocks noChangeArrowheads="1"/>
          </p:cNvSpPr>
          <p:nvPr/>
        </p:nvSpPr>
        <p:spPr bwMode="auto">
          <a:xfrm>
            <a:off x="25082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4340" name="Rectangle 3"/>
          <p:cNvSpPr>
            <a:spLocks noChangeArrowheads="1"/>
          </p:cNvSpPr>
          <p:nvPr/>
        </p:nvSpPr>
        <p:spPr bwMode="auto">
          <a:xfrm>
            <a:off x="468313" y="2420938"/>
            <a:ext cx="8229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4000">
                <a:latin typeface="Times New Roman" pitchFamily="18" charset="0"/>
              </a:rPr>
              <a:t>   </a:t>
            </a:r>
            <a:r>
              <a:rPr lang="ru-RU" sz="4800">
                <a:latin typeface="Times New Roman" pitchFamily="18" charset="0"/>
              </a:rPr>
              <a:t>Записать короче число</a:t>
            </a:r>
          </a:p>
          <a:p>
            <a:pPr marL="342900" indent="-342900" algn="ctr">
              <a:spcBef>
                <a:spcPct val="20000"/>
              </a:spcBef>
            </a:pPr>
            <a:r>
              <a:rPr lang="ru-RU" sz="4800">
                <a:latin typeface="Times New Roman" pitchFamily="18" charset="0"/>
              </a:rPr>
              <a:t>587000000</a:t>
            </a:r>
          </a:p>
        </p:txBody>
      </p:sp>
      <p:sp>
        <p:nvSpPr>
          <p:cNvPr id="282628" name="Rectangle 4"/>
          <p:cNvSpPr>
            <a:spLocks noChangeArrowheads="1"/>
          </p:cNvSpPr>
          <p:nvPr/>
        </p:nvSpPr>
        <p:spPr bwMode="auto">
          <a:xfrm>
            <a:off x="4500563" y="5229225"/>
            <a:ext cx="4105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5,87*10</a:t>
            </a:r>
            <a:r>
              <a:rPr lang="ru-RU" sz="3200" baseline="30000"/>
              <a:t>8</a:t>
            </a:r>
            <a:endParaRPr lang="ru-RU"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fade">
                                      <p:cBhvr>
                                        <p:cTn id="7"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5288" y="333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Геометрия (300)</a:t>
            </a:r>
          </a:p>
        </p:txBody>
      </p:sp>
      <p:sp>
        <p:nvSpPr>
          <p:cNvPr id="283651" name="Rectangle 3"/>
          <p:cNvSpPr>
            <a:spLocks noChangeArrowheads="1"/>
          </p:cNvSpPr>
          <p:nvPr/>
        </p:nvSpPr>
        <p:spPr bwMode="auto">
          <a:xfrm>
            <a:off x="0" y="2276475"/>
            <a:ext cx="8964613" cy="2836863"/>
          </a:xfrm>
          <a:prstGeom prst="rect">
            <a:avLst/>
          </a:prstGeom>
          <a:noFill/>
          <a:ln w="9525">
            <a:noFill/>
            <a:miter lim="800000"/>
            <a:headEnd/>
            <a:tailEnd/>
          </a:ln>
        </p:spPr>
        <p:txBody>
          <a:bodyPr/>
          <a:lstStyle/>
          <a:p>
            <a:pPr marL="342900" indent="-342900" algn="ctr">
              <a:spcBef>
                <a:spcPct val="20000"/>
              </a:spcBef>
              <a:defRPr/>
            </a:pPr>
            <a:r>
              <a:rPr lang="ru-RU" sz="4800"/>
              <a:t>Продолжи ряд: </a:t>
            </a:r>
          </a:p>
          <a:p>
            <a:pPr marL="342900" indent="-342900" algn="ctr">
              <a:spcBef>
                <a:spcPct val="20000"/>
              </a:spcBef>
              <a:defRPr/>
            </a:pPr>
            <a:r>
              <a:rPr lang="ru-RU" sz="4800"/>
              <a:t>квадрат, прямоугольник, …</a:t>
            </a:r>
            <a:r>
              <a:rPr lang="ru-RU" b="0">
                <a:solidFill>
                  <a:srgbClr val="FFFF00"/>
                </a:solidFill>
                <a:effectLst>
                  <a:outerShdw blurRad="38100" dist="38100" dir="2700000" algn="tl">
                    <a:srgbClr val="000000"/>
                  </a:outerShdw>
                </a:effectLst>
              </a:rPr>
              <a:t> </a:t>
            </a:r>
          </a:p>
        </p:txBody>
      </p:sp>
      <p:sp>
        <p:nvSpPr>
          <p:cNvPr id="283652" name="Rectangle 4"/>
          <p:cNvSpPr>
            <a:spLocks noChangeArrowheads="1"/>
          </p:cNvSpPr>
          <p:nvPr/>
        </p:nvSpPr>
        <p:spPr bwMode="auto">
          <a:xfrm>
            <a:off x="1619250" y="5373688"/>
            <a:ext cx="72723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ромб, трапеция, параллелограмм</a:t>
            </a:r>
          </a:p>
        </p:txBody>
      </p:sp>
      <p:sp>
        <p:nvSpPr>
          <p:cNvPr id="15365" name="AutoShape 5">
            <a:hlinkClick r:id="rId2" action="ppaction://hlinksldjump" highlightClick="1"/>
          </p:cNvPr>
          <p:cNvSpPr>
            <a:spLocks noChangeArrowheads="1"/>
          </p:cNvSpPr>
          <p:nvPr/>
        </p:nvSpPr>
        <p:spPr bwMode="auto">
          <a:xfrm>
            <a:off x="203200"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3652"/>
                                        </p:tgtEl>
                                        <p:attrNameLst>
                                          <p:attrName>style.visibility</p:attrName>
                                        </p:attrNameLst>
                                      </p:cBhvr>
                                      <p:to>
                                        <p:strVal val="visible"/>
                                      </p:to>
                                    </p:set>
                                    <p:animEffect transition="in" filter="fade">
                                      <p:cBhvr>
                                        <p:cTn id="7" dur="500"/>
                                        <p:tgtEl>
                                          <p:spTgt spid="283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68313" y="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a:solidFill>
                  <a:schemeClr val="tx2"/>
                </a:solidFill>
              </a:rPr>
              <a:t>  </a:t>
            </a:r>
            <a:r>
              <a:rPr lang="ru-RU" sz="4000" u="sng">
                <a:solidFill>
                  <a:schemeClr val="tx2"/>
                </a:solidFill>
              </a:rPr>
              <a:t>Ученые (300)</a:t>
            </a:r>
          </a:p>
        </p:txBody>
      </p:sp>
      <p:sp>
        <p:nvSpPr>
          <p:cNvPr id="16387" name="AutoShape 3">
            <a:hlinkClick r:id="rId2" action="ppaction://hlinksldjump" highlightClick="1"/>
          </p:cNvPr>
          <p:cNvSpPr>
            <a:spLocks noChangeArrowheads="1"/>
          </p:cNvSpPr>
          <p:nvPr/>
        </p:nvSpPr>
        <p:spPr bwMode="auto">
          <a:xfrm>
            <a:off x="21272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6388" name="Text Box 4"/>
          <p:cNvSpPr txBox="1">
            <a:spLocks noChangeArrowheads="1"/>
          </p:cNvSpPr>
          <p:nvPr/>
        </p:nvSpPr>
        <p:spPr bwMode="auto">
          <a:xfrm>
            <a:off x="100806" y="1185863"/>
            <a:ext cx="8964613"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1">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spcBef>
                <a:spcPct val="50000"/>
              </a:spcBef>
            </a:pPr>
            <a:r>
              <a:rPr lang="ru-RU" sz="4800" dirty="0"/>
              <a:t>Кто сказал: </a:t>
            </a:r>
          </a:p>
          <a:p>
            <a:pPr algn="ctr" eaLnBrk="1" hangingPunct="1">
              <a:spcBef>
                <a:spcPct val="50000"/>
              </a:spcBef>
            </a:pPr>
            <a:r>
              <a:rPr lang="en-US" sz="4800" dirty="0"/>
              <a:t>“</a:t>
            </a:r>
            <a:r>
              <a:rPr lang="ru-RU" sz="4800" dirty="0"/>
              <a:t>Математика – царица наук</a:t>
            </a:r>
            <a:r>
              <a:rPr lang="en-US" sz="4800" dirty="0"/>
              <a:t>”</a:t>
            </a:r>
            <a:endParaRPr lang="ru-RU" sz="4800" dirty="0"/>
          </a:p>
        </p:txBody>
      </p:sp>
      <p:sp>
        <p:nvSpPr>
          <p:cNvPr id="16389" name="Text Box 5"/>
          <p:cNvSpPr txBox="1">
            <a:spLocks noChangeArrowheads="1"/>
          </p:cNvSpPr>
          <p:nvPr/>
        </p:nvSpPr>
        <p:spPr bwMode="auto">
          <a:xfrm>
            <a:off x="5795963" y="5300663"/>
            <a:ext cx="2519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1">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spcBef>
                <a:spcPct val="50000"/>
              </a:spcBef>
            </a:pPr>
            <a:r>
              <a:rPr lang="ru-RU" sz="2800"/>
              <a:t>Карл Гаусс</a:t>
            </a:r>
          </a:p>
        </p:txBody>
      </p:sp>
      <p:pic>
        <p:nvPicPr>
          <p:cNvPr id="16391" name="Picture 7" descr="Картинка 1 из 43854">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7278" y="3645024"/>
            <a:ext cx="2410138" cy="3089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circle(in)">
                                      <p:cBhvr>
                                        <p:cTn id="7" dur="2000"/>
                                        <p:tgtEl>
                                          <p:spTgt spid="163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700" name="Rectangle 4"/>
          <p:cNvSpPr>
            <a:spLocks noChangeArrowheads="1"/>
          </p:cNvSpPr>
          <p:nvPr/>
        </p:nvSpPr>
        <p:spPr bwMode="auto">
          <a:xfrm>
            <a:off x="4859338" y="5445125"/>
            <a:ext cx="32400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dirty="0" smtClean="0"/>
              <a:t>528</a:t>
            </a:r>
            <a:endParaRPr lang="ru-RU" sz="3200" dirty="0"/>
          </a:p>
        </p:txBody>
      </p:sp>
      <p:sp>
        <p:nvSpPr>
          <p:cNvPr id="17412"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dirty="0">
                <a:solidFill>
                  <a:schemeClr val="tx2"/>
                </a:solidFill>
              </a:rPr>
              <a:t>Задачи </a:t>
            </a:r>
            <a:r>
              <a:rPr lang="ru-RU" sz="4000" u="sng" dirty="0" smtClean="0">
                <a:solidFill>
                  <a:schemeClr val="tx2"/>
                </a:solidFill>
              </a:rPr>
              <a:t>от Григория </a:t>
            </a:r>
            <a:r>
              <a:rPr lang="ru-RU" sz="4000" u="sng" dirty="0" err="1" smtClean="0">
                <a:solidFill>
                  <a:schemeClr val="tx2"/>
                </a:solidFill>
              </a:rPr>
              <a:t>Остера</a:t>
            </a:r>
            <a:r>
              <a:rPr lang="ru-RU" sz="4000" u="sng" dirty="0" smtClean="0">
                <a:solidFill>
                  <a:schemeClr val="tx2"/>
                </a:solidFill>
              </a:rPr>
              <a:t> </a:t>
            </a:r>
            <a:r>
              <a:rPr lang="en-US" sz="4000" u="sng" dirty="0" smtClean="0">
                <a:solidFill>
                  <a:schemeClr val="tx2"/>
                </a:solidFill>
              </a:rPr>
              <a:t>(</a:t>
            </a:r>
            <a:r>
              <a:rPr lang="ru-RU" sz="4000" u="sng" dirty="0">
                <a:solidFill>
                  <a:schemeClr val="tx2"/>
                </a:solidFill>
              </a:rPr>
              <a:t>3</a:t>
            </a:r>
            <a:r>
              <a:rPr lang="en-US" sz="4000" u="sng" dirty="0">
                <a:solidFill>
                  <a:schemeClr val="tx2"/>
                </a:solidFill>
              </a:rPr>
              <a:t>00)</a:t>
            </a:r>
            <a:endParaRPr lang="ru-RU" sz="4000" u="sng" dirty="0">
              <a:solidFill>
                <a:schemeClr val="tx2"/>
              </a:solidFill>
            </a:endParaRPr>
          </a:p>
        </p:txBody>
      </p:sp>
      <p:sp>
        <p:nvSpPr>
          <p:cNvPr id="17413" name="AutoShape 5">
            <a:hlinkClick r:id="rId2" action="ppaction://hlinksldjump" highlightClick="1"/>
          </p:cNvPr>
          <p:cNvSpPr>
            <a:spLocks noChangeArrowheads="1"/>
          </p:cNvSpPr>
          <p:nvPr/>
        </p:nvSpPr>
        <p:spPr bwMode="auto">
          <a:xfrm>
            <a:off x="19367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7" name="Rectangle 3"/>
          <p:cNvSpPr txBox="1">
            <a:spLocks noChangeArrowheads="1"/>
          </p:cNvSpPr>
          <p:nvPr/>
        </p:nvSpPr>
        <p:spPr bwMode="auto">
          <a:xfrm>
            <a:off x="431006" y="1916832"/>
            <a:ext cx="82296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pPr>
            <a:r>
              <a:rPr lang="ru-RU" sz="2000" b="1" smtClean="0"/>
              <a:t>Федя с одноклассниками и учительницей пошёл на экскуpсию в ботанический сад и там пpисел отдохнуть на кактус. 27 колючек он сумел вытащить из себя сам. 26 колючек достала из него учителница. Каждый из 24 его одноклассников вынул из Феди по 12 колючек. Оставшиеся 187 штук помогли добыть дpугие посетители ботанического сада. Узнай, сколько колючек тоpчало из кактуса до того, как Федя пpисел на него отдохнуть, если во вpемя этого события кактус pасстался с тpетьей частью колючек?</a:t>
            </a:r>
            <a:endParaRPr lang="ru-RU" sz="2000" b="1" dirty="0" smtClean="0"/>
          </a:p>
        </p:txBody>
      </p:sp>
      <p:pic>
        <p:nvPicPr>
          <p:cNvPr id="1741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7664" y="4797152"/>
            <a:ext cx="10239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68313" y="1889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Алгебра (400)</a:t>
            </a:r>
          </a:p>
        </p:txBody>
      </p:sp>
      <p:sp>
        <p:nvSpPr>
          <p:cNvPr id="18435" name="Rectangle 3"/>
          <p:cNvSpPr>
            <a:spLocks noChangeArrowheads="1"/>
          </p:cNvSpPr>
          <p:nvPr/>
        </p:nvSpPr>
        <p:spPr bwMode="auto">
          <a:xfrm>
            <a:off x="539750" y="2276475"/>
            <a:ext cx="8229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4800"/>
              <a:t>Найти рациональным способом 25% от 280</a:t>
            </a:r>
          </a:p>
        </p:txBody>
      </p:sp>
      <p:sp>
        <p:nvSpPr>
          <p:cNvPr id="282628" name="Rectangle 4"/>
          <p:cNvSpPr>
            <a:spLocks noChangeArrowheads="1"/>
          </p:cNvSpPr>
          <p:nvPr/>
        </p:nvSpPr>
        <p:spPr bwMode="auto">
          <a:xfrm>
            <a:off x="5003800" y="5300663"/>
            <a:ext cx="33131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70</a:t>
            </a:r>
          </a:p>
        </p:txBody>
      </p:sp>
      <p:sp>
        <p:nvSpPr>
          <p:cNvPr id="18437" name="AutoShape 5">
            <a:hlinkClick r:id="rId2" action="ppaction://hlinksldjump" highlightClick="1"/>
          </p:cNvPr>
          <p:cNvSpPr>
            <a:spLocks noChangeArrowheads="1"/>
          </p:cNvSpPr>
          <p:nvPr/>
        </p:nvSpPr>
        <p:spPr bwMode="auto">
          <a:xfrm>
            <a:off x="228600"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fade">
                                      <p:cBhvr>
                                        <p:cTn id="7"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95288" y="333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Геометрия (400)</a:t>
            </a:r>
          </a:p>
        </p:txBody>
      </p:sp>
      <p:sp>
        <p:nvSpPr>
          <p:cNvPr id="19459" name="Rectangle 3"/>
          <p:cNvSpPr>
            <a:spLocks noChangeArrowheads="1"/>
          </p:cNvSpPr>
          <p:nvPr/>
        </p:nvSpPr>
        <p:spPr bwMode="auto">
          <a:xfrm>
            <a:off x="0" y="2492375"/>
            <a:ext cx="89646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4000"/>
              <a:t>  </a:t>
            </a:r>
            <a:r>
              <a:rPr lang="ru-RU" sz="4600"/>
              <a:t>Половину развернутого угла увеличить на треть прямого</a:t>
            </a:r>
          </a:p>
        </p:txBody>
      </p:sp>
      <p:sp>
        <p:nvSpPr>
          <p:cNvPr id="283652" name="Rectangle 4"/>
          <p:cNvSpPr>
            <a:spLocks noChangeArrowheads="1"/>
          </p:cNvSpPr>
          <p:nvPr/>
        </p:nvSpPr>
        <p:spPr bwMode="auto">
          <a:xfrm>
            <a:off x="4932363" y="5373688"/>
            <a:ext cx="35290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120</a:t>
            </a:r>
            <a:r>
              <a:rPr lang="ru-RU" sz="3200" baseline="30000"/>
              <a:t>0</a:t>
            </a:r>
            <a:endParaRPr lang="ru-RU" sz="3200"/>
          </a:p>
        </p:txBody>
      </p:sp>
      <p:sp>
        <p:nvSpPr>
          <p:cNvPr id="19461" name="AutoShape 5">
            <a:hlinkClick r:id="rId2" action="ppaction://hlinksldjump" highlightClick="1"/>
          </p:cNvPr>
          <p:cNvSpPr>
            <a:spLocks noChangeArrowheads="1"/>
          </p:cNvSpPr>
          <p:nvPr/>
        </p:nvSpPr>
        <p:spPr bwMode="auto">
          <a:xfrm>
            <a:off x="222250"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3652"/>
                                        </p:tgtEl>
                                        <p:attrNameLst>
                                          <p:attrName>style.visibility</p:attrName>
                                        </p:attrNameLst>
                                      </p:cBhvr>
                                      <p:to>
                                        <p:strVal val="visible"/>
                                      </p:to>
                                    </p:set>
                                    <p:animEffect transition="in" filter="fade">
                                      <p:cBhvr>
                                        <p:cTn id="7" dur="500"/>
                                        <p:tgtEl>
                                          <p:spTgt spid="283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68313" y="1889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a:solidFill>
                  <a:schemeClr val="tx2"/>
                </a:solidFill>
              </a:rPr>
              <a:t>  </a:t>
            </a:r>
            <a:r>
              <a:rPr lang="ru-RU" sz="4000" u="sng">
                <a:solidFill>
                  <a:schemeClr val="tx2"/>
                </a:solidFill>
              </a:rPr>
              <a:t>Ученые (400)</a:t>
            </a:r>
          </a:p>
        </p:txBody>
      </p:sp>
      <p:sp>
        <p:nvSpPr>
          <p:cNvPr id="284675" name="Rectangle 3"/>
          <p:cNvSpPr>
            <a:spLocks noChangeArrowheads="1"/>
          </p:cNvSpPr>
          <p:nvPr/>
        </p:nvSpPr>
        <p:spPr bwMode="auto">
          <a:xfrm>
            <a:off x="0" y="1281642"/>
            <a:ext cx="9036050" cy="2735262"/>
          </a:xfrm>
          <a:prstGeom prst="rect">
            <a:avLst/>
          </a:prstGeom>
          <a:noFill/>
          <a:ln w="9525">
            <a:noFill/>
            <a:miter lim="800000"/>
            <a:headEnd/>
            <a:tailEnd/>
          </a:ln>
        </p:spPr>
        <p:txBody>
          <a:bodyPr/>
          <a:lstStyle/>
          <a:p>
            <a:pPr marL="342900" indent="-342900" algn="ctr">
              <a:spcBef>
                <a:spcPct val="20000"/>
              </a:spcBef>
              <a:defRPr/>
            </a:pPr>
            <a:r>
              <a:rPr lang="ru-RU" sz="4800" dirty="0"/>
              <a:t>Кто является автором знаменитого сочинения древности </a:t>
            </a:r>
            <a:r>
              <a:rPr lang="en-US" sz="4800" dirty="0"/>
              <a:t>“</a:t>
            </a:r>
            <a:r>
              <a:rPr lang="ru-RU" sz="4800" dirty="0"/>
              <a:t>Начала</a:t>
            </a:r>
            <a:r>
              <a:rPr lang="en-US" sz="4800" dirty="0"/>
              <a:t>”</a:t>
            </a:r>
            <a:r>
              <a:rPr lang="ru-RU" sz="4800" dirty="0"/>
              <a:t>?</a:t>
            </a:r>
            <a:endParaRPr lang="ru-RU" sz="4800" b="0" dirty="0">
              <a:solidFill>
                <a:srgbClr val="FFFF00"/>
              </a:solidFill>
              <a:effectLst>
                <a:outerShdw blurRad="38100" dist="38100" dir="2700000" algn="tl">
                  <a:srgbClr val="000000"/>
                </a:outerShdw>
              </a:effectLst>
            </a:endParaRPr>
          </a:p>
        </p:txBody>
      </p:sp>
      <p:sp>
        <p:nvSpPr>
          <p:cNvPr id="285700" name="Rectangle 4"/>
          <p:cNvSpPr>
            <a:spLocks noChangeArrowheads="1"/>
          </p:cNvSpPr>
          <p:nvPr/>
        </p:nvSpPr>
        <p:spPr bwMode="auto">
          <a:xfrm>
            <a:off x="5076825" y="5373688"/>
            <a:ext cx="3240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Евклид</a:t>
            </a:r>
          </a:p>
        </p:txBody>
      </p:sp>
      <p:sp>
        <p:nvSpPr>
          <p:cNvPr id="20485" name="AutoShape 5">
            <a:hlinkClick r:id="rId2" action="ppaction://hlinksldjump" highlightClick="1"/>
          </p:cNvPr>
          <p:cNvSpPr>
            <a:spLocks noChangeArrowheads="1"/>
          </p:cNvSpPr>
          <p:nvPr/>
        </p:nvSpPr>
        <p:spPr bwMode="auto">
          <a:xfrm>
            <a:off x="203200"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048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6125" y="3766458"/>
            <a:ext cx="2566988" cy="285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5700"/>
                                        </p:tgtEl>
                                        <p:attrNameLst>
                                          <p:attrName>style.visibility</p:attrName>
                                        </p:attrNameLst>
                                      </p:cBhvr>
                                      <p:to>
                                        <p:strVal val="visible"/>
                                      </p:to>
                                    </p:set>
                                    <p:animEffect transition="in" filter="fade">
                                      <p:cBhvr>
                                        <p:cTn id="12"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331913" y="981075"/>
            <a:ext cx="6119812" cy="5040313"/>
          </a:xfrm>
        </p:spPr>
        <p:txBody>
          <a:bodyPr/>
          <a:lstStyle/>
          <a:p>
            <a:pPr eaLnBrk="1" hangingPunct="1"/>
            <a:r>
              <a:rPr lang="ru-RU" sz="3200" dirty="0" smtClean="0">
                <a:solidFill>
                  <a:schemeClr val="tx1"/>
                </a:solidFill>
              </a:rPr>
              <a:t>«…Если вы хотите участвовать в большой жизни, то наполняйте свою голову математикой пока есть к тому возможность. Она окажет вам потом огромную помощь во всей вашей работе».</a:t>
            </a:r>
            <a:br>
              <a:rPr lang="ru-RU" sz="3200" dirty="0" smtClean="0">
                <a:solidFill>
                  <a:schemeClr val="tx1"/>
                </a:solidFill>
              </a:rPr>
            </a:br>
            <a:r>
              <a:rPr lang="ru-RU" sz="3200" dirty="0" smtClean="0">
                <a:solidFill>
                  <a:schemeClr val="tx1"/>
                </a:solidFill>
              </a:rPr>
              <a:t/>
            </a:r>
            <a:br>
              <a:rPr lang="ru-RU" sz="3200" dirty="0" smtClean="0">
                <a:solidFill>
                  <a:schemeClr val="tx1"/>
                </a:solidFill>
              </a:rPr>
            </a:br>
            <a:r>
              <a:rPr lang="ru-RU" sz="3200" dirty="0"/>
              <a:t>(М.И. Калинин)</a:t>
            </a:r>
            <a:endParaRPr lang="ru-RU" sz="3200" dirty="0" smtClean="0">
              <a:solidFill>
                <a:schemeClr val="tx1"/>
              </a:solidFill>
            </a:endParaRPr>
          </a:p>
        </p:txBody>
      </p:sp>
      <p:pic>
        <p:nvPicPr>
          <p:cNvPr id="3075" name="Picture 4" descr="clip_image05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115888"/>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J0234686"/>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380288" y="4581525"/>
            <a:ext cx="160496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46063" y="1844675"/>
            <a:ext cx="86756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ru-RU" sz="2400" dirty="0" smtClean="0"/>
              <a:t>Вовочка с другом купили по порции мороженого и принесли его домой. Друг положил свое мороженое на блюдце, а Вовочка подставил свое под струю вентилятора. Чьё мороженое дольше не растает?</a:t>
            </a:r>
            <a:endParaRPr lang="ru-RU" sz="2400" dirty="0"/>
          </a:p>
        </p:txBody>
      </p:sp>
      <p:sp>
        <p:nvSpPr>
          <p:cNvPr id="285700" name="Rectangle 4"/>
          <p:cNvSpPr>
            <a:spLocks noChangeArrowheads="1"/>
          </p:cNvSpPr>
          <p:nvPr/>
        </p:nvSpPr>
        <p:spPr bwMode="auto">
          <a:xfrm>
            <a:off x="4932040" y="5229200"/>
            <a:ext cx="3989710" cy="13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60000"/>
              <a:buFont typeface="Wingdings" pitchFamily="2" charset="2"/>
              <a:buNone/>
            </a:pPr>
            <a:r>
              <a:rPr lang="ru-RU" sz="3200" dirty="0"/>
              <a:t> </a:t>
            </a:r>
            <a:r>
              <a:rPr lang="ru-RU" sz="2400" dirty="0" smtClean="0"/>
              <a:t>Мороженое, лежащее на блюдечке</a:t>
            </a:r>
            <a:endParaRPr lang="ru-RU" sz="2400" dirty="0"/>
          </a:p>
        </p:txBody>
      </p:sp>
      <p:sp>
        <p:nvSpPr>
          <p:cNvPr id="21508"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dirty="0">
                <a:solidFill>
                  <a:schemeClr val="tx2"/>
                </a:solidFill>
              </a:rPr>
              <a:t>Задачи </a:t>
            </a:r>
            <a:r>
              <a:rPr lang="ru-RU" sz="4000" u="sng" dirty="0" smtClean="0">
                <a:solidFill>
                  <a:schemeClr val="tx2"/>
                </a:solidFill>
              </a:rPr>
              <a:t>от Григория </a:t>
            </a:r>
            <a:r>
              <a:rPr lang="ru-RU" sz="4000" u="sng" dirty="0" err="1" smtClean="0">
                <a:solidFill>
                  <a:schemeClr val="tx2"/>
                </a:solidFill>
              </a:rPr>
              <a:t>Остера</a:t>
            </a:r>
            <a:r>
              <a:rPr lang="ru-RU" sz="4000" u="sng" dirty="0">
                <a:solidFill>
                  <a:schemeClr val="tx2"/>
                </a:solidFill>
              </a:rPr>
              <a:t> </a:t>
            </a:r>
            <a:r>
              <a:rPr lang="en-US" sz="4000" u="sng" dirty="0" smtClean="0">
                <a:solidFill>
                  <a:schemeClr val="tx2"/>
                </a:solidFill>
              </a:rPr>
              <a:t>(</a:t>
            </a:r>
            <a:r>
              <a:rPr lang="ru-RU" sz="4000" u="sng" dirty="0">
                <a:solidFill>
                  <a:schemeClr val="tx2"/>
                </a:solidFill>
              </a:rPr>
              <a:t>4</a:t>
            </a:r>
            <a:r>
              <a:rPr lang="en-US" sz="4000" u="sng" dirty="0">
                <a:solidFill>
                  <a:schemeClr val="tx2"/>
                </a:solidFill>
              </a:rPr>
              <a:t>00)</a:t>
            </a:r>
            <a:endParaRPr lang="ru-RU" sz="4000" u="sng" dirty="0">
              <a:solidFill>
                <a:schemeClr val="tx2"/>
              </a:solidFill>
            </a:endParaRPr>
          </a:p>
        </p:txBody>
      </p:sp>
      <p:sp>
        <p:nvSpPr>
          <p:cNvPr id="21509" name="AutoShape 5">
            <a:hlinkClick r:id="rId2" action="ppaction://hlinksldjump" highlightClick="1"/>
          </p:cNvPr>
          <p:cNvSpPr>
            <a:spLocks noChangeArrowheads="1"/>
          </p:cNvSpPr>
          <p:nvPr/>
        </p:nvSpPr>
        <p:spPr bwMode="auto">
          <a:xfrm>
            <a:off x="21272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151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632" y="3429000"/>
            <a:ext cx="3545411" cy="329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535" name="Rectangle 11"/>
          <p:cNvSpPr>
            <a:spLocks noChangeArrowheads="1"/>
          </p:cNvSpPr>
          <p:nvPr/>
        </p:nvSpPr>
        <p:spPr bwMode="auto">
          <a:xfrm>
            <a:off x="468313" y="2492375"/>
            <a:ext cx="2416175" cy="9588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spcBef>
                <a:spcPct val="20000"/>
              </a:spcBef>
              <a:buFont typeface="Wingdings" pitchFamily="2" charset="2"/>
              <a:buNone/>
            </a:pPr>
            <a:r>
              <a:rPr lang="ru-RU" sz="2400" dirty="0"/>
              <a:t>Информатика</a:t>
            </a:r>
          </a:p>
        </p:txBody>
      </p:sp>
      <p:sp>
        <p:nvSpPr>
          <p:cNvPr id="22536" name="Rectangle 12"/>
          <p:cNvSpPr>
            <a:spLocks noChangeArrowheads="1"/>
          </p:cNvSpPr>
          <p:nvPr/>
        </p:nvSpPr>
        <p:spPr bwMode="auto">
          <a:xfrm>
            <a:off x="3040063" y="2492375"/>
            <a:ext cx="12446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2" action="ppaction://hlinksldjump"/>
              </a:rPr>
              <a:t>100</a:t>
            </a:r>
            <a:endParaRPr lang="ru-RU" sz="3000"/>
          </a:p>
        </p:txBody>
      </p:sp>
      <p:sp>
        <p:nvSpPr>
          <p:cNvPr id="22537" name="Rectangle 13"/>
          <p:cNvSpPr>
            <a:spLocks noChangeArrowheads="1"/>
          </p:cNvSpPr>
          <p:nvPr/>
        </p:nvSpPr>
        <p:spPr bwMode="auto">
          <a:xfrm>
            <a:off x="4560888" y="2492375"/>
            <a:ext cx="124301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3" action="ppaction://hlinksldjump"/>
              </a:rPr>
              <a:t>200</a:t>
            </a:r>
            <a:endParaRPr lang="ru-RU" sz="3000"/>
          </a:p>
        </p:txBody>
      </p:sp>
      <p:sp>
        <p:nvSpPr>
          <p:cNvPr id="22538" name="Rectangle 14"/>
          <p:cNvSpPr>
            <a:spLocks noChangeArrowheads="1"/>
          </p:cNvSpPr>
          <p:nvPr/>
        </p:nvSpPr>
        <p:spPr bwMode="auto">
          <a:xfrm>
            <a:off x="5803900" y="2492375"/>
            <a:ext cx="1319213"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4" action="ppaction://hlinksldjump"/>
              </a:rPr>
              <a:t>300</a:t>
            </a:r>
            <a:endParaRPr lang="ru-RU" sz="3000"/>
          </a:p>
        </p:txBody>
      </p:sp>
      <p:sp>
        <p:nvSpPr>
          <p:cNvPr id="22539" name="Rectangle 15"/>
          <p:cNvSpPr>
            <a:spLocks noChangeArrowheads="1"/>
          </p:cNvSpPr>
          <p:nvPr/>
        </p:nvSpPr>
        <p:spPr bwMode="auto">
          <a:xfrm>
            <a:off x="7215188" y="2492375"/>
            <a:ext cx="131762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5" action="ppaction://hlinksldjump"/>
              </a:rPr>
              <a:t>400</a:t>
            </a:r>
            <a:endParaRPr lang="ru-RU" sz="3000"/>
          </a:p>
        </p:txBody>
      </p:sp>
      <p:sp useBgFill="1">
        <p:nvSpPr>
          <p:cNvPr id="22540" name="Rectangle 17"/>
          <p:cNvSpPr>
            <a:spLocks noChangeArrowheads="1"/>
          </p:cNvSpPr>
          <p:nvPr/>
        </p:nvSpPr>
        <p:spPr bwMode="auto">
          <a:xfrm>
            <a:off x="468313" y="3644900"/>
            <a:ext cx="2416175" cy="9572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spcBef>
                <a:spcPct val="20000"/>
              </a:spcBef>
              <a:buFont typeface="Wingdings" pitchFamily="2" charset="2"/>
              <a:buNone/>
            </a:pPr>
            <a:r>
              <a:rPr lang="ru-RU" sz="2800" dirty="0"/>
              <a:t>Ученые</a:t>
            </a:r>
          </a:p>
        </p:txBody>
      </p:sp>
      <p:sp>
        <p:nvSpPr>
          <p:cNvPr id="22541" name="Rectangle 18"/>
          <p:cNvSpPr>
            <a:spLocks noChangeArrowheads="1"/>
          </p:cNvSpPr>
          <p:nvPr/>
        </p:nvSpPr>
        <p:spPr bwMode="auto">
          <a:xfrm>
            <a:off x="3040063" y="3567113"/>
            <a:ext cx="12446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6" action="ppaction://hlinksldjump"/>
              </a:rPr>
              <a:t>100</a:t>
            </a:r>
            <a:endParaRPr lang="ru-RU" sz="3000"/>
          </a:p>
        </p:txBody>
      </p:sp>
      <p:sp>
        <p:nvSpPr>
          <p:cNvPr id="22542" name="Rectangle 19"/>
          <p:cNvSpPr>
            <a:spLocks noChangeArrowheads="1"/>
          </p:cNvSpPr>
          <p:nvPr/>
        </p:nvSpPr>
        <p:spPr bwMode="auto">
          <a:xfrm>
            <a:off x="4560888" y="3567113"/>
            <a:ext cx="12430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7" action="ppaction://hlinksldjump"/>
              </a:rPr>
              <a:t>200</a:t>
            </a:r>
            <a:endParaRPr lang="ru-RU" sz="3000"/>
          </a:p>
        </p:txBody>
      </p:sp>
      <p:sp>
        <p:nvSpPr>
          <p:cNvPr id="22543" name="Rectangle 20"/>
          <p:cNvSpPr>
            <a:spLocks noChangeArrowheads="1"/>
          </p:cNvSpPr>
          <p:nvPr/>
        </p:nvSpPr>
        <p:spPr bwMode="auto">
          <a:xfrm>
            <a:off x="5803900" y="3567113"/>
            <a:ext cx="1319213"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8" action="ppaction://hlinksldjump"/>
              </a:rPr>
              <a:t>300</a:t>
            </a:r>
            <a:endParaRPr lang="ru-RU" sz="3000"/>
          </a:p>
        </p:txBody>
      </p:sp>
      <p:sp>
        <p:nvSpPr>
          <p:cNvPr id="22544" name="Rectangle 21"/>
          <p:cNvSpPr>
            <a:spLocks noChangeArrowheads="1"/>
          </p:cNvSpPr>
          <p:nvPr/>
        </p:nvSpPr>
        <p:spPr bwMode="auto">
          <a:xfrm>
            <a:off x="7215188" y="3567113"/>
            <a:ext cx="13176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9" action="ppaction://hlinksldjump"/>
              </a:rPr>
              <a:t>400</a:t>
            </a:r>
            <a:endParaRPr lang="ru-RU" sz="3000"/>
          </a:p>
        </p:txBody>
      </p:sp>
      <p:sp useBgFill="1">
        <p:nvSpPr>
          <p:cNvPr id="22545" name="Rectangle 23"/>
          <p:cNvSpPr>
            <a:spLocks noChangeArrowheads="1"/>
          </p:cNvSpPr>
          <p:nvPr/>
        </p:nvSpPr>
        <p:spPr bwMode="auto">
          <a:xfrm>
            <a:off x="539750" y="4724400"/>
            <a:ext cx="2416175" cy="10652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spcBef>
                <a:spcPct val="20000"/>
              </a:spcBef>
              <a:buFont typeface="Wingdings" pitchFamily="2" charset="2"/>
              <a:buNone/>
            </a:pPr>
            <a:r>
              <a:rPr lang="ru-RU" sz="2800" dirty="0"/>
              <a:t>Задачи </a:t>
            </a:r>
            <a:r>
              <a:rPr lang="ru-RU" sz="2800" dirty="0" smtClean="0"/>
              <a:t>на смекалку</a:t>
            </a:r>
            <a:endParaRPr lang="ru-RU" sz="2800" dirty="0"/>
          </a:p>
        </p:txBody>
      </p:sp>
      <p:sp>
        <p:nvSpPr>
          <p:cNvPr id="22546" name="Rectangle 24"/>
          <p:cNvSpPr>
            <a:spLocks noChangeArrowheads="1"/>
          </p:cNvSpPr>
          <p:nvPr/>
        </p:nvSpPr>
        <p:spPr bwMode="auto">
          <a:xfrm>
            <a:off x="3040063" y="4668838"/>
            <a:ext cx="12446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10" action="ppaction://hlinksldjump"/>
              </a:rPr>
              <a:t>100</a:t>
            </a:r>
            <a:endParaRPr lang="ru-RU" sz="3000"/>
          </a:p>
        </p:txBody>
      </p:sp>
      <p:sp>
        <p:nvSpPr>
          <p:cNvPr id="22547" name="Rectangle 25"/>
          <p:cNvSpPr>
            <a:spLocks noChangeArrowheads="1"/>
          </p:cNvSpPr>
          <p:nvPr/>
        </p:nvSpPr>
        <p:spPr bwMode="auto">
          <a:xfrm>
            <a:off x="4560888" y="4668838"/>
            <a:ext cx="124301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11" action="ppaction://hlinksldjump"/>
              </a:rPr>
              <a:t>200</a:t>
            </a:r>
            <a:endParaRPr lang="ru-RU" sz="3000"/>
          </a:p>
        </p:txBody>
      </p:sp>
      <p:sp>
        <p:nvSpPr>
          <p:cNvPr id="22548" name="Rectangle 26"/>
          <p:cNvSpPr>
            <a:spLocks noChangeArrowheads="1"/>
          </p:cNvSpPr>
          <p:nvPr/>
        </p:nvSpPr>
        <p:spPr bwMode="auto">
          <a:xfrm>
            <a:off x="5803900" y="4668838"/>
            <a:ext cx="13192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12" action="ppaction://hlinksldjump"/>
              </a:rPr>
              <a:t>300</a:t>
            </a:r>
            <a:endParaRPr lang="ru-RU" sz="3000"/>
          </a:p>
        </p:txBody>
      </p:sp>
      <p:sp>
        <p:nvSpPr>
          <p:cNvPr id="22549" name="Rectangle 27"/>
          <p:cNvSpPr>
            <a:spLocks noChangeArrowheads="1"/>
          </p:cNvSpPr>
          <p:nvPr/>
        </p:nvSpPr>
        <p:spPr bwMode="auto">
          <a:xfrm>
            <a:off x="7215188" y="4668838"/>
            <a:ext cx="13176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a:spcBef>
                <a:spcPct val="20000"/>
              </a:spcBef>
              <a:buFont typeface="Wingdings" pitchFamily="2" charset="2"/>
              <a:buNone/>
            </a:pPr>
            <a:r>
              <a:rPr lang="ru-RU" sz="3000">
                <a:hlinkClick r:id="rId13" action="ppaction://hlinksldjump"/>
              </a:rPr>
              <a:t>400</a:t>
            </a:r>
            <a:endParaRPr lang="ru-RU" sz="3000"/>
          </a:p>
        </p:txBody>
      </p:sp>
      <p:grpSp>
        <p:nvGrpSpPr>
          <p:cNvPr id="22550" name="Group 69"/>
          <p:cNvGrpSpPr>
            <a:grpSpLocks/>
          </p:cNvGrpSpPr>
          <p:nvPr/>
        </p:nvGrpSpPr>
        <p:grpSpPr bwMode="auto">
          <a:xfrm>
            <a:off x="395288" y="1125538"/>
            <a:ext cx="8280400" cy="4752975"/>
            <a:chOff x="567" y="931"/>
            <a:chExt cx="4763" cy="2590"/>
          </a:xfrm>
        </p:grpSpPr>
        <p:sp>
          <p:nvSpPr>
            <p:cNvPr id="22553" name="Line 35"/>
            <p:cNvSpPr>
              <a:spLocks noChangeShapeType="1"/>
            </p:cNvSpPr>
            <p:nvPr/>
          </p:nvSpPr>
          <p:spPr bwMode="auto">
            <a:xfrm>
              <a:off x="2089" y="931"/>
              <a:ext cx="0" cy="258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54" name="Line 36"/>
            <p:cNvSpPr>
              <a:spLocks noChangeShapeType="1"/>
            </p:cNvSpPr>
            <p:nvPr/>
          </p:nvSpPr>
          <p:spPr bwMode="auto">
            <a:xfrm>
              <a:off x="2873" y="931"/>
              <a:ext cx="0" cy="258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55" name="Line 37"/>
            <p:cNvSpPr>
              <a:spLocks noChangeShapeType="1"/>
            </p:cNvSpPr>
            <p:nvPr/>
          </p:nvSpPr>
          <p:spPr bwMode="auto">
            <a:xfrm>
              <a:off x="3656" y="931"/>
              <a:ext cx="0" cy="258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56" name="Line 38"/>
            <p:cNvSpPr>
              <a:spLocks noChangeShapeType="1"/>
            </p:cNvSpPr>
            <p:nvPr/>
          </p:nvSpPr>
          <p:spPr bwMode="auto">
            <a:xfrm>
              <a:off x="4487" y="931"/>
              <a:ext cx="0" cy="258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57" name="Line 39"/>
            <p:cNvSpPr>
              <a:spLocks noChangeShapeType="1"/>
            </p:cNvSpPr>
            <p:nvPr/>
          </p:nvSpPr>
          <p:spPr bwMode="auto">
            <a:xfrm>
              <a:off x="5317" y="931"/>
              <a:ext cx="0" cy="258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58" name="Line 40"/>
            <p:cNvSpPr>
              <a:spLocks noChangeShapeType="1"/>
            </p:cNvSpPr>
            <p:nvPr/>
          </p:nvSpPr>
          <p:spPr bwMode="auto">
            <a:xfrm>
              <a:off x="567" y="1643"/>
              <a:ext cx="47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59" name="Line 41"/>
            <p:cNvSpPr>
              <a:spLocks noChangeShapeType="1"/>
            </p:cNvSpPr>
            <p:nvPr/>
          </p:nvSpPr>
          <p:spPr bwMode="auto">
            <a:xfrm>
              <a:off x="567" y="2247"/>
              <a:ext cx="47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60" name="Line 42"/>
            <p:cNvSpPr>
              <a:spLocks noChangeShapeType="1"/>
            </p:cNvSpPr>
            <p:nvPr/>
          </p:nvSpPr>
          <p:spPr bwMode="auto">
            <a:xfrm>
              <a:off x="567" y="2850"/>
              <a:ext cx="47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61" name="Line 43"/>
            <p:cNvSpPr>
              <a:spLocks noChangeShapeType="1"/>
            </p:cNvSpPr>
            <p:nvPr/>
          </p:nvSpPr>
          <p:spPr bwMode="auto">
            <a:xfrm>
              <a:off x="567" y="3521"/>
              <a:ext cx="47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62" name="Line 44"/>
            <p:cNvSpPr>
              <a:spLocks noChangeShapeType="1"/>
            </p:cNvSpPr>
            <p:nvPr/>
          </p:nvSpPr>
          <p:spPr bwMode="auto">
            <a:xfrm>
              <a:off x="567" y="931"/>
              <a:ext cx="0" cy="2586"/>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63" name="Line 46"/>
            <p:cNvSpPr>
              <a:spLocks noChangeShapeType="1"/>
            </p:cNvSpPr>
            <p:nvPr/>
          </p:nvSpPr>
          <p:spPr bwMode="auto">
            <a:xfrm>
              <a:off x="567" y="931"/>
              <a:ext cx="47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2551" name="Text Box 67"/>
          <p:cNvSpPr txBox="1">
            <a:spLocks noChangeArrowheads="1"/>
          </p:cNvSpPr>
          <p:nvPr/>
        </p:nvSpPr>
        <p:spPr bwMode="auto">
          <a:xfrm>
            <a:off x="3995738" y="0"/>
            <a:ext cx="158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spcBef>
                <a:spcPct val="50000"/>
              </a:spcBef>
            </a:pPr>
            <a:r>
              <a:rPr lang="en-US"/>
              <a:t>II</a:t>
            </a:r>
            <a:r>
              <a:rPr lang="ru-RU"/>
              <a:t> тур</a:t>
            </a:r>
          </a:p>
        </p:txBody>
      </p:sp>
      <p:sp>
        <p:nvSpPr>
          <p:cNvPr id="22552" name="AutoShape 68">
            <a:hlinkClick r:id="rId14" action="ppaction://hlinksldjump" highlightClick="1"/>
          </p:cNvPr>
          <p:cNvSpPr>
            <a:spLocks noChangeArrowheads="1"/>
          </p:cNvSpPr>
          <p:nvPr/>
        </p:nvSpPr>
        <p:spPr bwMode="auto">
          <a:xfrm>
            <a:off x="250825" y="6381750"/>
            <a:ext cx="360363"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40005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Информатика</a:t>
            </a:r>
            <a:r>
              <a:rPr lang="en-US" sz="4000" u="sng">
                <a:solidFill>
                  <a:schemeClr val="tx2"/>
                </a:solidFill>
              </a:rPr>
              <a:t> (</a:t>
            </a:r>
            <a:r>
              <a:rPr lang="ru-RU" sz="4000" u="sng">
                <a:solidFill>
                  <a:schemeClr val="tx2"/>
                </a:solidFill>
              </a:rPr>
              <a:t>1</a:t>
            </a:r>
            <a:r>
              <a:rPr lang="en-US" sz="4000" u="sng">
                <a:solidFill>
                  <a:schemeClr val="tx2"/>
                </a:solidFill>
              </a:rPr>
              <a:t>00)</a:t>
            </a:r>
            <a:endParaRPr lang="ru-RU" sz="4000" u="sng">
              <a:solidFill>
                <a:schemeClr val="tx2"/>
              </a:solidFill>
            </a:endParaRPr>
          </a:p>
        </p:txBody>
      </p:sp>
      <p:sp>
        <p:nvSpPr>
          <p:cNvPr id="24579" name="Rectangle 3"/>
          <p:cNvSpPr>
            <a:spLocks noChangeArrowheads="1"/>
          </p:cNvSpPr>
          <p:nvPr/>
        </p:nvSpPr>
        <p:spPr bwMode="auto">
          <a:xfrm>
            <a:off x="323850" y="2133600"/>
            <a:ext cx="84978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4000"/>
              <a:t>Какое число зашифровано?</a:t>
            </a:r>
          </a:p>
          <a:p>
            <a:pPr marL="342900" indent="-342900" algn="ctr">
              <a:spcBef>
                <a:spcPct val="20000"/>
              </a:spcBef>
            </a:pPr>
            <a:r>
              <a:rPr lang="ru-RU" sz="4000"/>
              <a:t>1001101</a:t>
            </a:r>
          </a:p>
        </p:txBody>
      </p:sp>
      <p:sp>
        <p:nvSpPr>
          <p:cNvPr id="286725" name="Rectangle 5"/>
          <p:cNvSpPr>
            <a:spLocks noChangeArrowheads="1"/>
          </p:cNvSpPr>
          <p:nvPr/>
        </p:nvSpPr>
        <p:spPr bwMode="auto">
          <a:xfrm>
            <a:off x="5148263" y="5373688"/>
            <a:ext cx="37449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  </a:t>
            </a:r>
            <a:r>
              <a:rPr lang="ru-RU" sz="4800"/>
              <a:t>77</a:t>
            </a:r>
          </a:p>
        </p:txBody>
      </p:sp>
      <p:sp>
        <p:nvSpPr>
          <p:cNvPr id="24581" name="AutoShape 7">
            <a:hlinkClick r:id="rId2" action="ppaction://hlinksldjump" highlightClick="1"/>
          </p:cNvPr>
          <p:cNvSpPr>
            <a:spLocks noChangeArrowheads="1"/>
          </p:cNvSpPr>
          <p:nvPr/>
        </p:nvSpPr>
        <p:spPr bwMode="auto">
          <a:xfrm>
            <a:off x="25082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25"/>
                                        </p:tgtEl>
                                        <p:attrNameLst>
                                          <p:attrName>style.visibility</p:attrName>
                                        </p:attrNameLst>
                                      </p:cBhvr>
                                      <p:to>
                                        <p:strVal val="visible"/>
                                      </p:to>
                                    </p:set>
                                    <p:animEffect transition="in" filter="fade">
                                      <p:cBhvr>
                                        <p:cTn id="7" dur="5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57200" y="40005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Ученые</a:t>
            </a:r>
            <a:r>
              <a:rPr lang="en-US" sz="4000" u="sng">
                <a:solidFill>
                  <a:schemeClr val="tx2"/>
                </a:solidFill>
              </a:rPr>
              <a:t> (</a:t>
            </a:r>
            <a:r>
              <a:rPr lang="ru-RU" sz="4000" u="sng">
                <a:solidFill>
                  <a:schemeClr val="tx2"/>
                </a:solidFill>
              </a:rPr>
              <a:t>1</a:t>
            </a:r>
            <a:r>
              <a:rPr lang="en-US" sz="4000" u="sng">
                <a:solidFill>
                  <a:schemeClr val="tx2"/>
                </a:solidFill>
              </a:rPr>
              <a:t>00)</a:t>
            </a:r>
            <a:endParaRPr lang="ru-RU" sz="4000" u="sng">
              <a:solidFill>
                <a:schemeClr val="tx2"/>
              </a:solidFill>
            </a:endParaRPr>
          </a:p>
        </p:txBody>
      </p:sp>
      <p:sp>
        <p:nvSpPr>
          <p:cNvPr id="25603" name="Rectangle 3"/>
          <p:cNvSpPr>
            <a:spLocks noChangeArrowheads="1"/>
          </p:cNvSpPr>
          <p:nvPr/>
        </p:nvSpPr>
        <p:spPr bwMode="auto">
          <a:xfrm>
            <a:off x="359569" y="1412776"/>
            <a:ext cx="849788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dirty="0"/>
              <a:t>В честь какого английского ученого названа единица измерения силы?</a:t>
            </a:r>
            <a:r>
              <a:rPr lang="ru-RU" sz="4000" dirty="0"/>
              <a:t> </a:t>
            </a:r>
          </a:p>
        </p:txBody>
      </p:sp>
      <p:sp>
        <p:nvSpPr>
          <p:cNvPr id="286725" name="Rectangle 5"/>
          <p:cNvSpPr>
            <a:spLocks noChangeArrowheads="1"/>
          </p:cNvSpPr>
          <p:nvPr/>
        </p:nvSpPr>
        <p:spPr bwMode="auto">
          <a:xfrm>
            <a:off x="2987675" y="5445125"/>
            <a:ext cx="57610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dirty="0"/>
              <a:t>в честь Исаака Ньютона</a:t>
            </a:r>
          </a:p>
        </p:txBody>
      </p:sp>
      <p:sp>
        <p:nvSpPr>
          <p:cNvPr id="25605" name="AutoShape 7">
            <a:hlinkClick r:id="rId2" action="ppaction://hlinksldjump" highlightClick="1"/>
          </p:cNvPr>
          <p:cNvSpPr>
            <a:spLocks noChangeArrowheads="1"/>
          </p:cNvSpPr>
          <p:nvPr/>
        </p:nvSpPr>
        <p:spPr bwMode="auto">
          <a:xfrm>
            <a:off x="179388" y="6381750"/>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7" name="Picture 7" descr="Картинка 1 из 55686">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03648" y="4213225"/>
            <a:ext cx="1942802" cy="2420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25"/>
                                        </p:tgtEl>
                                        <p:attrNameLst>
                                          <p:attrName>style.visibility</p:attrName>
                                        </p:attrNameLst>
                                      </p:cBhvr>
                                      <p:to>
                                        <p:strVal val="visible"/>
                                      </p:to>
                                    </p:set>
                                    <p:animEffect transition="in" filter="fade">
                                      <p:cBhvr>
                                        <p:cTn id="12" dur="5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57200" y="40005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Задачи на смекалку</a:t>
            </a:r>
            <a:r>
              <a:rPr lang="en-US" sz="4000" u="sng">
                <a:solidFill>
                  <a:schemeClr val="tx2"/>
                </a:solidFill>
              </a:rPr>
              <a:t> (</a:t>
            </a:r>
            <a:r>
              <a:rPr lang="ru-RU" sz="4000" u="sng">
                <a:solidFill>
                  <a:schemeClr val="tx2"/>
                </a:solidFill>
              </a:rPr>
              <a:t>1</a:t>
            </a:r>
            <a:r>
              <a:rPr lang="en-US" sz="4000" u="sng">
                <a:solidFill>
                  <a:schemeClr val="tx2"/>
                </a:solidFill>
              </a:rPr>
              <a:t>00)</a:t>
            </a:r>
            <a:endParaRPr lang="ru-RU" sz="4000" u="sng">
              <a:solidFill>
                <a:schemeClr val="tx2"/>
              </a:solidFill>
            </a:endParaRPr>
          </a:p>
        </p:txBody>
      </p:sp>
      <p:sp>
        <p:nvSpPr>
          <p:cNvPr id="26627" name="Rectangle 3"/>
          <p:cNvSpPr>
            <a:spLocks noChangeArrowheads="1"/>
          </p:cNvSpPr>
          <p:nvPr/>
        </p:nvSpPr>
        <p:spPr bwMode="auto">
          <a:xfrm>
            <a:off x="323850" y="2852936"/>
            <a:ext cx="84978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4800" dirty="0"/>
              <a:t>Какая мышь сыр не любит?</a:t>
            </a:r>
          </a:p>
        </p:txBody>
      </p:sp>
      <p:sp>
        <p:nvSpPr>
          <p:cNvPr id="286725" name="Rectangle 5"/>
          <p:cNvSpPr>
            <a:spLocks noChangeArrowheads="1"/>
          </p:cNvSpPr>
          <p:nvPr/>
        </p:nvSpPr>
        <p:spPr bwMode="auto">
          <a:xfrm>
            <a:off x="2555875" y="5229225"/>
            <a:ext cx="6121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компьютерная</a:t>
            </a:r>
          </a:p>
        </p:txBody>
      </p:sp>
      <p:sp>
        <p:nvSpPr>
          <p:cNvPr id="26629" name="AutoShape 7">
            <a:hlinkClick r:id="rId2" action="ppaction://hlinksldjump" highlightClick="1"/>
          </p:cNvPr>
          <p:cNvSpPr>
            <a:spLocks noChangeArrowheads="1"/>
          </p:cNvSpPr>
          <p:nvPr/>
        </p:nvSpPr>
        <p:spPr bwMode="auto">
          <a:xfrm>
            <a:off x="179388" y="6381750"/>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66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4933411"/>
            <a:ext cx="1136154" cy="143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3318" y="1412776"/>
            <a:ext cx="2518420" cy="151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circle(in)">
                                      <p:cBhvr>
                                        <p:cTn id="7" dur="20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25"/>
                                        </p:tgtEl>
                                        <p:attrNameLst>
                                          <p:attrName>style.visibility</p:attrName>
                                        </p:attrNameLst>
                                      </p:cBhvr>
                                      <p:to>
                                        <p:strVal val="visible"/>
                                      </p:to>
                                    </p:set>
                                    <p:animEffect transition="in" filter="fade">
                                      <p:cBhvr>
                                        <p:cTn id="12" dur="5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468313" y="2205038"/>
            <a:ext cx="82804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2800" dirty="0"/>
              <a:t>   </a:t>
            </a:r>
            <a:r>
              <a:rPr lang="ru-RU" sz="4000" dirty="0" smtClean="0"/>
              <a:t>Почему кошки очень любят лизать руки программистам?</a:t>
            </a:r>
            <a:endParaRPr lang="ru-RU" sz="2800" dirty="0"/>
          </a:p>
        </p:txBody>
      </p:sp>
      <p:sp>
        <p:nvSpPr>
          <p:cNvPr id="285700" name="Rectangle 4"/>
          <p:cNvSpPr>
            <a:spLocks noChangeArrowheads="1"/>
          </p:cNvSpPr>
          <p:nvPr/>
        </p:nvSpPr>
        <p:spPr bwMode="auto">
          <a:xfrm>
            <a:off x="2843808" y="5589588"/>
            <a:ext cx="590490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i="1" dirty="0" smtClean="0">
                <a:effectLst/>
              </a:rPr>
              <a:t>Потому что их руки пахнут мышкой</a:t>
            </a:r>
            <a:r>
              <a:rPr lang="ru-RU" sz="3200" dirty="0" smtClean="0"/>
              <a:t>   </a:t>
            </a:r>
            <a:endParaRPr lang="ru-RU" sz="3200" dirty="0"/>
          </a:p>
        </p:txBody>
      </p:sp>
      <p:sp>
        <p:nvSpPr>
          <p:cNvPr id="28676"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Информатика</a:t>
            </a:r>
            <a:r>
              <a:rPr lang="en-US" sz="4000" u="sng">
                <a:solidFill>
                  <a:schemeClr val="tx2"/>
                </a:solidFill>
              </a:rPr>
              <a:t> (</a:t>
            </a:r>
            <a:r>
              <a:rPr lang="ru-RU" sz="4000" u="sng">
                <a:solidFill>
                  <a:schemeClr val="tx2"/>
                </a:solidFill>
              </a:rPr>
              <a:t>2</a:t>
            </a:r>
            <a:r>
              <a:rPr lang="en-US" sz="4000" u="sng">
                <a:solidFill>
                  <a:schemeClr val="tx2"/>
                </a:solidFill>
              </a:rPr>
              <a:t>00)</a:t>
            </a:r>
            <a:endParaRPr lang="ru-RU" sz="4000" u="sng">
              <a:solidFill>
                <a:schemeClr val="tx2"/>
              </a:solidFill>
            </a:endParaRPr>
          </a:p>
        </p:txBody>
      </p:sp>
      <p:sp>
        <p:nvSpPr>
          <p:cNvPr id="28677" name="AutoShape 7">
            <a:hlinkClick r:id="rId2" action="ppaction://hlinksldjump" highlightClick="1"/>
          </p:cNvPr>
          <p:cNvSpPr>
            <a:spLocks noChangeArrowheads="1"/>
          </p:cNvSpPr>
          <p:nvPr/>
        </p:nvSpPr>
        <p:spPr bwMode="auto">
          <a:xfrm>
            <a:off x="179388" y="6308725"/>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457200" y="1196181"/>
            <a:ext cx="8280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2800" dirty="0"/>
              <a:t>   </a:t>
            </a:r>
            <a:r>
              <a:rPr lang="ru-RU" sz="3200" dirty="0"/>
              <a:t>Как звали ученого, который изобрел первую счетную машину, выполнявшую два арифметических действия?    </a:t>
            </a:r>
          </a:p>
        </p:txBody>
      </p:sp>
      <p:sp>
        <p:nvSpPr>
          <p:cNvPr id="285700" name="Rectangle 4"/>
          <p:cNvSpPr>
            <a:spLocks noChangeArrowheads="1"/>
          </p:cNvSpPr>
          <p:nvPr/>
        </p:nvSpPr>
        <p:spPr bwMode="auto">
          <a:xfrm>
            <a:off x="4427538" y="5661025"/>
            <a:ext cx="41767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   Паскаль   </a:t>
            </a:r>
          </a:p>
        </p:txBody>
      </p:sp>
      <p:sp>
        <p:nvSpPr>
          <p:cNvPr id="29700"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Ученые</a:t>
            </a:r>
            <a:r>
              <a:rPr lang="en-US" sz="4000" u="sng">
                <a:solidFill>
                  <a:schemeClr val="tx2"/>
                </a:solidFill>
              </a:rPr>
              <a:t> (</a:t>
            </a:r>
            <a:r>
              <a:rPr lang="ru-RU" sz="4000" u="sng">
                <a:solidFill>
                  <a:schemeClr val="tx2"/>
                </a:solidFill>
              </a:rPr>
              <a:t>2</a:t>
            </a:r>
            <a:r>
              <a:rPr lang="en-US" sz="4000" u="sng">
                <a:solidFill>
                  <a:schemeClr val="tx2"/>
                </a:solidFill>
              </a:rPr>
              <a:t>00)</a:t>
            </a:r>
            <a:endParaRPr lang="ru-RU" sz="4000" u="sng">
              <a:solidFill>
                <a:schemeClr val="tx2"/>
              </a:solidFill>
            </a:endParaRPr>
          </a:p>
        </p:txBody>
      </p:sp>
      <p:sp>
        <p:nvSpPr>
          <p:cNvPr id="29701" name="AutoShape 7">
            <a:hlinkClick r:id="rId2" action="ppaction://hlinksldjump" highlightClick="1"/>
          </p:cNvPr>
          <p:cNvSpPr>
            <a:spLocks noChangeArrowheads="1"/>
          </p:cNvSpPr>
          <p:nvPr/>
        </p:nvSpPr>
        <p:spPr bwMode="auto">
          <a:xfrm>
            <a:off x="179388" y="6381750"/>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2970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3187989"/>
            <a:ext cx="270885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064" y="3212976"/>
            <a:ext cx="3387648" cy="232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circle(in)">
                                      <p:cBhvr>
                                        <p:cTn id="7" dur="2000"/>
                                        <p:tgtEl>
                                          <p:spTgt spid="297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5700"/>
                                        </p:tgtEl>
                                        <p:attrNameLst>
                                          <p:attrName>style.visibility</p:attrName>
                                        </p:attrNameLst>
                                      </p:cBhvr>
                                      <p:to>
                                        <p:strVal val="visible"/>
                                      </p:to>
                                    </p:set>
                                    <p:animEffect transition="in" filter="fade">
                                      <p:cBhvr>
                                        <p:cTn id="12"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60325" y="2349500"/>
            <a:ext cx="92519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2800"/>
              <a:t>   </a:t>
            </a:r>
            <a:r>
              <a:rPr lang="ru-RU"/>
              <a:t>На руках 10 пальцев. </a:t>
            </a:r>
          </a:p>
          <a:p>
            <a:pPr marL="342900" indent="-342900" algn="ctr">
              <a:spcBef>
                <a:spcPct val="20000"/>
              </a:spcBef>
            </a:pPr>
            <a:r>
              <a:rPr lang="ru-RU"/>
              <a:t>Сколько пальцев на 10-и руках?</a:t>
            </a:r>
          </a:p>
        </p:txBody>
      </p:sp>
      <p:sp>
        <p:nvSpPr>
          <p:cNvPr id="285700" name="Rectangle 4"/>
          <p:cNvSpPr>
            <a:spLocks noChangeArrowheads="1"/>
          </p:cNvSpPr>
          <p:nvPr/>
        </p:nvSpPr>
        <p:spPr bwMode="auto">
          <a:xfrm>
            <a:off x="5508625" y="5300663"/>
            <a:ext cx="2952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50</a:t>
            </a:r>
          </a:p>
        </p:txBody>
      </p:sp>
      <p:sp>
        <p:nvSpPr>
          <p:cNvPr id="30724"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Задачи на смекалку</a:t>
            </a:r>
            <a:r>
              <a:rPr lang="en-US" sz="4000" u="sng">
                <a:solidFill>
                  <a:schemeClr val="tx2"/>
                </a:solidFill>
              </a:rPr>
              <a:t> (</a:t>
            </a:r>
            <a:r>
              <a:rPr lang="ru-RU" sz="4000" u="sng">
                <a:solidFill>
                  <a:schemeClr val="tx2"/>
                </a:solidFill>
              </a:rPr>
              <a:t>2</a:t>
            </a:r>
            <a:r>
              <a:rPr lang="en-US" sz="4000" u="sng">
                <a:solidFill>
                  <a:schemeClr val="tx2"/>
                </a:solidFill>
              </a:rPr>
              <a:t>00)</a:t>
            </a:r>
            <a:endParaRPr lang="ru-RU" sz="4000" u="sng">
              <a:solidFill>
                <a:schemeClr val="tx2"/>
              </a:solidFill>
            </a:endParaRPr>
          </a:p>
        </p:txBody>
      </p:sp>
      <p:sp>
        <p:nvSpPr>
          <p:cNvPr id="30725" name="AutoShape 7">
            <a:hlinkClick r:id="rId2" action="ppaction://hlinksldjump" highlightClick="1"/>
          </p:cNvPr>
          <p:cNvSpPr>
            <a:spLocks noChangeArrowheads="1"/>
          </p:cNvSpPr>
          <p:nvPr/>
        </p:nvSpPr>
        <p:spPr bwMode="auto">
          <a:xfrm>
            <a:off x="25082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700" name="Rectangle 4"/>
          <p:cNvSpPr>
            <a:spLocks noChangeArrowheads="1"/>
          </p:cNvSpPr>
          <p:nvPr/>
        </p:nvSpPr>
        <p:spPr bwMode="auto">
          <a:xfrm>
            <a:off x="2195736" y="5734050"/>
            <a:ext cx="655297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dirty="0" smtClean="0">
                <a:solidFill>
                  <a:schemeClr val="accent1">
                    <a:lumMod val="25000"/>
                  </a:schemeClr>
                </a:solidFill>
              </a:rPr>
              <a:t>С ДНЕМ РОЖДЕНИЯ ШКОЛА!</a:t>
            </a:r>
            <a:endParaRPr lang="ru-RU" sz="3200" dirty="0">
              <a:solidFill>
                <a:schemeClr val="accent1">
                  <a:lumMod val="25000"/>
                </a:schemeClr>
              </a:solidFill>
            </a:endParaRPr>
          </a:p>
        </p:txBody>
      </p:sp>
      <p:sp>
        <p:nvSpPr>
          <p:cNvPr id="32771"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Информатика</a:t>
            </a:r>
            <a:r>
              <a:rPr lang="en-US" sz="4000" u="sng">
                <a:solidFill>
                  <a:schemeClr val="tx2"/>
                </a:solidFill>
              </a:rPr>
              <a:t> (</a:t>
            </a:r>
            <a:r>
              <a:rPr lang="ru-RU" sz="4000" u="sng">
                <a:solidFill>
                  <a:schemeClr val="tx2"/>
                </a:solidFill>
              </a:rPr>
              <a:t>30</a:t>
            </a:r>
            <a:r>
              <a:rPr lang="en-US" sz="4000" u="sng">
                <a:solidFill>
                  <a:schemeClr val="tx2"/>
                </a:solidFill>
              </a:rPr>
              <a:t>0)</a:t>
            </a:r>
            <a:endParaRPr lang="ru-RU" sz="4000" u="sng">
              <a:solidFill>
                <a:schemeClr val="tx2"/>
              </a:solidFill>
            </a:endParaRPr>
          </a:p>
        </p:txBody>
      </p:sp>
      <p:sp>
        <p:nvSpPr>
          <p:cNvPr id="32772" name="AutoShape 7">
            <a:hlinkClick r:id="rId2" action="ppaction://hlinksldjump" highlightClick="1"/>
          </p:cNvPr>
          <p:cNvSpPr>
            <a:spLocks noChangeArrowheads="1"/>
          </p:cNvSpPr>
          <p:nvPr/>
        </p:nvSpPr>
        <p:spPr bwMode="auto">
          <a:xfrm>
            <a:off x="179388" y="6308725"/>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3" name="Прямоугольник 2"/>
          <p:cNvSpPr/>
          <p:nvPr/>
        </p:nvSpPr>
        <p:spPr>
          <a:xfrm>
            <a:off x="683568" y="1340768"/>
            <a:ext cx="7776864" cy="3662541"/>
          </a:xfrm>
          <a:prstGeom prst="rect">
            <a:avLst/>
          </a:prstGeom>
        </p:spPr>
        <p:txBody>
          <a:bodyPr wrap="square">
            <a:spAutoFit/>
          </a:bodyPr>
          <a:lstStyle/>
          <a:p>
            <a:r>
              <a:rPr lang="ru-RU" sz="2800" dirty="0" smtClean="0"/>
              <a:t>В рассказе Артура </a:t>
            </a:r>
            <a:r>
              <a:rPr lang="ru-RU" sz="2800" dirty="0" err="1" smtClean="0"/>
              <a:t>Конон-Дойля</a:t>
            </a:r>
            <a:r>
              <a:rPr lang="ru-RU" sz="2800" dirty="0" smtClean="0"/>
              <a:t> «Пляшущие человечки» преступник применял оригинальный код для записи своих угроз. Одну и ту же информацию можно передавать разными сигналами и разными способами. Расшифруйте текст:</a:t>
            </a:r>
          </a:p>
          <a:p>
            <a:endParaRPr lang="ru-RU" sz="2800" dirty="0"/>
          </a:p>
          <a:p>
            <a:pPr algn="ctr"/>
            <a:r>
              <a:rPr lang="ru-RU" sz="3600" dirty="0" smtClean="0">
                <a:solidFill>
                  <a:srgbClr val="7030A0"/>
                </a:solidFill>
              </a:rPr>
              <a:t>АЛОКШ, ЯИНЕДЖОР МЕНД 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406400" y="1451505"/>
            <a:ext cx="8280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3200" dirty="0"/>
              <a:t>   Кто из древнегреческих ученых предположил, что все вещества состоят из мельчайших частиц?</a:t>
            </a:r>
          </a:p>
        </p:txBody>
      </p:sp>
      <p:sp>
        <p:nvSpPr>
          <p:cNvPr id="285700" name="Rectangle 4"/>
          <p:cNvSpPr>
            <a:spLocks noChangeArrowheads="1"/>
          </p:cNvSpPr>
          <p:nvPr/>
        </p:nvSpPr>
        <p:spPr bwMode="auto">
          <a:xfrm>
            <a:off x="5651500" y="5661025"/>
            <a:ext cx="2952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Демокрит</a:t>
            </a:r>
          </a:p>
        </p:txBody>
      </p:sp>
      <p:sp>
        <p:nvSpPr>
          <p:cNvPr id="33796"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Ученые</a:t>
            </a:r>
            <a:r>
              <a:rPr lang="en-US" sz="4000" u="sng">
                <a:solidFill>
                  <a:schemeClr val="tx2"/>
                </a:solidFill>
              </a:rPr>
              <a:t> (</a:t>
            </a:r>
            <a:r>
              <a:rPr lang="ru-RU" sz="4000" u="sng">
                <a:solidFill>
                  <a:schemeClr val="tx2"/>
                </a:solidFill>
              </a:rPr>
              <a:t>3</a:t>
            </a:r>
            <a:r>
              <a:rPr lang="en-US" sz="4000" u="sng">
                <a:solidFill>
                  <a:schemeClr val="tx2"/>
                </a:solidFill>
              </a:rPr>
              <a:t>00)</a:t>
            </a:r>
            <a:endParaRPr lang="ru-RU" sz="4000" u="sng">
              <a:solidFill>
                <a:schemeClr val="tx2"/>
              </a:solidFill>
            </a:endParaRPr>
          </a:p>
        </p:txBody>
      </p:sp>
      <p:sp>
        <p:nvSpPr>
          <p:cNvPr id="33797" name="AutoShape 7">
            <a:hlinkClick r:id="rId2" action="ppaction://hlinksldjump" highlightClick="1"/>
          </p:cNvPr>
          <p:cNvSpPr>
            <a:spLocks noChangeArrowheads="1"/>
          </p:cNvSpPr>
          <p:nvPr/>
        </p:nvSpPr>
        <p:spPr bwMode="auto">
          <a:xfrm>
            <a:off x="179388" y="6308725"/>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3379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3189762"/>
            <a:ext cx="2592368" cy="350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circle(in)">
                                      <p:cBhvr>
                                        <p:cTn id="7" dur="2000"/>
                                        <p:tgtEl>
                                          <p:spTgt spid="337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5700"/>
                                        </p:tgtEl>
                                        <p:attrNameLst>
                                          <p:attrName>style.visibility</p:attrName>
                                        </p:attrNameLst>
                                      </p:cBhvr>
                                      <p:to>
                                        <p:strVal val="visible"/>
                                      </p:to>
                                    </p:set>
                                    <p:animEffect transition="in" filter="fade">
                                      <p:cBhvr>
                                        <p:cTn id="12"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900113" y="765175"/>
            <a:ext cx="735488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8800" u="sng"/>
              <a:t>С</a:t>
            </a:r>
            <a:r>
              <a:rPr lang="ru-RU" sz="8800" u="sng">
                <a:latin typeface="Nestor" pitchFamily="82" charset="0"/>
              </a:rPr>
              <a:t>ВОЯ ИГРА</a:t>
            </a:r>
          </a:p>
        </p:txBody>
      </p:sp>
      <p:sp>
        <p:nvSpPr>
          <p:cNvPr id="4099" name="Text Box 5"/>
          <p:cNvSpPr txBox="1">
            <a:spLocks noChangeArrowheads="1"/>
          </p:cNvSpPr>
          <p:nvPr/>
        </p:nvSpPr>
        <p:spPr bwMode="auto">
          <a:xfrm>
            <a:off x="3975100" y="2349500"/>
            <a:ext cx="158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spcBef>
                <a:spcPct val="50000"/>
              </a:spcBef>
            </a:pPr>
            <a:r>
              <a:rPr lang="en-US">
                <a:solidFill>
                  <a:srgbClr val="A50021"/>
                </a:solidFill>
                <a:hlinkClick r:id="rId2" action="ppaction://hlinksldjump"/>
              </a:rPr>
              <a:t>I</a:t>
            </a:r>
            <a:r>
              <a:rPr lang="ru-RU">
                <a:solidFill>
                  <a:srgbClr val="A50021"/>
                </a:solidFill>
                <a:hlinkClick r:id="rId2" action="ppaction://hlinksldjump"/>
              </a:rPr>
              <a:t> тур</a:t>
            </a:r>
            <a:endParaRPr lang="ru-RU">
              <a:solidFill>
                <a:srgbClr val="A50021"/>
              </a:solidFill>
            </a:endParaRPr>
          </a:p>
        </p:txBody>
      </p:sp>
      <p:sp>
        <p:nvSpPr>
          <p:cNvPr id="4100" name="Text Box 6"/>
          <p:cNvSpPr txBox="1">
            <a:spLocks noChangeArrowheads="1"/>
          </p:cNvSpPr>
          <p:nvPr/>
        </p:nvSpPr>
        <p:spPr bwMode="auto">
          <a:xfrm>
            <a:off x="3975100" y="3716338"/>
            <a:ext cx="158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spcBef>
                <a:spcPct val="50000"/>
              </a:spcBef>
            </a:pPr>
            <a:r>
              <a:rPr lang="en-US">
                <a:hlinkClick r:id="rId3" action="ppaction://hlinksldjump"/>
              </a:rPr>
              <a:t>II</a:t>
            </a:r>
            <a:r>
              <a:rPr lang="ru-RU">
                <a:hlinkClick r:id="rId3" action="ppaction://hlinksldjump"/>
              </a:rPr>
              <a:t> тур</a:t>
            </a:r>
            <a:endParaRPr lang="ru-RU"/>
          </a:p>
        </p:txBody>
      </p:sp>
      <p:sp>
        <p:nvSpPr>
          <p:cNvPr id="4101" name="Text Box 7"/>
          <p:cNvSpPr txBox="1">
            <a:spLocks noChangeArrowheads="1"/>
          </p:cNvSpPr>
          <p:nvPr/>
        </p:nvSpPr>
        <p:spPr bwMode="auto">
          <a:xfrm>
            <a:off x="3924300" y="5124450"/>
            <a:ext cx="223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spcBef>
                <a:spcPct val="50000"/>
              </a:spcBef>
            </a:pPr>
            <a:r>
              <a:rPr lang="ru-RU">
                <a:hlinkClick r:id="rId4" action="ppaction://hlinksldjump"/>
              </a:rPr>
              <a:t>финал</a:t>
            </a: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395288" y="1916113"/>
            <a:ext cx="82804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3200" dirty="0" smtClean="0">
                <a:effectLst/>
              </a:rPr>
              <a:t>Закончите </a:t>
            </a:r>
            <a:r>
              <a:rPr lang="ru-RU" sz="3200" dirty="0"/>
              <a:t>числовым значением </a:t>
            </a:r>
            <a:r>
              <a:rPr lang="ru-RU" sz="3200" dirty="0" smtClean="0">
                <a:effectLst/>
              </a:rPr>
              <a:t>компьютерный анекдот: </a:t>
            </a:r>
          </a:p>
          <a:p>
            <a:r>
              <a:rPr lang="ru-RU" sz="3200" dirty="0" smtClean="0">
                <a:effectLst/>
              </a:rPr>
              <a:t>Программист просит у друга денег в долг:</a:t>
            </a:r>
          </a:p>
          <a:p>
            <a:r>
              <a:rPr lang="ru-RU" sz="3200" dirty="0"/>
              <a:t>–</a:t>
            </a:r>
            <a:r>
              <a:rPr lang="ru-RU" sz="3200" dirty="0" smtClean="0">
                <a:effectLst/>
              </a:rPr>
              <a:t> Одолжи 250$ до получки, ну или для круглого счёта </a:t>
            </a:r>
            <a:r>
              <a:rPr lang="ru-RU" sz="3200" dirty="0"/>
              <a:t>...</a:t>
            </a:r>
            <a:endParaRPr lang="ru-RU" sz="3200" dirty="0">
              <a:effectLst/>
            </a:endParaRPr>
          </a:p>
        </p:txBody>
      </p:sp>
      <p:sp>
        <p:nvSpPr>
          <p:cNvPr id="285700" name="Rectangle 4"/>
          <p:cNvSpPr>
            <a:spLocks noChangeArrowheads="1"/>
          </p:cNvSpPr>
          <p:nvPr/>
        </p:nvSpPr>
        <p:spPr bwMode="auto">
          <a:xfrm>
            <a:off x="5724525" y="5589588"/>
            <a:ext cx="2952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dirty="0" smtClean="0"/>
              <a:t>256</a:t>
            </a:r>
            <a:endParaRPr lang="ru-RU" dirty="0"/>
          </a:p>
        </p:txBody>
      </p:sp>
      <p:sp>
        <p:nvSpPr>
          <p:cNvPr id="34820"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Задачи на смекалку</a:t>
            </a:r>
            <a:r>
              <a:rPr lang="en-US" sz="4000" u="sng">
                <a:solidFill>
                  <a:schemeClr val="tx2"/>
                </a:solidFill>
              </a:rPr>
              <a:t> (</a:t>
            </a:r>
            <a:r>
              <a:rPr lang="ru-RU" sz="4000" u="sng">
                <a:solidFill>
                  <a:schemeClr val="tx2"/>
                </a:solidFill>
              </a:rPr>
              <a:t>3</a:t>
            </a:r>
            <a:r>
              <a:rPr lang="en-US" sz="4000" u="sng">
                <a:solidFill>
                  <a:schemeClr val="tx2"/>
                </a:solidFill>
              </a:rPr>
              <a:t>00)</a:t>
            </a:r>
            <a:endParaRPr lang="ru-RU" sz="4000" u="sng">
              <a:solidFill>
                <a:schemeClr val="tx2"/>
              </a:solidFill>
            </a:endParaRPr>
          </a:p>
        </p:txBody>
      </p:sp>
      <p:sp>
        <p:nvSpPr>
          <p:cNvPr id="34821" name="AutoShape 7">
            <a:hlinkClick r:id="rId2" action="ppaction://hlinksldjump" highlightClick="1"/>
          </p:cNvPr>
          <p:cNvSpPr>
            <a:spLocks noChangeArrowheads="1"/>
          </p:cNvSpPr>
          <p:nvPr/>
        </p:nvSpPr>
        <p:spPr bwMode="auto">
          <a:xfrm>
            <a:off x="179388" y="6308725"/>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700" name="Rectangle 4"/>
          <p:cNvSpPr>
            <a:spLocks noChangeArrowheads="1"/>
          </p:cNvSpPr>
          <p:nvPr/>
        </p:nvSpPr>
        <p:spPr bwMode="auto">
          <a:xfrm>
            <a:off x="755576" y="5013176"/>
            <a:ext cx="806514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dirty="0" smtClean="0"/>
              <a:t>Дисковод </a:t>
            </a:r>
            <a:r>
              <a:rPr lang="en-US" sz="3200" dirty="0" smtClean="0"/>
              <a:t>CD-ROM. CD –  </a:t>
            </a:r>
            <a:r>
              <a:rPr lang="ru-RU" sz="3200" dirty="0" smtClean="0"/>
              <a:t>инициалы </a:t>
            </a:r>
            <a:r>
              <a:rPr lang="ru-RU" sz="3200" dirty="0" err="1" smtClean="0"/>
              <a:t>Кристиана</a:t>
            </a:r>
            <a:r>
              <a:rPr lang="ru-RU" sz="3200" dirty="0" smtClean="0"/>
              <a:t> Диора – </a:t>
            </a:r>
            <a:r>
              <a:rPr lang="en-US" sz="3200" dirty="0" smtClean="0"/>
              <a:t>Christian Dior</a:t>
            </a:r>
            <a:endParaRPr lang="ru-RU" sz="3200" dirty="0"/>
          </a:p>
        </p:txBody>
      </p:sp>
      <p:sp>
        <p:nvSpPr>
          <p:cNvPr id="36867" name="Rectangle 2"/>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Информатика</a:t>
            </a:r>
            <a:r>
              <a:rPr lang="en-US" sz="4000" u="sng">
                <a:solidFill>
                  <a:schemeClr val="tx2"/>
                </a:solidFill>
              </a:rPr>
              <a:t> (</a:t>
            </a:r>
            <a:r>
              <a:rPr lang="ru-RU" sz="4000" u="sng">
                <a:solidFill>
                  <a:schemeClr val="tx2"/>
                </a:solidFill>
              </a:rPr>
              <a:t>4</a:t>
            </a:r>
            <a:r>
              <a:rPr lang="en-US" sz="4000" u="sng">
                <a:solidFill>
                  <a:schemeClr val="tx2"/>
                </a:solidFill>
              </a:rPr>
              <a:t>00)</a:t>
            </a:r>
            <a:endParaRPr lang="ru-RU" sz="4000" u="sng">
              <a:solidFill>
                <a:schemeClr val="tx2"/>
              </a:solidFill>
            </a:endParaRPr>
          </a:p>
        </p:txBody>
      </p:sp>
      <p:sp>
        <p:nvSpPr>
          <p:cNvPr id="36868" name="AutoShape 7">
            <a:hlinkClick r:id="rId2" action="ppaction://hlinksldjump" highlightClick="1"/>
          </p:cNvPr>
          <p:cNvSpPr>
            <a:spLocks noChangeArrowheads="1"/>
          </p:cNvSpPr>
          <p:nvPr/>
        </p:nvSpPr>
        <p:spPr bwMode="auto">
          <a:xfrm>
            <a:off x="179388" y="6308725"/>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 name="Прямоугольник 1"/>
          <p:cNvSpPr/>
          <p:nvPr/>
        </p:nvSpPr>
        <p:spPr>
          <a:xfrm>
            <a:off x="1187624" y="1556792"/>
            <a:ext cx="7056784" cy="2062103"/>
          </a:xfrm>
          <a:prstGeom prst="rect">
            <a:avLst/>
          </a:prstGeom>
        </p:spPr>
        <p:txBody>
          <a:bodyPr wrap="square">
            <a:spAutoFit/>
          </a:bodyPr>
          <a:lstStyle/>
          <a:p>
            <a:r>
              <a:rPr lang="ru-RU" sz="3200" dirty="0" smtClean="0"/>
              <a:t>Назовите устройство персонального компьютера от французского кутюрье </a:t>
            </a:r>
          </a:p>
          <a:p>
            <a:r>
              <a:rPr lang="ru-RU" sz="3200" dirty="0" err="1" smtClean="0"/>
              <a:t>Кристиана</a:t>
            </a:r>
            <a:r>
              <a:rPr lang="ru-RU" sz="3200" dirty="0" smtClean="0"/>
              <a:t> Диора </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280913" y="1268760"/>
            <a:ext cx="85693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dirty="0"/>
              <a:t>   </a:t>
            </a:r>
            <a:r>
              <a:rPr lang="ru-RU" sz="3200" dirty="0"/>
              <a:t>Кто из американских ученых создал счетную машину – табулятор, а впоследствии и фирму </a:t>
            </a:r>
            <a:r>
              <a:rPr lang="en-US" sz="3200" dirty="0"/>
              <a:t>IBM</a:t>
            </a:r>
            <a:r>
              <a:rPr lang="ru-RU" sz="3200" dirty="0"/>
              <a:t>? </a:t>
            </a:r>
          </a:p>
        </p:txBody>
      </p:sp>
      <p:sp>
        <p:nvSpPr>
          <p:cNvPr id="285700" name="Rectangle 4"/>
          <p:cNvSpPr>
            <a:spLocks noChangeArrowheads="1"/>
          </p:cNvSpPr>
          <p:nvPr/>
        </p:nvSpPr>
        <p:spPr bwMode="auto">
          <a:xfrm>
            <a:off x="4932363" y="5734050"/>
            <a:ext cx="38877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Герман Холлерит</a:t>
            </a:r>
          </a:p>
        </p:txBody>
      </p:sp>
      <p:sp>
        <p:nvSpPr>
          <p:cNvPr id="37892" name="Rectangle 2"/>
          <p:cNvSpPr>
            <a:spLocks noChangeArrowheads="1"/>
          </p:cNvSpPr>
          <p:nvPr/>
        </p:nvSpPr>
        <p:spPr bwMode="auto">
          <a:xfrm>
            <a:off x="539750" y="333375"/>
            <a:ext cx="84597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Ученые</a:t>
            </a:r>
            <a:r>
              <a:rPr lang="en-US" sz="4000" u="sng">
                <a:solidFill>
                  <a:schemeClr val="tx2"/>
                </a:solidFill>
              </a:rPr>
              <a:t> (</a:t>
            </a:r>
            <a:r>
              <a:rPr lang="ru-RU" sz="4000" u="sng">
                <a:solidFill>
                  <a:schemeClr val="tx2"/>
                </a:solidFill>
              </a:rPr>
              <a:t>4</a:t>
            </a:r>
            <a:r>
              <a:rPr lang="en-US" sz="4000" u="sng">
                <a:solidFill>
                  <a:schemeClr val="tx2"/>
                </a:solidFill>
              </a:rPr>
              <a:t>00)</a:t>
            </a:r>
            <a:endParaRPr lang="ru-RU" sz="4000" u="sng">
              <a:solidFill>
                <a:schemeClr val="tx2"/>
              </a:solidFill>
            </a:endParaRPr>
          </a:p>
        </p:txBody>
      </p:sp>
      <p:sp>
        <p:nvSpPr>
          <p:cNvPr id="37893" name="AutoShape 7">
            <a:hlinkClick r:id="rId2" action="ppaction://hlinksldjump" highlightClick="1"/>
          </p:cNvPr>
          <p:cNvSpPr>
            <a:spLocks noChangeArrowheads="1"/>
          </p:cNvSpPr>
          <p:nvPr/>
        </p:nvSpPr>
        <p:spPr bwMode="auto">
          <a:xfrm>
            <a:off x="179388" y="6281738"/>
            <a:ext cx="360362"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3789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6087" y="2996952"/>
            <a:ext cx="2600325"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104" y="3140968"/>
            <a:ext cx="3045743" cy="228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circle(in)">
                                      <p:cBhvr>
                                        <p:cTn id="7" dur="2000"/>
                                        <p:tgtEl>
                                          <p:spTgt spid="378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5700"/>
                                        </p:tgtEl>
                                        <p:attrNameLst>
                                          <p:attrName>style.visibility</p:attrName>
                                        </p:attrNameLst>
                                      </p:cBhvr>
                                      <p:to>
                                        <p:strVal val="visible"/>
                                      </p:to>
                                    </p:set>
                                    <p:animEffect transition="in" filter="fade">
                                      <p:cBhvr>
                                        <p:cTn id="12"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250825" y="1989138"/>
            <a:ext cx="88931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2800"/>
              <a:t>   </a:t>
            </a:r>
            <a:r>
              <a:rPr lang="ru-RU"/>
              <a:t>Какая поговорка зашифрована?</a:t>
            </a:r>
          </a:p>
          <a:p>
            <a:pPr marL="342900" indent="-342900" algn="ctr">
              <a:spcBef>
                <a:spcPct val="20000"/>
              </a:spcBef>
            </a:pPr>
            <a:endParaRPr lang="ru-RU"/>
          </a:p>
          <a:p>
            <a:pPr marL="342900" indent="-342900" algn="ctr">
              <a:spcBef>
                <a:spcPct val="20000"/>
              </a:spcBef>
            </a:pPr>
            <a:r>
              <a:rPr lang="ru-RU" sz="4000"/>
              <a:t>Семь раз проверь, один - нажми</a:t>
            </a:r>
          </a:p>
        </p:txBody>
      </p:sp>
      <p:sp>
        <p:nvSpPr>
          <p:cNvPr id="285700" name="Rectangle 4"/>
          <p:cNvSpPr>
            <a:spLocks noChangeArrowheads="1"/>
          </p:cNvSpPr>
          <p:nvPr/>
        </p:nvSpPr>
        <p:spPr bwMode="auto">
          <a:xfrm>
            <a:off x="4140200" y="5661025"/>
            <a:ext cx="4610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Семь раз отмерь, один - отрежь</a:t>
            </a:r>
          </a:p>
        </p:txBody>
      </p:sp>
      <p:sp>
        <p:nvSpPr>
          <p:cNvPr id="38916" name="Rectangle 2"/>
          <p:cNvSpPr>
            <a:spLocks noChangeArrowheads="1"/>
          </p:cNvSpPr>
          <p:nvPr/>
        </p:nvSpPr>
        <p:spPr bwMode="auto">
          <a:xfrm>
            <a:off x="684213" y="333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Задачи на смекалку</a:t>
            </a:r>
            <a:r>
              <a:rPr lang="en-US" sz="4000" u="sng">
                <a:solidFill>
                  <a:schemeClr val="tx2"/>
                </a:solidFill>
              </a:rPr>
              <a:t> (</a:t>
            </a:r>
            <a:r>
              <a:rPr lang="ru-RU" sz="4000" u="sng">
                <a:solidFill>
                  <a:schemeClr val="tx2"/>
                </a:solidFill>
              </a:rPr>
              <a:t>4</a:t>
            </a:r>
            <a:r>
              <a:rPr lang="en-US" sz="4000" u="sng">
                <a:solidFill>
                  <a:schemeClr val="tx2"/>
                </a:solidFill>
              </a:rPr>
              <a:t>00)</a:t>
            </a:r>
            <a:endParaRPr lang="ru-RU" sz="4000" u="sng">
              <a:solidFill>
                <a:schemeClr val="tx2"/>
              </a:solidFill>
            </a:endParaRPr>
          </a:p>
        </p:txBody>
      </p:sp>
      <p:sp>
        <p:nvSpPr>
          <p:cNvPr id="38917" name="AutoShape 7">
            <a:hlinkClick r:id="rId2" action="ppaction://hlinksldjump" highlightClick="1"/>
          </p:cNvPr>
          <p:cNvSpPr>
            <a:spLocks noChangeArrowheads="1"/>
          </p:cNvSpPr>
          <p:nvPr/>
        </p:nvSpPr>
        <p:spPr bwMode="auto">
          <a:xfrm>
            <a:off x="179388" y="6308725"/>
            <a:ext cx="360362"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700"/>
                                        </p:tgtEl>
                                        <p:attrNameLst>
                                          <p:attrName>style.visibility</p:attrName>
                                        </p:attrNameLst>
                                      </p:cBhvr>
                                      <p:to>
                                        <p:strVal val="visible"/>
                                      </p:to>
                                    </p:set>
                                    <p:animEffect transition="in" filter="fade">
                                      <p:cBhvr>
                                        <p:cTn id="7" dur="500"/>
                                        <p:tgtEl>
                                          <p:spTgt spid="28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61963" y="476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6000" u="sng">
                <a:solidFill>
                  <a:schemeClr val="tx2"/>
                </a:solidFill>
              </a:rPr>
              <a:t>ФИНАЛ</a:t>
            </a:r>
          </a:p>
        </p:txBody>
      </p:sp>
      <p:sp>
        <p:nvSpPr>
          <p:cNvPr id="39939" name="AutoShape 5">
            <a:hlinkClick r:id="" action="ppaction://hlinkshowjump?jump=firstslide" highlightClick="1"/>
          </p:cNvPr>
          <p:cNvSpPr>
            <a:spLocks noChangeArrowheads="1"/>
          </p:cNvSpPr>
          <p:nvPr/>
        </p:nvSpPr>
        <p:spPr bwMode="auto">
          <a:xfrm>
            <a:off x="250825" y="6237288"/>
            <a:ext cx="360363"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39940" name="Text Box 6"/>
          <p:cNvSpPr txBox="1">
            <a:spLocks noChangeArrowheads="1"/>
          </p:cNvSpPr>
          <p:nvPr/>
        </p:nvSpPr>
        <p:spPr bwMode="auto">
          <a:xfrm>
            <a:off x="611188" y="1773238"/>
            <a:ext cx="8208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spcBef>
                <a:spcPct val="50000"/>
              </a:spcBef>
            </a:pPr>
            <a:endParaRPr lang="ru-RU" sz="4000"/>
          </a:p>
        </p:txBody>
      </p:sp>
      <p:sp>
        <p:nvSpPr>
          <p:cNvPr id="58375" name="Text Box 7"/>
          <p:cNvSpPr txBox="1">
            <a:spLocks noChangeArrowheads="1"/>
          </p:cNvSpPr>
          <p:nvPr/>
        </p:nvSpPr>
        <p:spPr bwMode="auto">
          <a:xfrm>
            <a:off x="395288" y="1268413"/>
            <a:ext cx="8424862"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spcBef>
                <a:spcPct val="50000"/>
              </a:spcBef>
            </a:pPr>
            <a:r>
              <a:rPr lang="ru-RU" sz="3200"/>
              <a:t>Самая большая,                       глобальная компьютерная сеть.     Была придумана в конце 60-х годов американскими военными как надёжная связь в случае вражеского нападения.  У неё нет президента, директора или главного инженера.                                   Это единое информационное пространство, сеть сетей.</a:t>
            </a:r>
          </a:p>
        </p:txBody>
      </p:sp>
      <p:sp>
        <p:nvSpPr>
          <p:cNvPr id="58376" name="Text Box 8"/>
          <p:cNvSpPr txBox="1">
            <a:spLocks noChangeArrowheads="1"/>
          </p:cNvSpPr>
          <p:nvPr/>
        </p:nvSpPr>
        <p:spPr bwMode="auto">
          <a:xfrm>
            <a:off x="395288" y="2420938"/>
            <a:ext cx="79914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spcBef>
                <a:spcPct val="50000"/>
              </a:spcBef>
            </a:pPr>
            <a:r>
              <a:rPr lang="en-US" sz="15000"/>
              <a:t>Internet</a:t>
            </a:r>
            <a:endParaRPr lang="ru-RU" sz="1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500"/>
                                        <p:tgtEl>
                                          <p:spTgt spid="58375"/>
                                        </p:tgtEl>
                                        <p:attrNameLst>
                                          <p:attrName>ppt_w</p:attrName>
                                        </p:attrNameLst>
                                      </p:cBhvr>
                                      <p:tavLst>
                                        <p:tav tm="0">
                                          <p:val>
                                            <p:strVal val="ppt_w"/>
                                          </p:val>
                                        </p:tav>
                                        <p:tav tm="100000">
                                          <p:val>
                                            <p:strVal val="ppt_w*0.70"/>
                                          </p:val>
                                        </p:tav>
                                      </p:tavLst>
                                    </p:anim>
                                    <p:anim calcmode="lin" valueType="num">
                                      <p:cBhvr>
                                        <p:cTn id="7" dur="500"/>
                                        <p:tgtEl>
                                          <p:spTgt spid="58375"/>
                                        </p:tgtEl>
                                        <p:attrNameLst>
                                          <p:attrName>ppt_h</p:attrName>
                                        </p:attrNameLst>
                                      </p:cBhvr>
                                      <p:tavLst>
                                        <p:tav tm="0">
                                          <p:val>
                                            <p:strVal val="ppt_h"/>
                                          </p:val>
                                        </p:tav>
                                        <p:tav tm="100000">
                                          <p:val>
                                            <p:strVal val="ppt_h"/>
                                          </p:val>
                                        </p:tav>
                                      </p:tavLst>
                                    </p:anim>
                                    <p:animEffect transition="out" filter="fade">
                                      <p:cBhvr>
                                        <p:cTn id="8" dur="500"/>
                                        <p:tgtEl>
                                          <p:spTgt spid="58375"/>
                                        </p:tgtEl>
                                      </p:cBhvr>
                                    </p:animEffect>
                                    <p:set>
                                      <p:cBhvr>
                                        <p:cTn id="9" dur="1" fill="hold">
                                          <p:stCondLst>
                                            <p:cond delay="499"/>
                                          </p:stCondLst>
                                        </p:cTn>
                                        <p:tgtEl>
                                          <p:spTgt spid="58375"/>
                                        </p:tgtEl>
                                        <p:attrNameLst>
                                          <p:attrName>style.visibility</p:attrName>
                                        </p:attrNameLst>
                                      </p:cBhvr>
                                      <p:to>
                                        <p:strVal val="hidden"/>
                                      </p:to>
                                    </p:set>
                                  </p:childTnLst>
                                </p:cTn>
                              </p:par>
                              <p:par>
                                <p:cTn id="10" presetID="10" presetClass="entr" presetSubtype="0" fill="hold" grpId="0" nodeType="withEffect">
                                  <p:stCondLst>
                                    <p:cond delay="2000"/>
                                  </p:stCondLst>
                                  <p:childTnLst>
                                    <p:set>
                                      <p:cBhvr>
                                        <p:cTn id="11" dur="1" fill="hold">
                                          <p:stCondLst>
                                            <p:cond delay="0"/>
                                          </p:stCondLst>
                                        </p:cTn>
                                        <p:tgtEl>
                                          <p:spTgt spid="58376"/>
                                        </p:tgtEl>
                                        <p:attrNameLst>
                                          <p:attrName>style.visibility</p:attrName>
                                        </p:attrNameLst>
                                      </p:cBhvr>
                                      <p:to>
                                        <p:strVal val="visible"/>
                                      </p:to>
                                    </p:set>
                                    <p:animEffect transition="in" filter="fade">
                                      <p:cBhvr>
                                        <p:cTn id="12" dur="1000"/>
                                        <p:tgtEl>
                                          <p:spTgt spid="58376"/>
                                        </p:tgtEl>
                                      </p:cBhvr>
                                    </p:animEffect>
                                  </p:childTnLst>
                                  <p:subTnLst>
                                    <p:animClr clrSpc="rgb" dir="cw">
                                      <p:cBhvr override="childStyle">
                                        <p:cTn dur="1" fill="hold" display="0" masterRel="nextClick" afterEffect="1"/>
                                        <p:tgtEl>
                                          <p:spTgt spid="58376"/>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r" eaLnBrk="1" hangingPunct="1"/>
            <a:r>
              <a:rPr lang="ru-RU" sz="3800" smtClean="0">
                <a:solidFill>
                  <a:srgbClr val="CC3399"/>
                </a:solidFill>
              </a:rPr>
              <a:t>«В математике есть своя красота, как в живописи и поэзии»</a:t>
            </a:r>
            <a:br>
              <a:rPr lang="ru-RU" sz="3800" smtClean="0">
                <a:solidFill>
                  <a:srgbClr val="CC3399"/>
                </a:solidFill>
              </a:rPr>
            </a:br>
            <a:r>
              <a:rPr lang="ru-RU" sz="3800" smtClean="0">
                <a:solidFill>
                  <a:srgbClr val="CC3399"/>
                </a:solidFill>
              </a:rPr>
              <a:t>(Н.Е.Жуковский)</a:t>
            </a:r>
          </a:p>
        </p:txBody>
      </p:sp>
      <p:sp>
        <p:nvSpPr>
          <p:cNvPr id="186371" name="Rectangle 3"/>
          <p:cNvSpPr>
            <a:spLocks noGrp="1" noChangeArrowheads="1"/>
          </p:cNvSpPr>
          <p:nvPr>
            <p:ph type="body" idx="1"/>
          </p:nvPr>
        </p:nvSpPr>
        <p:spPr>
          <a:xfrm>
            <a:off x="457200" y="3860800"/>
            <a:ext cx="8229600" cy="2232025"/>
          </a:xfrm>
        </p:spPr>
        <p:txBody>
          <a:bodyPr/>
          <a:lstStyle/>
          <a:p>
            <a:pPr algn="ctr" eaLnBrk="1" hangingPunct="1">
              <a:buFont typeface="Wingdings" pitchFamily="2" charset="2"/>
              <a:buNone/>
            </a:pPr>
            <a:r>
              <a:rPr lang="ru-RU" sz="6000" smtClean="0">
                <a:solidFill>
                  <a:srgbClr val="3333FF"/>
                </a:solidFill>
              </a:rPr>
              <a:t>ПОЗДРАВЛЯЕМ С ПОБЕДОЙ!</a:t>
            </a:r>
          </a:p>
        </p:txBody>
      </p:sp>
      <p:pic>
        <p:nvPicPr>
          <p:cNvPr id="40964" name="Picture 4" descr="2F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827088" y="1700213"/>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2F3"/>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948488" y="1989138"/>
            <a:ext cx="14398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2F4"/>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3851275" y="2205038"/>
            <a:ext cx="15573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20"/>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2627313" y="6092825"/>
            <a:ext cx="37623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6370"/>
                                        </p:tgtEl>
                                        <p:attrNameLst>
                                          <p:attrName>style.visibility</p:attrName>
                                        </p:attrNameLst>
                                      </p:cBhvr>
                                      <p:to>
                                        <p:strVal val="visible"/>
                                      </p:to>
                                    </p:set>
                                    <p:anim calcmode="lin" valueType="num">
                                      <p:cBhvr>
                                        <p:cTn id="7" dur="2000" fill="hold"/>
                                        <p:tgtEl>
                                          <p:spTgt spid="186370"/>
                                        </p:tgtEl>
                                        <p:attrNameLst>
                                          <p:attrName>ppt_w</p:attrName>
                                        </p:attrNameLst>
                                      </p:cBhvr>
                                      <p:tavLst>
                                        <p:tav tm="0">
                                          <p:val>
                                            <p:strVal val="#ppt_w*2.5"/>
                                          </p:val>
                                        </p:tav>
                                        <p:tav tm="100000">
                                          <p:val>
                                            <p:strVal val="#ppt_w"/>
                                          </p:val>
                                        </p:tav>
                                      </p:tavLst>
                                    </p:anim>
                                    <p:anim calcmode="lin" valueType="num">
                                      <p:cBhvr>
                                        <p:cTn id="8" dur="2000" fill="hold"/>
                                        <p:tgtEl>
                                          <p:spTgt spid="186370"/>
                                        </p:tgtEl>
                                        <p:attrNameLst>
                                          <p:attrName>ppt_h</p:attrName>
                                        </p:attrNameLst>
                                      </p:cBhvr>
                                      <p:tavLst>
                                        <p:tav tm="0">
                                          <p:val>
                                            <p:strVal val="#ppt_h"/>
                                          </p:val>
                                        </p:tav>
                                        <p:tav tm="100000">
                                          <p:val>
                                            <p:strVal val="#ppt_h"/>
                                          </p:val>
                                        </p:tav>
                                      </p:tavLst>
                                    </p:anim>
                                    <p:anim calcmode="lin" valueType="num">
                                      <p:cBhvr>
                                        <p:cTn id="9" dur="2000" fill="hold"/>
                                        <p:tgtEl>
                                          <p:spTgt spid="1863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863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863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6371">
                                            <p:txEl>
                                              <p:pRg st="0" end="0"/>
                                            </p:txEl>
                                          </p:spTgt>
                                        </p:tgtEl>
                                        <p:attrNameLst>
                                          <p:attrName>style.visibility</p:attrName>
                                        </p:attrNameLst>
                                      </p:cBhvr>
                                      <p:to>
                                        <p:strVal val="visible"/>
                                      </p:to>
                                    </p:set>
                                    <p:animEffect transition="in" filter="wipe(left)">
                                      <p:cBhvr>
                                        <p:cTn id="16" dur="500"/>
                                        <p:tgtEl>
                                          <p:spTgt spid="186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7" name="Group 75"/>
          <p:cNvGraphicFramePr>
            <a:graphicFrameLocks noGrp="1"/>
          </p:cNvGraphicFramePr>
          <p:nvPr>
            <p:ph idx="4294967295"/>
            <p:extLst>
              <p:ext uri="{D42A27DB-BD31-4B8C-83A1-F6EECF244321}">
                <p14:modId xmlns:p14="http://schemas.microsoft.com/office/powerpoint/2010/main" val="2411047947"/>
              </p:ext>
            </p:extLst>
          </p:nvPr>
        </p:nvGraphicFramePr>
        <p:xfrm>
          <a:off x="323850" y="981075"/>
          <a:ext cx="8424863" cy="5546344"/>
        </p:xfrm>
        <a:graphic>
          <a:graphicData uri="http://schemas.openxmlformats.org/drawingml/2006/table">
            <a:tbl>
              <a:tblPr/>
              <a:tblGrid>
                <a:gridCol w="2700338"/>
                <a:gridCol w="1389062"/>
                <a:gridCol w="1390650"/>
                <a:gridCol w="1471613"/>
                <a:gridCol w="1473200"/>
              </a:tblGrid>
              <a:tr h="14160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2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2800" b="1" i="0" u="none" strike="noStrike" cap="none" normalizeH="0" baseline="0" dirty="0" smtClean="0">
                          <a:ln>
                            <a:noFill/>
                          </a:ln>
                          <a:solidFill>
                            <a:schemeClr val="tx1"/>
                          </a:solidFill>
                          <a:effectLst/>
                          <a:latin typeface="Arial" charset="0"/>
                        </a:rPr>
                        <a:t>Алгебра</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24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24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2400" b="1" i="0" u="none" strike="noStrike" cap="none" normalizeH="0" baseline="0" smtClean="0">
                        <a:ln>
                          <a:noFill/>
                        </a:ln>
                        <a:solidFill>
                          <a:schemeClr val="tx1"/>
                        </a:solidFill>
                        <a:effectLst/>
                        <a:latin typeface="Terminator Cyr 4" pitchFamily="18"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2400" b="1" i="0" u="none" strike="noStrike" cap="none" normalizeH="0" baseline="0" smtClean="0">
                        <a:ln>
                          <a:noFill/>
                        </a:ln>
                        <a:solidFill>
                          <a:srgbClr val="FF0000"/>
                        </a:solidFill>
                        <a:effectLst/>
                        <a:latin typeface="Terminator Cyr 4"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604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0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2800" b="1" i="0" u="none" strike="noStrike" cap="none" normalizeH="0" baseline="0" smtClean="0">
                          <a:ln>
                            <a:noFill/>
                          </a:ln>
                          <a:solidFill>
                            <a:schemeClr val="tx1"/>
                          </a:solidFill>
                          <a:effectLst/>
                          <a:latin typeface="Arial" charset="0"/>
                        </a:rPr>
                        <a:t>Геометрия</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6047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0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2800" b="1" i="0" u="none" strike="noStrike" cap="none" normalizeH="0" baseline="0" smtClean="0">
                          <a:ln>
                            <a:noFill/>
                          </a:ln>
                          <a:solidFill>
                            <a:schemeClr val="tx1"/>
                          </a:solidFill>
                          <a:effectLst/>
                          <a:latin typeface="Arial" charset="0"/>
                        </a:rPr>
                        <a:t>Ученые</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3192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1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ru-RU" sz="2800" b="1" i="0" u="none" strike="noStrike" cap="none" normalizeH="0" baseline="0" dirty="0" smtClean="0">
                          <a:ln>
                            <a:noFill/>
                          </a:ln>
                          <a:solidFill>
                            <a:schemeClr val="tx1"/>
                          </a:solidFill>
                          <a:effectLst/>
                          <a:latin typeface="Arial" charset="0"/>
                        </a:rPr>
                        <a:t>Задачи от Григория </a:t>
                      </a:r>
                      <a:r>
                        <a:rPr kumimoji="0" lang="ru-RU" sz="2800" b="1" i="0" u="none" strike="noStrike" cap="none" normalizeH="0" baseline="0" dirty="0" err="1" smtClean="0">
                          <a:ln>
                            <a:noFill/>
                          </a:ln>
                          <a:solidFill>
                            <a:schemeClr val="tx1"/>
                          </a:solidFill>
                          <a:effectLst/>
                          <a:latin typeface="Arial" charset="0"/>
                        </a:rPr>
                        <a:t>Остера</a:t>
                      </a:r>
                      <a:endParaRPr kumimoji="0" lang="ru-RU" sz="2800" b="1"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ru-RU" sz="4800" b="1"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54" name="Rectangle 266"/>
          <p:cNvSpPr>
            <a:spLocks noChangeArrowheads="1"/>
          </p:cNvSpPr>
          <p:nvPr/>
        </p:nvSpPr>
        <p:spPr bwMode="auto">
          <a:xfrm>
            <a:off x="3059113" y="1431925"/>
            <a:ext cx="11525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hlinkClick r:id="rId2" action="ppaction://hlinksldjump"/>
              </a:rPr>
              <a:t>100</a:t>
            </a:r>
            <a:endParaRPr lang="ru-RU" sz="3000"/>
          </a:p>
        </p:txBody>
      </p:sp>
      <p:sp>
        <p:nvSpPr>
          <p:cNvPr id="5155" name="Rectangle 267"/>
          <p:cNvSpPr>
            <a:spLocks noChangeArrowheads="1"/>
          </p:cNvSpPr>
          <p:nvPr/>
        </p:nvSpPr>
        <p:spPr bwMode="auto">
          <a:xfrm>
            <a:off x="3059113" y="2655888"/>
            <a:ext cx="10795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hlinkClick r:id="rId3" action="ppaction://hlinksldjump"/>
              </a:rPr>
              <a:t>100</a:t>
            </a:r>
            <a:endParaRPr lang="ru-RU" sz="3000"/>
          </a:p>
        </p:txBody>
      </p:sp>
      <p:sp>
        <p:nvSpPr>
          <p:cNvPr id="5156" name="Rectangle 268"/>
          <p:cNvSpPr>
            <a:spLocks noChangeArrowheads="1"/>
          </p:cNvSpPr>
          <p:nvPr/>
        </p:nvSpPr>
        <p:spPr bwMode="auto">
          <a:xfrm>
            <a:off x="3059113" y="3951288"/>
            <a:ext cx="10795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4" action="ppaction://hlinksldjump"/>
              </a:rPr>
              <a:t>100</a:t>
            </a:r>
            <a:endParaRPr lang="ru-RU" sz="3000">
              <a:solidFill>
                <a:srgbClr val="FF0000"/>
              </a:solidFill>
            </a:endParaRPr>
          </a:p>
        </p:txBody>
      </p:sp>
      <p:sp>
        <p:nvSpPr>
          <p:cNvPr id="5157" name="Rectangle 269"/>
          <p:cNvSpPr>
            <a:spLocks noChangeArrowheads="1"/>
          </p:cNvSpPr>
          <p:nvPr/>
        </p:nvSpPr>
        <p:spPr bwMode="auto">
          <a:xfrm>
            <a:off x="3059113" y="5175250"/>
            <a:ext cx="10795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dirty="0">
                <a:solidFill>
                  <a:srgbClr val="FF0000"/>
                </a:solidFill>
                <a:hlinkClick r:id="rId5" action="ppaction://hlinksldjump"/>
              </a:rPr>
              <a:t>100</a:t>
            </a:r>
            <a:endParaRPr lang="ru-RU" sz="3000" dirty="0">
              <a:solidFill>
                <a:srgbClr val="FF0000"/>
              </a:solidFill>
            </a:endParaRPr>
          </a:p>
        </p:txBody>
      </p:sp>
      <p:sp>
        <p:nvSpPr>
          <p:cNvPr id="5158" name="Rectangle 272"/>
          <p:cNvSpPr>
            <a:spLocks noChangeArrowheads="1"/>
          </p:cNvSpPr>
          <p:nvPr/>
        </p:nvSpPr>
        <p:spPr bwMode="auto">
          <a:xfrm>
            <a:off x="4498975" y="5175250"/>
            <a:ext cx="10810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6" action="ppaction://hlinksldjump"/>
              </a:rPr>
              <a:t>200</a:t>
            </a:r>
            <a:endParaRPr lang="ru-RU" sz="3000">
              <a:solidFill>
                <a:srgbClr val="FF0000"/>
              </a:solidFill>
            </a:endParaRPr>
          </a:p>
        </p:txBody>
      </p:sp>
      <p:sp>
        <p:nvSpPr>
          <p:cNvPr id="5159" name="Rectangle 273"/>
          <p:cNvSpPr>
            <a:spLocks noChangeArrowheads="1"/>
          </p:cNvSpPr>
          <p:nvPr/>
        </p:nvSpPr>
        <p:spPr bwMode="auto">
          <a:xfrm>
            <a:off x="4498975" y="3951288"/>
            <a:ext cx="10810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7" action="ppaction://hlinksldjump"/>
              </a:rPr>
              <a:t>200</a:t>
            </a:r>
            <a:endParaRPr lang="ru-RU" sz="3000">
              <a:solidFill>
                <a:srgbClr val="FF0000"/>
              </a:solidFill>
            </a:endParaRPr>
          </a:p>
        </p:txBody>
      </p:sp>
      <p:sp>
        <p:nvSpPr>
          <p:cNvPr id="5160" name="Rectangle 274"/>
          <p:cNvSpPr>
            <a:spLocks noChangeArrowheads="1"/>
          </p:cNvSpPr>
          <p:nvPr/>
        </p:nvSpPr>
        <p:spPr bwMode="auto">
          <a:xfrm>
            <a:off x="4498975" y="2655888"/>
            <a:ext cx="10810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hlinkClick r:id="rId8" action="ppaction://hlinksldjump"/>
              </a:rPr>
              <a:t>200</a:t>
            </a:r>
            <a:endParaRPr lang="ru-RU" sz="3000"/>
          </a:p>
        </p:txBody>
      </p:sp>
      <p:sp>
        <p:nvSpPr>
          <p:cNvPr id="5161" name="Rectangle 275"/>
          <p:cNvSpPr>
            <a:spLocks noChangeArrowheads="1"/>
          </p:cNvSpPr>
          <p:nvPr/>
        </p:nvSpPr>
        <p:spPr bwMode="auto">
          <a:xfrm>
            <a:off x="4498975" y="1431925"/>
            <a:ext cx="11525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9" action="ppaction://hlinksldjump"/>
              </a:rPr>
              <a:t>200</a:t>
            </a:r>
            <a:endParaRPr lang="ru-RU" sz="3000">
              <a:solidFill>
                <a:srgbClr val="FF0000"/>
              </a:solidFill>
            </a:endParaRPr>
          </a:p>
        </p:txBody>
      </p:sp>
      <p:sp>
        <p:nvSpPr>
          <p:cNvPr id="5162" name="Rectangle 278"/>
          <p:cNvSpPr>
            <a:spLocks noChangeArrowheads="1"/>
          </p:cNvSpPr>
          <p:nvPr/>
        </p:nvSpPr>
        <p:spPr bwMode="auto">
          <a:xfrm>
            <a:off x="5867400" y="1431925"/>
            <a:ext cx="11525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10" action="ppaction://hlinksldjump"/>
              </a:rPr>
              <a:t>300</a:t>
            </a:r>
            <a:endParaRPr lang="ru-RU" sz="3000">
              <a:solidFill>
                <a:srgbClr val="FF0000"/>
              </a:solidFill>
            </a:endParaRPr>
          </a:p>
        </p:txBody>
      </p:sp>
      <p:sp>
        <p:nvSpPr>
          <p:cNvPr id="5163" name="Rectangle 279"/>
          <p:cNvSpPr>
            <a:spLocks noChangeArrowheads="1"/>
          </p:cNvSpPr>
          <p:nvPr/>
        </p:nvSpPr>
        <p:spPr bwMode="auto">
          <a:xfrm>
            <a:off x="5867400" y="2655888"/>
            <a:ext cx="11525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hlinkClick r:id="rId11" action="ppaction://hlinksldjump"/>
              </a:rPr>
              <a:t>300</a:t>
            </a:r>
            <a:endParaRPr lang="ru-RU" sz="3000"/>
          </a:p>
        </p:txBody>
      </p:sp>
      <p:sp>
        <p:nvSpPr>
          <p:cNvPr id="5164" name="Rectangle 280"/>
          <p:cNvSpPr>
            <a:spLocks noChangeArrowheads="1"/>
          </p:cNvSpPr>
          <p:nvPr/>
        </p:nvSpPr>
        <p:spPr bwMode="auto">
          <a:xfrm>
            <a:off x="5867400" y="3951288"/>
            <a:ext cx="11525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12" action="ppaction://hlinksldjump"/>
              </a:rPr>
              <a:t>300</a:t>
            </a:r>
            <a:endParaRPr lang="ru-RU" sz="3000">
              <a:solidFill>
                <a:srgbClr val="FF0000"/>
              </a:solidFill>
            </a:endParaRPr>
          </a:p>
        </p:txBody>
      </p:sp>
      <p:sp>
        <p:nvSpPr>
          <p:cNvPr id="5165" name="Rectangle 281"/>
          <p:cNvSpPr>
            <a:spLocks noChangeArrowheads="1"/>
          </p:cNvSpPr>
          <p:nvPr/>
        </p:nvSpPr>
        <p:spPr bwMode="auto">
          <a:xfrm>
            <a:off x="5867400" y="5175250"/>
            <a:ext cx="11525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13" action="ppaction://hlinksldjump"/>
              </a:rPr>
              <a:t>300</a:t>
            </a:r>
            <a:endParaRPr lang="ru-RU" sz="3000">
              <a:solidFill>
                <a:srgbClr val="FF0000"/>
              </a:solidFill>
            </a:endParaRPr>
          </a:p>
        </p:txBody>
      </p:sp>
      <p:sp>
        <p:nvSpPr>
          <p:cNvPr id="5166" name="Rectangle 283"/>
          <p:cNvSpPr>
            <a:spLocks noChangeArrowheads="1"/>
          </p:cNvSpPr>
          <p:nvPr/>
        </p:nvSpPr>
        <p:spPr bwMode="auto">
          <a:xfrm>
            <a:off x="7380288" y="2655888"/>
            <a:ext cx="11525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hlinkClick r:id="rId14" action="ppaction://hlinksldjump"/>
              </a:rPr>
              <a:t>400</a:t>
            </a:r>
            <a:endParaRPr lang="ru-RU" sz="3000"/>
          </a:p>
        </p:txBody>
      </p:sp>
      <p:sp>
        <p:nvSpPr>
          <p:cNvPr id="5167" name="Rectangle 284"/>
          <p:cNvSpPr>
            <a:spLocks noChangeArrowheads="1"/>
          </p:cNvSpPr>
          <p:nvPr/>
        </p:nvSpPr>
        <p:spPr bwMode="auto">
          <a:xfrm>
            <a:off x="7380288" y="1431925"/>
            <a:ext cx="11525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15" action="ppaction://hlinksldjump"/>
              </a:rPr>
              <a:t>400</a:t>
            </a:r>
            <a:endParaRPr lang="ru-RU" sz="3000">
              <a:solidFill>
                <a:srgbClr val="FF0000"/>
              </a:solidFill>
            </a:endParaRPr>
          </a:p>
        </p:txBody>
      </p:sp>
      <p:sp>
        <p:nvSpPr>
          <p:cNvPr id="5168" name="Rectangle 285"/>
          <p:cNvSpPr>
            <a:spLocks noChangeArrowheads="1"/>
          </p:cNvSpPr>
          <p:nvPr/>
        </p:nvSpPr>
        <p:spPr bwMode="auto">
          <a:xfrm>
            <a:off x="7380288" y="3951288"/>
            <a:ext cx="11525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16" action="ppaction://hlinksldjump"/>
              </a:rPr>
              <a:t>400</a:t>
            </a:r>
            <a:endParaRPr lang="ru-RU" sz="3000">
              <a:solidFill>
                <a:srgbClr val="FF0000"/>
              </a:solidFill>
            </a:endParaRPr>
          </a:p>
        </p:txBody>
      </p:sp>
      <p:sp>
        <p:nvSpPr>
          <p:cNvPr id="5169" name="Rectangle 286"/>
          <p:cNvSpPr>
            <a:spLocks noChangeArrowheads="1"/>
          </p:cNvSpPr>
          <p:nvPr/>
        </p:nvSpPr>
        <p:spPr bwMode="auto">
          <a:xfrm>
            <a:off x="7380288" y="5175250"/>
            <a:ext cx="11525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3000">
                <a:solidFill>
                  <a:srgbClr val="FF0000"/>
                </a:solidFill>
                <a:hlinkClick r:id="rId17" action="ppaction://hlinksldjump"/>
              </a:rPr>
              <a:t>400</a:t>
            </a:r>
            <a:endParaRPr lang="ru-RU" sz="3000">
              <a:solidFill>
                <a:srgbClr val="FF0000"/>
              </a:solidFill>
            </a:endParaRPr>
          </a:p>
        </p:txBody>
      </p:sp>
      <p:sp>
        <p:nvSpPr>
          <p:cNvPr id="5170" name="Text Box 72"/>
          <p:cNvSpPr txBox="1">
            <a:spLocks noChangeArrowheads="1"/>
          </p:cNvSpPr>
          <p:nvPr/>
        </p:nvSpPr>
        <p:spPr bwMode="auto">
          <a:xfrm>
            <a:off x="4067175" y="0"/>
            <a:ext cx="1584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spcBef>
                <a:spcPct val="50000"/>
              </a:spcBef>
            </a:pPr>
            <a:r>
              <a:rPr lang="en-US"/>
              <a:t>I</a:t>
            </a:r>
            <a:r>
              <a:rPr lang="ru-RU"/>
              <a:t> тур</a:t>
            </a:r>
          </a:p>
        </p:txBody>
      </p:sp>
      <p:sp>
        <p:nvSpPr>
          <p:cNvPr id="5171" name="AutoShape 73">
            <a:hlinkClick r:id="rId18" action="ppaction://hlinksldjump" highlightClick="1"/>
          </p:cNvPr>
          <p:cNvSpPr>
            <a:spLocks noChangeArrowheads="1"/>
          </p:cNvSpPr>
          <p:nvPr/>
        </p:nvSpPr>
        <p:spPr bwMode="auto">
          <a:xfrm>
            <a:off x="212725" y="6381750"/>
            <a:ext cx="360363" cy="360363"/>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nchorCtr="1"/>
          <a:lstStyle/>
          <a:p>
            <a:pPr eaLnBrk="1" hangingPunct="1"/>
            <a:r>
              <a:rPr lang="ru-RU" b="1" u="sng" smtClean="0"/>
              <a:t>Алгебра (100)</a:t>
            </a:r>
          </a:p>
        </p:txBody>
      </p:sp>
      <p:sp>
        <p:nvSpPr>
          <p:cNvPr id="6147" name="Rectangle 3"/>
          <p:cNvSpPr>
            <a:spLocks noGrp="1" noChangeArrowheads="1"/>
          </p:cNvSpPr>
          <p:nvPr>
            <p:ph type="body" idx="4294967295"/>
          </p:nvPr>
        </p:nvSpPr>
        <p:spPr>
          <a:xfrm>
            <a:off x="468313" y="2781300"/>
            <a:ext cx="8229600" cy="2333625"/>
          </a:xfrm>
        </p:spPr>
        <p:txBody>
          <a:bodyPr/>
          <a:lstStyle/>
          <a:p>
            <a:pPr algn="ctr" eaLnBrk="1" hangingPunct="1">
              <a:buFontTx/>
              <a:buNone/>
            </a:pPr>
            <a:r>
              <a:rPr lang="ru-RU" sz="5400" b="1" dirty="0" smtClean="0"/>
              <a:t>Назовите имя точки на плоскости</a:t>
            </a:r>
          </a:p>
        </p:txBody>
      </p:sp>
      <p:sp>
        <p:nvSpPr>
          <p:cNvPr id="275460" name="Rectangle 4"/>
          <p:cNvSpPr>
            <a:spLocks noChangeArrowheads="1"/>
          </p:cNvSpPr>
          <p:nvPr/>
        </p:nvSpPr>
        <p:spPr bwMode="auto">
          <a:xfrm>
            <a:off x="395288" y="5805488"/>
            <a:ext cx="8229600" cy="533400"/>
          </a:xfrm>
          <a:prstGeom prst="rect">
            <a:avLst/>
          </a:prstGeom>
          <a:noFill/>
          <a:ln w="9525">
            <a:noFill/>
            <a:miter lim="800000"/>
            <a:headEnd/>
            <a:tailEnd/>
          </a:ln>
          <a:effectLst/>
        </p:spPr>
        <p:txBody>
          <a:bodyPr/>
          <a:lstStyle/>
          <a:p>
            <a:pPr marL="342900" indent="-342900" algn="ctr">
              <a:lnSpc>
                <a:spcPct val="90000"/>
              </a:lnSpc>
              <a:spcBef>
                <a:spcPct val="20000"/>
              </a:spcBef>
              <a:buClr>
                <a:schemeClr val="hlink"/>
              </a:buClr>
              <a:buSzPct val="60000"/>
              <a:buFont typeface="Wingdings" pitchFamily="2" charset="2"/>
              <a:buNone/>
              <a:defRPr/>
            </a:pPr>
            <a:endParaRPr lang="ru-RU" sz="1800" b="0">
              <a:solidFill>
                <a:srgbClr val="FFFF00"/>
              </a:solidFill>
              <a:effectLst>
                <a:outerShdw blurRad="38100" dist="38100" dir="2700000" algn="tl">
                  <a:srgbClr val="000000"/>
                </a:outerShdw>
              </a:effectLst>
              <a:latin typeface="Times New Roman" pitchFamily="18" charset="0"/>
            </a:endParaRPr>
          </a:p>
        </p:txBody>
      </p:sp>
      <p:sp>
        <p:nvSpPr>
          <p:cNvPr id="275461" name="Rectangle 5"/>
          <p:cNvSpPr>
            <a:spLocks noChangeArrowheads="1"/>
          </p:cNvSpPr>
          <p:nvPr/>
        </p:nvSpPr>
        <p:spPr bwMode="auto">
          <a:xfrm>
            <a:off x="3635375" y="5734050"/>
            <a:ext cx="51482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buClr>
                <a:schemeClr val="hlink"/>
              </a:buClr>
              <a:buSzPct val="60000"/>
              <a:buFont typeface="Wingdings" pitchFamily="2" charset="2"/>
              <a:buNone/>
            </a:pPr>
            <a:r>
              <a:rPr lang="ru-RU" sz="3200"/>
              <a:t>абцисса, ордината</a:t>
            </a:r>
          </a:p>
        </p:txBody>
      </p:sp>
      <p:sp>
        <p:nvSpPr>
          <p:cNvPr id="6150" name="AutoShape 6">
            <a:hlinkClick r:id="rId2" action="ppaction://hlinksldjump" highlightClick="1"/>
          </p:cNvPr>
          <p:cNvSpPr>
            <a:spLocks noChangeArrowheads="1"/>
          </p:cNvSpPr>
          <p:nvPr/>
        </p:nvSpPr>
        <p:spPr bwMode="auto">
          <a:xfrm>
            <a:off x="179388" y="6237288"/>
            <a:ext cx="360362"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5461"/>
                                        </p:tgtEl>
                                        <p:attrNameLst>
                                          <p:attrName>style.visibility</p:attrName>
                                        </p:attrNameLst>
                                      </p:cBhvr>
                                      <p:to>
                                        <p:strVal val="visible"/>
                                      </p:to>
                                    </p:set>
                                    <p:animEffect transition="in" filter="fade">
                                      <p:cBhvr>
                                        <p:cTn id="7" dur="500"/>
                                        <p:tgtEl>
                                          <p:spTgt spid="275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chorCtr="1"/>
          <a:lstStyle/>
          <a:p>
            <a:pPr eaLnBrk="1" hangingPunct="1"/>
            <a:r>
              <a:rPr lang="ru-RU" sz="4000" b="1" u="sng" smtClean="0"/>
              <a:t>Геометрия (100)</a:t>
            </a:r>
          </a:p>
        </p:txBody>
      </p:sp>
      <p:sp>
        <p:nvSpPr>
          <p:cNvPr id="7171" name="Rectangle 3"/>
          <p:cNvSpPr>
            <a:spLocks noGrp="1" noChangeArrowheads="1"/>
          </p:cNvSpPr>
          <p:nvPr>
            <p:ph type="body" idx="4294967295"/>
          </p:nvPr>
        </p:nvSpPr>
        <p:spPr>
          <a:xfrm>
            <a:off x="611560" y="1556792"/>
            <a:ext cx="8229600" cy="2333625"/>
          </a:xfrm>
        </p:spPr>
        <p:txBody>
          <a:bodyPr/>
          <a:lstStyle/>
          <a:p>
            <a:pPr algn="ctr" eaLnBrk="1" hangingPunct="1">
              <a:buFontTx/>
              <a:buNone/>
            </a:pPr>
            <a:r>
              <a:rPr lang="ru-RU" sz="2800" b="1" dirty="0" smtClean="0"/>
              <a:t>Известный писатель Ю. </a:t>
            </a:r>
            <a:r>
              <a:rPr lang="ru-RU" sz="2800" b="1" dirty="0" err="1" smtClean="0"/>
              <a:t>Олеша</a:t>
            </a:r>
            <a:r>
              <a:rPr lang="ru-RU" sz="2800" b="1" dirty="0" smtClean="0"/>
              <a:t>, автор «Трех толстяков» </a:t>
            </a:r>
            <a:r>
              <a:rPr lang="ru-RU" sz="2800" b="1" dirty="0" err="1" smtClean="0"/>
              <a:t>писал:«В</a:t>
            </a:r>
            <a:r>
              <a:rPr lang="ru-RU" sz="2800" b="1" dirty="0" smtClean="0"/>
              <a:t> бархатном ложе лежит, плотно сжав ноги, холодный и сверкающий. У него тяжелая голова. Я намереваюсь поднять его, он неожиданно раскрывается и производит укол в руку».</a:t>
            </a:r>
          </a:p>
          <a:p>
            <a:pPr algn="ctr" eaLnBrk="1" hangingPunct="1">
              <a:buFontTx/>
              <a:buNone/>
            </a:pPr>
            <a:r>
              <a:rPr lang="ru-RU" sz="2800" b="1" dirty="0" smtClean="0"/>
              <a:t>О чем идет речь?</a:t>
            </a:r>
          </a:p>
          <a:p>
            <a:pPr algn="ctr" eaLnBrk="1" hangingPunct="1">
              <a:buFontTx/>
              <a:buNone/>
            </a:pPr>
            <a:endParaRPr lang="ru-RU" sz="4800" b="1" dirty="0" smtClean="0"/>
          </a:p>
        </p:txBody>
      </p:sp>
      <p:sp>
        <p:nvSpPr>
          <p:cNvPr id="278532" name="Rectangle 4"/>
          <p:cNvSpPr>
            <a:spLocks noChangeArrowheads="1"/>
          </p:cNvSpPr>
          <p:nvPr/>
        </p:nvSpPr>
        <p:spPr bwMode="auto">
          <a:xfrm>
            <a:off x="3348038" y="5373688"/>
            <a:ext cx="53276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dirty="0"/>
              <a:t>  </a:t>
            </a:r>
          </a:p>
        </p:txBody>
      </p:sp>
      <p:sp>
        <p:nvSpPr>
          <p:cNvPr id="7173" name="AutoShape 5">
            <a:hlinkClick r:id="rId2" action="ppaction://hlinksldjump" highlightClick="1"/>
          </p:cNvPr>
          <p:cNvSpPr>
            <a:spLocks noChangeArrowheads="1"/>
          </p:cNvSpPr>
          <p:nvPr/>
        </p:nvSpPr>
        <p:spPr bwMode="auto">
          <a:xfrm>
            <a:off x="179388" y="6237288"/>
            <a:ext cx="360362"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717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4293096"/>
            <a:ext cx="2357011" cy="248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8532"/>
                                        </p:tgtEl>
                                        <p:attrNameLst>
                                          <p:attrName>style.visibility</p:attrName>
                                        </p:attrNameLst>
                                      </p:cBhvr>
                                      <p:to>
                                        <p:strVal val="visible"/>
                                      </p:to>
                                    </p:set>
                                    <p:animEffect transition="in" filter="fade">
                                      <p:cBhvr>
                                        <p:cTn id="7" dur="500"/>
                                        <p:tgtEl>
                                          <p:spTgt spid="27853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circle(in)">
                                      <p:cBhvr>
                                        <p:cTn id="12"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chorCtr="1"/>
          <a:lstStyle/>
          <a:p>
            <a:pPr eaLnBrk="1" hangingPunct="1"/>
            <a:r>
              <a:rPr lang="ru-RU" b="1" smtClean="0"/>
              <a:t>  </a:t>
            </a:r>
            <a:r>
              <a:rPr lang="ru-RU" b="1" u="sng" smtClean="0"/>
              <a:t>Ученые (100)</a:t>
            </a:r>
          </a:p>
        </p:txBody>
      </p:sp>
      <p:sp>
        <p:nvSpPr>
          <p:cNvPr id="279555" name="Rectangle 3"/>
          <p:cNvSpPr>
            <a:spLocks noGrp="1" noChangeArrowheads="1"/>
          </p:cNvSpPr>
          <p:nvPr>
            <p:ph type="body" idx="4294967295"/>
          </p:nvPr>
        </p:nvSpPr>
        <p:spPr>
          <a:xfrm>
            <a:off x="539750" y="1412776"/>
            <a:ext cx="8229600" cy="1871663"/>
          </a:xfrm>
        </p:spPr>
        <p:txBody>
          <a:bodyPr/>
          <a:lstStyle/>
          <a:p>
            <a:pPr algn="ctr" eaLnBrk="1" hangingPunct="1">
              <a:buFontTx/>
              <a:buNone/>
              <a:defRPr/>
            </a:pPr>
            <a:r>
              <a:rPr lang="ru-RU" dirty="0" smtClean="0">
                <a:effectLst>
                  <a:outerShdw blurRad="38100" dist="38100" dir="2700000" algn="tl">
                    <a:srgbClr val="FFFFFF"/>
                  </a:outerShdw>
                </a:effectLst>
              </a:rPr>
              <a:t>  </a:t>
            </a:r>
            <a:r>
              <a:rPr lang="ru-RU" b="1" dirty="0"/>
              <a:t>Кому принадлежат эти строки:</a:t>
            </a:r>
            <a:br>
              <a:rPr lang="ru-RU" b="1" dirty="0"/>
            </a:br>
            <a:r>
              <a:rPr lang="ru-RU" b="1" dirty="0"/>
              <a:t> </a:t>
            </a:r>
          </a:p>
          <a:p>
            <a:pPr algn="ctr" eaLnBrk="1" hangingPunct="1">
              <a:buFontTx/>
              <a:buNone/>
              <a:defRPr/>
            </a:pPr>
            <a:r>
              <a:rPr lang="ru-RU" b="1" dirty="0"/>
              <a:t>«Математику уже затем учить</a:t>
            </a:r>
          </a:p>
          <a:p>
            <a:pPr algn="ctr" eaLnBrk="1" hangingPunct="1">
              <a:buFontTx/>
              <a:buNone/>
              <a:defRPr/>
            </a:pPr>
            <a:r>
              <a:rPr lang="ru-RU" b="1" dirty="0"/>
              <a:t> надо ,что она ум в </a:t>
            </a:r>
          </a:p>
          <a:p>
            <a:pPr algn="ctr" eaLnBrk="1" hangingPunct="1">
              <a:buFontTx/>
              <a:buNone/>
              <a:defRPr/>
            </a:pPr>
            <a:r>
              <a:rPr lang="ru-RU" b="1" dirty="0"/>
              <a:t>порядок приводит»? </a:t>
            </a:r>
          </a:p>
        </p:txBody>
      </p:sp>
      <p:sp>
        <p:nvSpPr>
          <p:cNvPr id="279556" name="Rectangle 4"/>
          <p:cNvSpPr>
            <a:spLocks noChangeArrowheads="1"/>
          </p:cNvSpPr>
          <p:nvPr/>
        </p:nvSpPr>
        <p:spPr bwMode="auto">
          <a:xfrm>
            <a:off x="4067175" y="5516563"/>
            <a:ext cx="4537075" cy="431800"/>
          </a:xfrm>
          <a:prstGeom prst="rect">
            <a:avLst/>
          </a:prstGeom>
          <a:noFill/>
          <a:ln w="9525">
            <a:noFill/>
            <a:miter lim="800000"/>
            <a:headEnd/>
            <a:tailEnd/>
          </a:ln>
          <a:effectLst/>
        </p:spPr>
        <p:txBody>
          <a:bodyPr/>
          <a:lstStyle/>
          <a:p>
            <a:pPr marL="342900" indent="-342900" algn="ctr">
              <a:spcBef>
                <a:spcPct val="20000"/>
              </a:spcBef>
              <a:buClr>
                <a:schemeClr val="hlink"/>
              </a:buClr>
              <a:buSzPct val="60000"/>
              <a:buFont typeface="Wingdings" pitchFamily="2" charset="2"/>
              <a:buNone/>
              <a:defRPr/>
            </a:pPr>
            <a:r>
              <a:rPr lang="ru-RU" sz="3200" dirty="0">
                <a:solidFill>
                  <a:srgbClr val="FFFF00"/>
                </a:solidFill>
                <a:effectLst>
                  <a:outerShdw blurRad="38100" dist="38100" dir="2700000" algn="tl">
                    <a:srgbClr val="000000"/>
                  </a:outerShdw>
                </a:effectLst>
              </a:rPr>
              <a:t>   </a:t>
            </a:r>
            <a:endParaRPr lang="ru-RU" sz="3200" b="0" dirty="0"/>
          </a:p>
        </p:txBody>
      </p:sp>
      <p:sp>
        <p:nvSpPr>
          <p:cNvPr id="8197" name="AutoShape 5">
            <a:hlinkClick r:id="rId2" action="ppaction://hlinksldjump" highlightClick="1"/>
          </p:cNvPr>
          <p:cNvSpPr>
            <a:spLocks noChangeArrowheads="1"/>
          </p:cNvSpPr>
          <p:nvPr/>
        </p:nvSpPr>
        <p:spPr bwMode="auto">
          <a:xfrm>
            <a:off x="179388" y="6237288"/>
            <a:ext cx="360362"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819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4221088"/>
            <a:ext cx="2052439" cy="248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Effect transition="in" filter="fade">
                                      <p:cBhvr>
                                        <p:cTn id="7" dur="500"/>
                                        <p:tgtEl>
                                          <p:spTgt spid="27955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ircle(in)">
                                      <p:cBhvr>
                                        <p:cTn id="12"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Ctr="1"/>
          <a:lstStyle/>
          <a:p>
            <a:pPr eaLnBrk="1" hangingPunct="1"/>
            <a:r>
              <a:rPr lang="ru-RU" sz="4000" b="1" u="sng" dirty="0" smtClean="0"/>
              <a:t>Задачи от Григория </a:t>
            </a:r>
            <a:r>
              <a:rPr lang="ru-RU" sz="4000" b="1" u="sng" dirty="0" err="1" smtClean="0"/>
              <a:t>Остера</a:t>
            </a:r>
            <a:r>
              <a:rPr lang="ru-RU" sz="4000" b="1" u="sng" dirty="0" smtClean="0"/>
              <a:t> </a:t>
            </a:r>
            <a:r>
              <a:rPr lang="en-US" sz="4000" b="1" u="sng" dirty="0" smtClean="0"/>
              <a:t>(100)</a:t>
            </a:r>
            <a:endParaRPr lang="ru-RU" sz="4000" b="1" u="sng" dirty="0" smtClean="0"/>
          </a:p>
        </p:txBody>
      </p:sp>
      <p:sp>
        <p:nvSpPr>
          <p:cNvPr id="280580" name="Rectangle 4"/>
          <p:cNvSpPr>
            <a:spLocks noChangeArrowheads="1"/>
          </p:cNvSpPr>
          <p:nvPr/>
        </p:nvSpPr>
        <p:spPr bwMode="auto">
          <a:xfrm>
            <a:off x="899592" y="5734050"/>
            <a:ext cx="8136904" cy="431800"/>
          </a:xfrm>
          <a:prstGeom prst="rect">
            <a:avLst/>
          </a:prstGeom>
          <a:noFill/>
          <a:ln w="9525">
            <a:noFill/>
            <a:miter lim="800000"/>
            <a:headEnd/>
            <a:tailEnd/>
          </a:ln>
          <a:effectLst/>
        </p:spPr>
        <p:txBody>
          <a:bodyPr/>
          <a:lstStyle/>
          <a:p>
            <a:pPr marL="342900" indent="-342900" algn="ctr">
              <a:spcBef>
                <a:spcPct val="20000"/>
              </a:spcBef>
              <a:buClr>
                <a:schemeClr val="hlink"/>
              </a:buClr>
              <a:buSzPct val="60000"/>
              <a:buFont typeface="Wingdings" pitchFamily="2" charset="2"/>
              <a:buNone/>
              <a:defRPr/>
            </a:pPr>
            <a:r>
              <a:rPr lang="ru-RU" sz="3200" dirty="0">
                <a:effectLst>
                  <a:outerShdw blurRad="38100" dist="38100" dir="2700000" algn="tl">
                    <a:srgbClr val="FFFFFF"/>
                  </a:outerShdw>
                </a:effectLst>
                <a:latin typeface="Verdana" pitchFamily="34" charset="0"/>
              </a:rPr>
              <a:t> </a:t>
            </a:r>
            <a:r>
              <a:rPr lang="ru-RU" sz="2400" dirty="0" smtClean="0">
                <a:effectLst>
                  <a:outerShdw blurRad="38100" dist="38100" dir="2700000" algn="tl">
                    <a:srgbClr val="FFFFFF"/>
                  </a:outerShdw>
                </a:effectLst>
              </a:rPr>
              <a:t>В простуженном. </a:t>
            </a:r>
            <a:endParaRPr lang="ru-RU" sz="2400" dirty="0">
              <a:effectLst>
                <a:outerShdw blurRad="38100" dist="38100" dir="2700000" algn="tl">
                  <a:srgbClr val="FFFFFF"/>
                </a:outerShdw>
              </a:effectLst>
            </a:endParaRPr>
          </a:p>
          <a:p>
            <a:pPr marL="342900" indent="-342900" algn="ctr">
              <a:spcBef>
                <a:spcPct val="20000"/>
              </a:spcBef>
              <a:buClr>
                <a:schemeClr val="hlink"/>
              </a:buClr>
              <a:buSzPct val="60000"/>
              <a:buFont typeface="Wingdings" pitchFamily="2" charset="2"/>
              <a:buNone/>
              <a:defRPr/>
            </a:pPr>
            <a:endParaRPr lang="ru-RU" sz="3200" b="0" dirty="0">
              <a:effectLst>
                <a:outerShdw blurRad="38100" dist="38100" dir="2700000" algn="tl">
                  <a:srgbClr val="FFFFFF"/>
                </a:outerShdw>
              </a:effectLst>
            </a:endParaRPr>
          </a:p>
        </p:txBody>
      </p:sp>
      <p:sp>
        <p:nvSpPr>
          <p:cNvPr id="9221" name="AutoShape 5">
            <a:hlinkClick r:id="rId2" action="ppaction://hlinksldjump" highlightClick="1"/>
          </p:cNvPr>
          <p:cNvSpPr>
            <a:spLocks noChangeArrowheads="1"/>
          </p:cNvSpPr>
          <p:nvPr/>
        </p:nvSpPr>
        <p:spPr bwMode="auto">
          <a:xfrm>
            <a:off x="179388" y="6237288"/>
            <a:ext cx="360362" cy="360362"/>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922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1556792"/>
            <a:ext cx="6264696" cy="412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0580"/>
                                        </p:tgtEl>
                                        <p:attrNameLst>
                                          <p:attrName>style.visibility</p:attrName>
                                        </p:attrNameLst>
                                      </p:cBhvr>
                                      <p:to>
                                        <p:strVal val="visible"/>
                                      </p:to>
                                    </p:set>
                                    <p:animEffect transition="in" filter="fade">
                                      <p:cBhvr>
                                        <p:cTn id="7" dur="5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68313" y="333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ru-RU" sz="4000" u="sng">
                <a:solidFill>
                  <a:schemeClr val="tx2"/>
                </a:solidFill>
              </a:rPr>
              <a:t>Алгебра (200)</a:t>
            </a:r>
          </a:p>
        </p:txBody>
      </p:sp>
      <p:sp>
        <p:nvSpPr>
          <p:cNvPr id="10243" name="AutoShape 5">
            <a:hlinkClick r:id="rId2" action="ppaction://hlinksldjump" highlightClick="1"/>
          </p:cNvPr>
          <p:cNvSpPr>
            <a:spLocks noChangeArrowheads="1"/>
          </p:cNvSpPr>
          <p:nvPr/>
        </p:nvSpPr>
        <p:spPr bwMode="auto">
          <a:xfrm>
            <a:off x="179388" y="6237288"/>
            <a:ext cx="360362" cy="358775"/>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244" name="Rectangle 3"/>
          <p:cNvSpPr>
            <a:spLocks noChangeArrowheads="1"/>
          </p:cNvSpPr>
          <p:nvPr/>
        </p:nvSpPr>
        <p:spPr bwMode="auto">
          <a:xfrm>
            <a:off x="107950" y="2205038"/>
            <a:ext cx="885666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ru-RU" sz="4800">
                <a:latin typeface="Times New Roman" pitchFamily="18" charset="0"/>
              </a:rPr>
              <a:t>   Что есть у растения, у зуба и у математического задания?</a:t>
            </a:r>
          </a:p>
        </p:txBody>
      </p:sp>
      <p:sp>
        <p:nvSpPr>
          <p:cNvPr id="282628" name="Rectangle 4"/>
          <p:cNvSpPr>
            <a:spLocks noChangeArrowheads="1"/>
          </p:cNvSpPr>
          <p:nvPr/>
        </p:nvSpPr>
        <p:spPr bwMode="auto">
          <a:xfrm>
            <a:off x="5364163" y="5300663"/>
            <a:ext cx="33131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hlink"/>
              </a:buClr>
              <a:buSzPct val="60000"/>
              <a:buFont typeface="Wingdings" pitchFamily="2" charset="2"/>
              <a:buNone/>
            </a:pPr>
            <a:r>
              <a:rPr lang="ru-RU" sz="3200"/>
              <a:t>корень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fade">
                                      <p:cBhvr>
                                        <p:cTn id="7"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Lst>
  </p:timing>
</p:sld>
</file>

<file path=ppt/theme/theme1.xml><?xml version="1.0" encoding="utf-8"?>
<a:theme xmlns:a="http://schemas.openxmlformats.org/drawingml/2006/main" name="Оформление по умолчанию">
  <a:themeElements>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CCFFFF"/>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4400" b="1"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CCFF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953</TotalTime>
  <Words>872</Words>
  <Application>Microsoft Office PowerPoint</Application>
  <PresentationFormat>Экран (4:3)</PresentationFormat>
  <Paragraphs>156</Paragraphs>
  <Slides>35</Slides>
  <Notes>0</Notes>
  <HiddenSlides>28</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Оформление по умолчанию</vt:lpstr>
      <vt:lpstr>Презентация PowerPoint</vt:lpstr>
      <vt:lpstr>«…Если вы хотите участвовать в большой жизни, то наполняйте свою голову математикой пока есть к тому возможность. Она окажет вам потом огромную помощь во всей вашей работе».  (М.И. Калинин)</vt:lpstr>
      <vt:lpstr>Презентация PowerPoint</vt:lpstr>
      <vt:lpstr>Презентация PowerPoint</vt:lpstr>
      <vt:lpstr>Алгебра (100)</vt:lpstr>
      <vt:lpstr>Геометрия (100)</vt:lpstr>
      <vt:lpstr>  Ученые (100)</vt:lpstr>
      <vt:lpstr>Задачи от Григория Остера (100)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математике есть своя красота, как в живописи и поэзии» (Н.Е.Жуковский)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«СВОЯ ИГРА»</dc:title>
  <dc:creator>Модин</dc:creator>
  <cp:lastModifiedBy>про</cp:lastModifiedBy>
  <cp:revision>59</cp:revision>
  <dcterms:created xsi:type="dcterms:W3CDTF">2009-03-08T12:48:23Z</dcterms:created>
  <dcterms:modified xsi:type="dcterms:W3CDTF">2012-12-16T18:22:26Z</dcterms:modified>
</cp:coreProperties>
</file>