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59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33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125464E-1131-43A3-9B69-9F7C3C7A07EE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B315C5-27AF-4BC7-99BA-781ACC0DFA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56" y="2428860"/>
            <a:ext cx="6143644" cy="6143668"/>
          </a:xfrm>
        </p:spPr>
        <p:txBody>
          <a:bodyPr>
            <a:normAutofit/>
          </a:bodyPr>
          <a:lstStyle/>
          <a:p>
            <a:pPr algn="ctr"/>
            <a:r>
              <a:rPr lang="ru-RU" sz="5300" b="1" dirty="0" smtClean="0">
                <a:ln>
                  <a:solidFill>
                    <a:srgbClr val="723304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Урок качества </a:t>
            </a:r>
            <a:r>
              <a:rPr lang="ru-RU" sz="5300" b="1" dirty="0" smtClean="0">
                <a:ln>
                  <a:solidFill>
                    <a:srgbClr val="723304"/>
                  </a:solidFill>
                </a:ln>
                <a:latin typeface="Book Antiqua" pitchFamily="18" charset="0"/>
              </a:rPr>
              <a:t/>
            </a:r>
            <a:br>
              <a:rPr lang="ru-RU" sz="5300" b="1" dirty="0" smtClean="0">
                <a:ln>
                  <a:solidFill>
                    <a:srgbClr val="723304"/>
                  </a:solidFill>
                </a:ln>
                <a:latin typeface="Book Antiqua" pitchFamily="18" charset="0"/>
              </a:rPr>
            </a:br>
            <a:r>
              <a:rPr lang="ru-RU" sz="4800" b="1" dirty="0" smtClean="0">
                <a:ln>
                  <a:solidFill>
                    <a:srgbClr val="723304"/>
                  </a:solidFill>
                </a:ln>
                <a:latin typeface="Book Antiqua" pitchFamily="18" charset="0"/>
              </a:rPr>
              <a:t/>
            </a:r>
            <a:br>
              <a:rPr lang="ru-RU" sz="4800" b="1" dirty="0" smtClean="0">
                <a:ln>
                  <a:solidFill>
                    <a:srgbClr val="723304"/>
                  </a:solidFill>
                </a:ln>
                <a:latin typeface="Book Antiqua" pitchFamily="18" charset="0"/>
              </a:rPr>
            </a:br>
            <a:r>
              <a:rPr lang="ru-RU" sz="3600" b="1" dirty="0" smtClean="0">
                <a:ln>
                  <a:solidFill>
                    <a:srgbClr val="723304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в форме «Круглого стола»</a:t>
            </a:r>
            <a:br>
              <a:rPr lang="ru-RU" sz="3600" b="1" dirty="0" smtClean="0">
                <a:ln>
                  <a:solidFill>
                    <a:srgbClr val="723304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3600" b="1" dirty="0" smtClean="0">
                <a:ln>
                  <a:solidFill>
                    <a:srgbClr val="723304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в </a:t>
            </a:r>
            <a:r>
              <a:rPr lang="ru-RU" sz="3200" b="1" dirty="0" smtClean="0">
                <a:ln>
                  <a:solidFill>
                    <a:srgbClr val="723304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5 классе.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3200" b="1" dirty="0" smtClean="0">
                <a:latin typeface="Book Antiqua" pitchFamily="18" charset="0"/>
              </a:rPr>
              <a:t/>
            </a:r>
            <a:br>
              <a:rPr lang="ru-RU" sz="3200" b="1" dirty="0" smtClean="0">
                <a:latin typeface="Book Antiqua" pitchFamily="18" charset="0"/>
              </a:rPr>
            </a:br>
            <a:r>
              <a:rPr lang="ru-RU" sz="4000" b="1" dirty="0" smtClean="0">
                <a:latin typeface="Book Antiqua" pitchFamily="18" charset="0"/>
              </a:rPr>
              <a:t/>
            </a:r>
            <a:br>
              <a:rPr lang="ru-RU" sz="4000" b="1" dirty="0" smtClean="0">
                <a:latin typeface="Book Antiqua" pitchFamily="18" charset="0"/>
              </a:rPr>
            </a:br>
            <a:r>
              <a:rPr lang="ru-RU" sz="2800" b="1" dirty="0" smtClean="0">
                <a:solidFill>
                  <a:srgbClr val="723304"/>
                </a:solidFill>
                <a:latin typeface="Book Antiqua" pitchFamily="18" charset="0"/>
              </a:rPr>
              <a:t>Кл. руководитель: Лаврова Н.В.</a:t>
            </a:r>
            <a:r>
              <a:rPr lang="ru-RU" sz="3100" b="1" dirty="0" smtClean="0">
                <a:latin typeface="Book Antiqua" pitchFamily="18" charset="0"/>
              </a:rPr>
              <a:t/>
            </a:r>
            <a:br>
              <a:rPr lang="ru-RU" sz="3100" b="1" dirty="0" smtClean="0">
                <a:latin typeface="Book Antiqua" pitchFamily="18" charset="0"/>
              </a:rPr>
            </a:br>
            <a:endParaRPr lang="ru-RU" sz="3100" b="1" dirty="0" smtClean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56" y="0"/>
            <a:ext cx="6143644" cy="1071570"/>
          </a:xfrm>
        </p:spPr>
        <p:txBody>
          <a:bodyPr>
            <a:normAutofit fontScale="925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solidFill>
                  <a:srgbClr val="723304"/>
                </a:solidFill>
                <a:latin typeface="Book Antiqua" pitchFamily="18" charset="0"/>
              </a:rPr>
              <a:t>МОУ «СОШ № 14» Тбилисского района</a:t>
            </a:r>
            <a:endParaRPr lang="ru-RU" b="1" dirty="0">
              <a:solidFill>
                <a:srgbClr val="723304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94" y="0"/>
            <a:ext cx="6072206" cy="1524000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Положение о проведении урока качества.</a:t>
            </a:r>
            <a:endParaRPr lang="ru-RU" sz="3600" b="1" u="sng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8" y="1500166"/>
            <a:ext cx="5623560" cy="7643834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  <a:latin typeface="Book Antiqua" pitchFamily="18" charset="0"/>
              </a:rPr>
              <a:t>Подготовительная работа.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4000" dirty="0" smtClean="0">
                <a:latin typeface="Book Antiqua" pitchFamily="18" charset="0"/>
              </a:rPr>
              <a:t>Класс делится на 4 группы.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4000" dirty="0" smtClean="0">
                <a:latin typeface="Book Antiqua" pitchFamily="18" charset="0"/>
              </a:rPr>
              <a:t>Каждая группа получает задание и в течении 10 дней готовит его:</a:t>
            </a:r>
          </a:p>
          <a:p>
            <a:pPr marL="596646" indent="-51435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       </a:t>
            </a:r>
            <a:r>
              <a:rPr lang="ru-RU" sz="2600" i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Собрать и оформить в виде рекламных щитов, газет, рисунков , фоторепортажей, презентаций, интервью и т.д. информацию о молочной, кондитерской, колбасной продукции , о соках и минеральных водах Кубани и в частности о продукции производимой предприятиями Тбилисского района.</a:t>
            </a:r>
          </a:p>
          <a:p>
            <a:pPr marL="596646" indent="-514350">
              <a:buNone/>
            </a:pPr>
            <a:endParaRPr lang="ru-RU" sz="2600" i="1" dirty="0" smtClean="0">
              <a:latin typeface="Book Antiqua" pitchFamily="18" charset="0"/>
            </a:endParaRPr>
          </a:p>
          <a:p>
            <a:pPr marL="596646" indent="-514350"/>
            <a:r>
              <a:rPr lang="ru-RU" sz="4000" b="1" u="sng" dirty="0" smtClean="0">
                <a:solidFill>
                  <a:srgbClr val="C00000"/>
                </a:solidFill>
                <a:latin typeface="Book Antiqua" pitchFamily="18" charset="0"/>
              </a:rPr>
              <a:t>Оформление аудитории: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4000" dirty="0" smtClean="0">
                <a:latin typeface="Book Antiqua" pitchFamily="18" charset="0"/>
              </a:rPr>
              <a:t>Праздничное оформление  аудитории рекламными щитами, стендами, рисунками, газетами.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4000" dirty="0" smtClean="0">
                <a:latin typeface="Book Antiqua" pitchFamily="18" charset="0"/>
              </a:rPr>
              <a:t>Круглый стол»  делится на 4 части. Каждая группа оформляет свою часть стола мини-выставкой рекламируемой продукции.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70" y="0"/>
            <a:ext cx="5623560" cy="1071538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Задания группам.</a:t>
            </a:r>
            <a:endParaRPr lang="ru-RU" sz="3600" b="1" u="sng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70" y="785786"/>
            <a:ext cx="5623560" cy="8143932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endParaRPr lang="ru-RU" sz="1800" dirty="0" smtClean="0">
              <a:latin typeface="Book Antiqu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>
                <a:latin typeface="Book Antiqua" pitchFamily="18" charset="0"/>
              </a:rPr>
              <a:t>Сделать фоторепортажи из магазина ассортимента продаваемой продукции данного вида.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>
                <a:latin typeface="Book Antiqua" pitchFamily="18" charset="0"/>
              </a:rPr>
              <a:t>Подготовить рекламу продукции.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>
                <a:latin typeface="Book Antiqua" pitchFamily="18" charset="0"/>
              </a:rPr>
              <a:t>Подготовить мини-выставку продукции.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>
                <a:latin typeface="Book Antiqua" pitchFamily="18" charset="0"/>
              </a:rPr>
              <a:t>Информация должна содержать следующие сведения о продукции: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Имя производителя продукции, его адрес.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Производственная мощность предприятия.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Ассортимент выпускаемой продукции.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Месячный товарооборот продажи продукции.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Пищевая ценность продукции.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Количество килокалорий.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Из чего изготовлен упаковочный материал для продукта.</a:t>
            </a:r>
          </a:p>
          <a:p>
            <a:pPr marL="596646" indent="-514350"/>
            <a:r>
              <a:rPr lang="ru-RU" sz="2000" dirty="0" smtClean="0">
                <a:latin typeface="Book Antiqua" pitchFamily="18" charset="0"/>
              </a:rPr>
              <a:t>Эстетическое оформление упаковки продукта.</a:t>
            </a:r>
          </a:p>
          <a:p>
            <a:pPr marL="596646" indent="-514350"/>
            <a:endParaRPr lang="ru-RU" sz="2000" dirty="0" smtClean="0"/>
          </a:p>
          <a:p>
            <a:pPr marL="596646" indent="-514350"/>
            <a:endParaRPr lang="ru-RU" sz="1800" dirty="0" smtClean="0"/>
          </a:p>
          <a:p>
            <a:pPr marL="596646" indent="-514350">
              <a:buFont typeface="+mj-lt"/>
              <a:buAutoNum type="arabicPeriod"/>
            </a:pPr>
            <a:endParaRPr lang="ru-RU" sz="1800" dirty="0" smtClean="0"/>
          </a:p>
          <a:p>
            <a:pPr marL="596646" indent="-514350">
              <a:buFont typeface="+mj-lt"/>
              <a:buAutoNum type="arabicPeriod"/>
            </a:pPr>
            <a:endParaRPr lang="ru-RU" sz="1800" dirty="0" smtClean="0"/>
          </a:p>
          <a:p>
            <a:pPr marL="596646" indent="-514350">
              <a:buFont typeface="+mj-lt"/>
              <a:buAutoNum type="arabicPeriod"/>
            </a:pPr>
            <a:endParaRPr lang="ru-RU" dirty="0" smtClean="0"/>
          </a:p>
          <a:p>
            <a:pPr marL="59664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94" y="0"/>
            <a:ext cx="6072206" cy="1142976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Работа «Круглого стола».</a:t>
            </a:r>
            <a:endParaRPr lang="ru-RU" sz="3600" b="1" u="sng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32" y="1428728"/>
            <a:ext cx="5715040" cy="7358114"/>
          </a:xfrm>
        </p:spPr>
        <p:txBody>
          <a:bodyPr>
            <a:normAutofit fontScale="92500"/>
          </a:bodyPr>
          <a:lstStyle/>
          <a:p>
            <a:pPr marL="825246" indent="-742950">
              <a:buFont typeface="+mj-lt"/>
              <a:buAutoNum type="arabicPeriod"/>
            </a:pPr>
            <a:r>
              <a:rPr lang="ru-RU" sz="3000" dirty="0" smtClean="0">
                <a:latin typeface="Book Antiqua" pitchFamily="18" charset="0"/>
              </a:rPr>
              <a:t>Каждая группа, защищает качество своей продукции и рекламирует с помощью всех видов подготовленной рекламной акции.</a:t>
            </a:r>
          </a:p>
          <a:p>
            <a:pPr marL="825246" indent="-742950">
              <a:buFont typeface="+mj-lt"/>
              <a:buAutoNum type="arabicPeriod"/>
            </a:pPr>
            <a:r>
              <a:rPr lang="ru-RU" sz="3000" dirty="0" smtClean="0">
                <a:latin typeface="Book Antiqua" pitchFamily="18" charset="0"/>
              </a:rPr>
              <a:t>В процессе работы проводится анализ качества выпускаемой продукции Кубани и в частности продукции, производимой на территории Тбилисского района.</a:t>
            </a:r>
          </a:p>
          <a:p>
            <a:pPr marL="825246" indent="-742950">
              <a:buFont typeface="+mj-lt"/>
              <a:buAutoNum type="arabicPeriod"/>
            </a:pPr>
            <a:r>
              <a:rPr lang="ru-RU" sz="3000" dirty="0" smtClean="0">
                <a:latin typeface="Book Antiqua" pitchFamily="18" charset="0"/>
              </a:rPr>
              <a:t>Каждая группа должна дать оценку каждого вида рекламируемого товара</a:t>
            </a:r>
            <a:r>
              <a:rPr lang="ru-RU" dirty="0" smtClean="0">
                <a:latin typeface="Book Antiqua" pitchFamily="18" charset="0"/>
              </a:rPr>
              <a:t>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70" y="0"/>
            <a:ext cx="5623560" cy="1142976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Подведение итогов.</a:t>
            </a:r>
            <a:endParaRPr lang="ru-RU" sz="3600" b="1" u="sng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8" y="1428728"/>
            <a:ext cx="5623560" cy="81439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Book Antiqua" pitchFamily="18" charset="0"/>
              </a:rPr>
              <a:t>Работа групп оценивается по </a:t>
            </a:r>
            <a:r>
              <a:rPr lang="ru-RU" smtClean="0">
                <a:latin typeface="Book Antiqua" pitchFamily="18" charset="0"/>
              </a:rPr>
              <a:t>5 </a:t>
            </a:r>
            <a:r>
              <a:rPr lang="ru-RU" smtClean="0">
                <a:latin typeface="Book Antiqua" pitchFamily="18" charset="0"/>
              </a:rPr>
              <a:t>бальной </a:t>
            </a:r>
            <a:r>
              <a:rPr lang="ru-RU" dirty="0" smtClean="0">
                <a:latin typeface="Book Antiqua" pitchFamily="18" charset="0"/>
              </a:rPr>
              <a:t>системе </a:t>
            </a:r>
            <a:r>
              <a:rPr lang="ru-RU" b="1" u="sng" dirty="0" smtClean="0">
                <a:solidFill>
                  <a:srgbClr val="C00000"/>
                </a:solidFill>
                <a:latin typeface="Book Antiqua" pitchFamily="18" charset="0"/>
              </a:rPr>
              <a:t>по следующим критериям: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Полнота и достоверность информации.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Оригинальность, эстетичность, объём и качество оформления информации, рекламы, мини-выставки.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Артистичность выступающих, умение обыграть рекламу, фоторепортажи, подготовленные интервью.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Активность в работе «Круглого стола» всех участников групп.</a:t>
            </a:r>
          </a:p>
          <a:p>
            <a:pPr marL="596646" indent="-514350"/>
            <a:r>
              <a:rPr lang="ru-RU" b="1" u="sng" dirty="0" smtClean="0">
                <a:solidFill>
                  <a:srgbClr val="C00000"/>
                </a:solidFill>
                <a:latin typeface="Book Antiqua" pitchFamily="18" charset="0"/>
              </a:rPr>
              <a:t>Оцениваются следующие работы: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Рекламный щит.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Газета.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Рисунок.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Фоторепортаж.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Интервью с покупателем продукции, с продавцом.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Book Antiqua" pitchFamily="18" charset="0"/>
              </a:rPr>
              <a:t>Мини-выставка продукции.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</TotalTime>
  <Words>317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Урок качества   в форме «Круглого стола» в 5 классе.   Кл. руководитель: Лаврова Н.В. </vt:lpstr>
      <vt:lpstr>Положение о проведении урока качества.</vt:lpstr>
      <vt:lpstr>Задания группам.</vt:lpstr>
      <vt:lpstr>Работа «Круглого стола».</vt:lpstr>
      <vt:lpstr>Подведение итогов.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качества</dc:title>
  <dc:creator>User</dc:creator>
  <cp:lastModifiedBy>User</cp:lastModifiedBy>
  <cp:revision>16</cp:revision>
  <dcterms:created xsi:type="dcterms:W3CDTF">2008-10-12T16:06:51Z</dcterms:created>
  <dcterms:modified xsi:type="dcterms:W3CDTF">2008-10-13T13:20:38Z</dcterms:modified>
</cp:coreProperties>
</file>