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3" r:id="rId12"/>
    <p:sldId id="274" r:id="rId13"/>
    <p:sldId id="275" r:id="rId14"/>
    <p:sldId id="276" r:id="rId15"/>
    <p:sldId id="269" r:id="rId16"/>
    <p:sldId id="270" r:id="rId17"/>
    <p:sldId id="271" r:id="rId18"/>
    <p:sldId id="272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B06CD0-AEF5-451C-AEA8-8BB4343FDB2A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808520-EC27-4527-A742-9C616C210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3;&#1086;&#1088;&#1086;&#1076;%20&#1041;&#1083;&#1072;&#1075;&#1086;&#1074;&#1077;&#1097;&#1077;&#1085;&#1089;&#1082;\&#1041;&#1077;&#1079;%20&#1080;&#1084;&#1077;&#1085;&#1080;_0001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s1.imgdb.ru/2007-04/12/Scafandr-s-jpg_qh34cqe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56.radikal.ru/i152/0812/39/7bb51d758775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bestfoods.su/img/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moltat.ru/wp-content/uploads/2008/03/3_pova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vok.org/uploads/posts/2010-06/1275642842_ryerrrryosrs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s008.radikal.ru/i304/1010/2d/bd665577a6cf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ПРЕЗЕНТАЦИЯ К ДОКЛАДУ НА ОБЛАСТНОМ МЕТОДИЧЕСКОМ ОБЪЕДИНЕНИИ ПО ТЕМЕ</a:t>
            </a:r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«ПЕДАГОГИЧЕСКОЕ ТВОРЧЕСТВО ВО ВНЕУРОЧНОЙ ДЕЯТЕЛЬНОСТИ»</a:t>
            </a:r>
          </a:p>
          <a:p>
            <a:pPr algn="ctr"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1800" dirty="0" smtClean="0"/>
              <a:t>А.Б. Быковская</a:t>
            </a:r>
          </a:p>
          <a:p>
            <a:pPr algn="r">
              <a:buNone/>
            </a:pPr>
            <a:r>
              <a:rPr lang="ru-RU" sz="1800" dirty="0" smtClean="0"/>
              <a:t>М.Ю. </a:t>
            </a:r>
            <a:r>
              <a:rPr lang="ru-RU" sz="1800" dirty="0" err="1" smtClean="0"/>
              <a:t>Савватеева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ез имени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3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Конкурс профессионального мастерства по специальности «Повар»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7858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Пожалуй, самым зрелищным был конкурс профессионального мастерства, который прошёл 7 декабря среди учащихся групп ПК – 55, 57, 60.  Конкурс был организован под руководством заместителя заведующего 2 структурного подразделения </a:t>
            </a:r>
            <a:r>
              <a:rPr lang="ru-RU" dirty="0" err="1" smtClean="0"/>
              <a:t>Собуляк</a:t>
            </a:r>
            <a:r>
              <a:rPr lang="ru-RU" dirty="0" smtClean="0"/>
              <a:t> Н.М. и мастеров производственного обучения </a:t>
            </a:r>
            <a:r>
              <a:rPr lang="ru-RU" dirty="0" err="1" smtClean="0"/>
              <a:t>Савватеевой</a:t>
            </a:r>
            <a:r>
              <a:rPr lang="ru-RU" dirty="0" smtClean="0"/>
              <a:t> М.Ю., Смирновой Е.А., Быковской А.Б. </a:t>
            </a:r>
          </a:p>
          <a:p>
            <a:pPr algn="just">
              <a:buNone/>
            </a:pPr>
            <a:r>
              <a:rPr lang="ru-RU" dirty="0" smtClean="0"/>
              <a:t>Конкурс включал в себя: практическую часть -  4 часа, за отведённое время необходимо было приготовить: холодное блюдо, горячее второе блюдо,  десерт; декор и представление стола.</a:t>
            </a:r>
          </a:p>
          <a:p>
            <a:pPr algn="just">
              <a:buNone/>
            </a:pPr>
            <a:r>
              <a:rPr lang="ru-RU" dirty="0" smtClean="0"/>
              <a:t>     Учащиеся групп продемонстрировали свои умения, показали творческие способности, проявили чудеса фантазии.</a:t>
            </a:r>
          </a:p>
          <a:p>
            <a:pPr algn="just">
              <a:buNone/>
            </a:pPr>
            <a:r>
              <a:rPr lang="ru-RU" dirty="0" smtClean="0"/>
              <a:t>     Жюри было достаточно трудно выбрать победителей т.к. все участники  показали высокий уровень подготовки, работали практически без нарушений санитарных норм и правил, все уложились в отведённое время, оригинально и с выдумкой защищали свои столы, и тем не менее места и номинации были распределены следующим образом.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Неделя кулинарии 2011\Изображение 0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786182" cy="3571876"/>
          </a:xfrm>
          <a:prstGeom prst="rect">
            <a:avLst/>
          </a:prstGeom>
          <a:noFill/>
        </p:spPr>
      </p:pic>
      <p:pic>
        <p:nvPicPr>
          <p:cNvPr id="3" name="Picture 3" descr="M:\Неделя кулинарии 2011\Изображение 0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0"/>
            <a:ext cx="3143240" cy="2714620"/>
          </a:xfrm>
          <a:prstGeom prst="rect">
            <a:avLst/>
          </a:prstGeom>
          <a:noFill/>
        </p:spPr>
      </p:pic>
      <p:pic>
        <p:nvPicPr>
          <p:cNvPr id="4" name="Picture 4" descr="M:\Неделя кулинарии 2011\Изображение 0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2786058"/>
            <a:ext cx="2286016" cy="1857388"/>
          </a:xfrm>
          <a:prstGeom prst="rect">
            <a:avLst/>
          </a:prstGeom>
          <a:noFill/>
        </p:spPr>
      </p:pic>
      <p:pic>
        <p:nvPicPr>
          <p:cNvPr id="5" name="Picture 5" descr="M:\Неделя кулинарии 2011\Изображение 0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4615592"/>
            <a:ext cx="2786050" cy="2242408"/>
          </a:xfrm>
          <a:prstGeom prst="rect">
            <a:avLst/>
          </a:prstGeom>
          <a:noFill/>
        </p:spPr>
      </p:pic>
      <p:pic>
        <p:nvPicPr>
          <p:cNvPr id="6" name="Picture 6" descr="M:\Неделя кулинарии 2011\Изображение 03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57356" y="4286256"/>
            <a:ext cx="2000264" cy="25717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643314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 место </a:t>
            </a:r>
            <a:r>
              <a:rPr lang="ru-RU" dirty="0" err="1" smtClean="0"/>
              <a:t>Верхутина</a:t>
            </a:r>
            <a:r>
              <a:rPr lang="ru-RU" dirty="0" smtClean="0"/>
              <a:t> Светлана ПК – 57</a:t>
            </a:r>
          </a:p>
          <a:p>
            <a:r>
              <a:rPr lang="ru-RU" dirty="0" smtClean="0"/>
              <a:t>Мастер </a:t>
            </a:r>
            <a:r>
              <a:rPr lang="ru-RU" dirty="0" err="1" smtClean="0"/>
              <a:t>п</a:t>
            </a:r>
            <a:r>
              <a:rPr lang="ru-RU" dirty="0" smtClean="0"/>
              <a:t>/о </a:t>
            </a:r>
            <a:r>
              <a:rPr lang="ru-RU" dirty="0" err="1" smtClean="0"/>
              <a:t>Савватеева</a:t>
            </a:r>
            <a:r>
              <a:rPr lang="ru-RU" dirty="0" smtClean="0"/>
              <a:t> М.Ю.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Неделя кулинарии 2011\Изображение 0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786182" cy="3286148"/>
          </a:xfrm>
          <a:prstGeom prst="rect">
            <a:avLst/>
          </a:prstGeom>
          <a:noFill/>
        </p:spPr>
      </p:pic>
      <p:pic>
        <p:nvPicPr>
          <p:cNvPr id="3" name="Picture 4" descr="M:\Неделя кулинарии 2011\Изображение 0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0"/>
            <a:ext cx="3571868" cy="3071810"/>
          </a:xfrm>
          <a:prstGeom prst="rect">
            <a:avLst/>
          </a:prstGeom>
          <a:noFill/>
        </p:spPr>
      </p:pic>
      <p:pic>
        <p:nvPicPr>
          <p:cNvPr id="4" name="Picture 3" descr="M:\Неделя кулинарии 2011\Изображение 0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071942"/>
            <a:ext cx="2357455" cy="2786058"/>
          </a:xfrm>
          <a:prstGeom prst="rect">
            <a:avLst/>
          </a:prstGeom>
          <a:noFill/>
        </p:spPr>
      </p:pic>
      <p:pic>
        <p:nvPicPr>
          <p:cNvPr id="5" name="Picture 5" descr="M:\Неделя кулинарии 2011\Изображение 0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4500570"/>
            <a:ext cx="3071802" cy="2357430"/>
          </a:xfrm>
          <a:prstGeom prst="rect">
            <a:avLst/>
          </a:prstGeom>
          <a:noFill/>
        </p:spPr>
      </p:pic>
      <p:pic>
        <p:nvPicPr>
          <p:cNvPr id="6" name="Picture 6" descr="M:\Неделя кулинарии 2011\Изображение 05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3714752"/>
            <a:ext cx="2857521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357561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 место Конюшенко Владимир ПК – 60</a:t>
            </a:r>
          </a:p>
          <a:p>
            <a:r>
              <a:rPr lang="ru-RU" dirty="0" smtClean="0"/>
              <a:t>Мастер </a:t>
            </a:r>
            <a:r>
              <a:rPr lang="ru-RU" dirty="0" err="1" smtClean="0"/>
              <a:t>п</a:t>
            </a:r>
            <a:r>
              <a:rPr lang="ru-RU" dirty="0" smtClean="0"/>
              <a:t>/о Смирнова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:\Неделя кулинарии 2011\Изображение 0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928794" cy="1714488"/>
          </a:xfrm>
          <a:prstGeom prst="rect">
            <a:avLst/>
          </a:prstGeom>
          <a:noFill/>
        </p:spPr>
      </p:pic>
      <p:pic>
        <p:nvPicPr>
          <p:cNvPr id="3" name="Picture 3" descr="M:\Неделя кулинарии 2011\Изображение 0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0"/>
            <a:ext cx="4000496" cy="2571744"/>
          </a:xfrm>
          <a:prstGeom prst="rect">
            <a:avLst/>
          </a:prstGeom>
          <a:noFill/>
        </p:spPr>
      </p:pic>
      <p:pic>
        <p:nvPicPr>
          <p:cNvPr id="4" name="Picture 4" descr="M:\Неделя кулинарии 2011\Изображение 0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1643050"/>
            <a:ext cx="3571900" cy="2428892"/>
          </a:xfrm>
          <a:prstGeom prst="rect">
            <a:avLst/>
          </a:prstGeom>
          <a:noFill/>
        </p:spPr>
      </p:pic>
      <p:pic>
        <p:nvPicPr>
          <p:cNvPr id="5" name="Picture 5" descr="M:\Неделя кулинарии 2011\Изображение 0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857760"/>
            <a:ext cx="2000232" cy="2000240"/>
          </a:xfrm>
          <a:prstGeom prst="rect">
            <a:avLst/>
          </a:prstGeom>
          <a:noFill/>
        </p:spPr>
      </p:pic>
      <p:pic>
        <p:nvPicPr>
          <p:cNvPr id="6" name="Picture 3" descr="M:\Неделя кулинарии 2011\Изображение 03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88" y="3714752"/>
            <a:ext cx="2714612" cy="3143248"/>
          </a:xfrm>
          <a:prstGeom prst="rect">
            <a:avLst/>
          </a:prstGeom>
          <a:noFill/>
        </p:spPr>
      </p:pic>
      <p:pic>
        <p:nvPicPr>
          <p:cNvPr id="7" name="Picture 2" descr="G:\Неделя кулинарии 2011\Изображение 07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4714884"/>
            <a:ext cx="1714480" cy="12144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428604"/>
            <a:ext cx="192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Рабочие моменты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572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ПРЕДМЕТНАЯ ОЛИМПИАДА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59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ru-RU" dirty="0" smtClean="0"/>
              <a:t> </a:t>
            </a:r>
            <a:r>
              <a:rPr lang="ru-RU" sz="1400" dirty="0" smtClean="0"/>
              <a:t>Возможности развития учащихся таятся в соответствующим образом отобранном содержании учебного материала и составленных на этой основе познавательных заданиях. Однако эти средства являются предпосылкой развития. Для того же, чтобы обучение на самом деле проявило развивающий эффект, необходимо соблюдать одно универсальное условие – ученики должны быть включены в активную деятельность и общение.</a:t>
            </a:r>
          </a:p>
          <a:p>
            <a:pPr marL="609600" indent="-609600">
              <a:buFontTx/>
              <a:buNone/>
            </a:pPr>
            <a:r>
              <a:rPr lang="ru-RU" sz="1400" dirty="0" smtClean="0"/>
              <a:t>      Уже долгое время одним из основных процессов дидактики является такая организация учебного процесса, которая была бы направлена на  стимулирование активности учащегося.</a:t>
            </a:r>
          </a:p>
          <a:p>
            <a:pPr marL="609600" indent="-609600">
              <a:buFontTx/>
              <a:buNone/>
            </a:pPr>
            <a:r>
              <a:rPr lang="ru-RU" sz="1400" dirty="0" smtClean="0"/>
              <a:t>      Для стимулирования учебно-познавательной деятельности учащихся и развития их творческой состязательности в изучении предметов </a:t>
            </a:r>
            <a:r>
              <a:rPr lang="ru-RU" sz="1400" dirty="0" err="1" smtClean="0"/>
              <a:t>спеццикла</a:t>
            </a:r>
            <a:r>
              <a:rPr lang="ru-RU" sz="1400" dirty="0" smtClean="0"/>
              <a:t> по профессии повар-кондитер была проведена олимпиада.  Проведение таких олимпиад дает большой импульс для развития способностей и задатков учащихся.  </a:t>
            </a:r>
          </a:p>
          <a:p>
            <a:pPr marL="609600" indent="-609600">
              <a:buFontTx/>
              <a:buNone/>
            </a:pPr>
            <a:endParaRPr lang="ru-RU" sz="1400" dirty="0" smtClean="0"/>
          </a:p>
          <a:p>
            <a:pPr marL="609600" indent="-609600">
              <a:buFontTx/>
              <a:buNone/>
            </a:pPr>
            <a:r>
              <a:rPr lang="ru-RU" sz="1400" b="1" i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ЦЕЛИ И ЗАДАЧИ ОЛИМПИАДЫ:</a:t>
            </a:r>
          </a:p>
          <a:p>
            <a:pPr marL="609600" indent="-609600">
              <a:buFontTx/>
              <a:buNone/>
            </a:pPr>
            <a:endParaRPr lang="ru-RU" sz="1400" b="1" i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Tx/>
              <a:buAutoNum type="arabicPeriod"/>
            </a:pPr>
            <a:r>
              <a:rPr lang="ru-RU" sz="1400" dirty="0" smtClean="0"/>
              <a:t>Пропаганда научных знаний</a:t>
            </a:r>
          </a:p>
          <a:p>
            <a:pPr marL="609600" indent="-609600">
              <a:buFontTx/>
              <a:buAutoNum type="arabicPeriod"/>
            </a:pPr>
            <a:r>
              <a:rPr lang="ru-RU" sz="1400" dirty="0" smtClean="0"/>
              <a:t>Развитие интереса к выбранной профессии</a:t>
            </a:r>
          </a:p>
          <a:p>
            <a:pPr marL="609600" indent="-609600">
              <a:buFontTx/>
              <a:buAutoNum type="arabicPeriod"/>
            </a:pPr>
            <a:r>
              <a:rPr lang="ru-RU" sz="1400" dirty="0" smtClean="0"/>
              <a:t>Создание необходимых условий для выявления одаренных детей</a:t>
            </a:r>
          </a:p>
          <a:p>
            <a:pPr marL="609600" indent="-609600">
              <a:buFontTx/>
              <a:buAutoNum type="arabicPeriod"/>
            </a:pPr>
            <a:r>
              <a:rPr lang="ru-RU" sz="1400" dirty="0" smtClean="0"/>
              <a:t>Демонстрация учащимся наиболее интересных образовательных возможностей</a:t>
            </a:r>
          </a:p>
          <a:p>
            <a:pPr marL="609600" indent="-609600">
              <a:buFontTx/>
              <a:buNone/>
            </a:pPr>
            <a:r>
              <a:rPr lang="ru-RU" sz="1400" dirty="0" smtClean="0"/>
              <a:t>            предметов, поддержание и развитие познавательных интересов </a:t>
            </a:r>
            <a:endParaRPr lang="ru-RU" sz="1400" dirty="0"/>
          </a:p>
        </p:txBody>
      </p:sp>
      <p:pic>
        <p:nvPicPr>
          <p:cNvPr id="4" name="Picture 6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157788"/>
            <a:ext cx="863600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0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4500562" cy="6858000"/>
          </a:xfrm>
          <a:prstGeom prst="rect">
            <a:avLst/>
          </a:prstGeom>
          <a:noFill/>
        </p:spPr>
      </p:pic>
      <p:pic>
        <p:nvPicPr>
          <p:cNvPr id="3" name="Picture 5" descr="j0233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600450" cy="299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42852"/>
            <a:ext cx="415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 ПО ТОВАРОВЕДЕНИЮ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857232"/>
            <a:ext cx="750099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dirty="0" smtClean="0"/>
              <a:t>В чем сущность процесса </a:t>
            </a:r>
            <a:r>
              <a:rPr lang="ru-RU" dirty="0" err="1" smtClean="0"/>
              <a:t>прогоркания</a:t>
            </a:r>
            <a:r>
              <a:rPr lang="ru-RU" dirty="0" smtClean="0"/>
              <a:t>? К каким веществам применимо это явление?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При замораживании печени массой 5,6 кг. В открытом виде естественная убыль составила 1,3%; при замораживании в металлических формах с крышками – 0,6 %. Определите массу печени после замораживания различными способами и сделайте вывод.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Можно ли крахмал сделать сладким (не добавляя сахара)? Ответ объясните.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Что происходит в организме человека при недостатке витамина А?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Ученые доказали, что яблоки нормализуют содержание гемоглобина в крови человека. Чем можно объяснить чудотворное действие яблок?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Какая охлажденная рыба лучше сохраняется – морская или пресноводная; разделанная или неразделанная? Почему?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Чем объяснить образование пены при кипячении молока?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Почему гарантийный срок хранения овсяных хлопьев 4 месяца?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Какая мука быстрее слеживается – сортовая или обойная? Почему?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Определите энергетическую ценность 100г. проса, если в нем содержится белков 11,2 %,  жира – 3,9%,  углеводов – 56,6 %; 100г. пшена, если в нем содержится белков 11,5 %,  жира – 3,3%,  углеводов – 66,5 %; Какой продукт имеет более высокую энергетическую ценность и почему?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357166"/>
            <a:ext cx="385765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 smtClean="0"/>
              <a:t> </a:t>
            </a:r>
            <a:r>
              <a:rPr lang="ru-RU" dirty="0" smtClean="0"/>
              <a:t>Целью проведения отборочного тура является выявление обучающихся, имеющих интеллектуальные и познавательные способности выше средних, способных ориентироваться в сложившейся ситуации и принимать решение.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Для этого были предложены разнообразные задания по товароведению, позволяющие выявить учеников не только с широким диапазоном знаний, но и способных логически, нетрадиционно мыслить.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2255838"/>
            <a:ext cx="4787900" cy="441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00109"/>
            <a:ext cx="80010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ГЛАВНАЯ ЦЕЛЬ ВНЕУРОЧНОЙ       ДЕЯТЕЛЬНОСТИ </a:t>
            </a:r>
          </a:p>
          <a:p>
            <a:endParaRPr lang="ru-RU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dirty="0" smtClean="0"/>
              <a:t>Создание условий для позитивного общения, для проявления инициативы и самостоятельности, ответственности, искренности и открытости , интереса к внеклассной работе.</a:t>
            </a: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ЦЕЛЬ ВНЕУРОЧНОЙ ДЕЯТЕЛЬНОСТИ -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214686"/>
            <a:ext cx="6286544" cy="328614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создание </a:t>
            </a:r>
            <a:r>
              <a:rPr lang="ru-RU" sz="3200" dirty="0"/>
              <a:t>условий для позитивного общения, для проявления инициативы и самостоятельности, ответственности, </a:t>
            </a:r>
            <a:r>
              <a:rPr lang="ru-RU" sz="3200" dirty="0" smtClean="0"/>
              <a:t>искренности, </a:t>
            </a:r>
            <a:r>
              <a:rPr lang="ru-RU" sz="3200" dirty="0"/>
              <a:t>интереса к внеклассной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357430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 Л А Г О Д А Р И М  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 А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В Н И М А Н И 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ФОРМЫ ЗАНЯТИЙ ВНЕУРОЧНОЙ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ЭКСКУРСИИ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ЗАСЕДАНИЯ КЛУБА «СУДАРУШКА»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ПРЕДМЕТНЫЕ НЕДЕЛИ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ПРЕДМЕТНЫЕ ОЛИМПИАДЫ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КОНКУРСЫ ПРОФМАСТЕРСТВА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КРУЖКОВАЯ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35716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Известно, что во время археологических раскопок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Египте найдены «конфеты», изготовленные вручную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из фиников. </a:t>
            </a:r>
          </a:p>
        </p:txBody>
      </p:sp>
      <p:pic>
        <p:nvPicPr>
          <p:cNvPr id="5" name="i-main-pic" descr="Картинка 36 из 141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14290"/>
            <a:ext cx="2428900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 из 141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28794" y="2071678"/>
            <a:ext cx="21431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4071942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более поздние времена, при дворах королевских особ и высшей знати в Европе кондитеры входили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число привилегированных слуг.</a:t>
            </a:r>
          </a:p>
        </p:txBody>
      </p:sp>
      <p:pic>
        <p:nvPicPr>
          <p:cNvPr id="8" name="i-main-pic" descr="Картинка 28 из 144">
            <a:hlinkClick r:id="rId6" tgtFrame="_blank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98" y="4572008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285728"/>
            <a:ext cx="4643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Содержанием деятельности кондитера</a:t>
            </a:r>
            <a:r>
              <a:rPr lang="ru-RU" dirty="0" smtClean="0">
                <a:solidFill>
                  <a:srgbClr val="C00000"/>
                </a:solidFill>
              </a:rPr>
              <a:t> является обработка пищевых продуктов, создание согласно рецептуре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и технологии кондитерских изделий, гармонично сочетающих в себе как хорошие вкусовые качества, так и красивый внешний вид. </a:t>
            </a:r>
            <a:endParaRPr lang="ru-RU" dirty="0"/>
          </a:p>
        </p:txBody>
      </p:sp>
      <p:pic>
        <p:nvPicPr>
          <p:cNvPr id="5" name="i-main-pic" descr="Картинка 3 из 28993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286124"/>
            <a:ext cx="2428892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5 из 28993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7554" y="4143380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4 из 28993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071678"/>
            <a:ext cx="25479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ПРЕДМЕТНЫЕ НЕДЕЛИ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Конкурс «Угадай!»</a:t>
            </a:r>
          </a:p>
          <a:p>
            <a:pPr>
              <a:buNone/>
            </a:pPr>
            <a:r>
              <a:rPr lang="ru-RU" sz="1800" dirty="0" smtClean="0"/>
              <a:t>Участникам были предложены на экране изображения различных блюд.  Необходимо было в течение одной минуты определить его название.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Изображение 2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708275"/>
            <a:ext cx="38877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Изображение 25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063" y="2857495"/>
            <a:ext cx="2808287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9"/>
            <a:ext cx="6215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ГРУППА ПК – 49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 err="1"/>
              <a:t>Скрынник</a:t>
            </a:r>
            <a:r>
              <a:rPr lang="ru-RU" b="1" dirty="0"/>
              <a:t> Наталья, </a:t>
            </a:r>
            <a:r>
              <a:rPr lang="ru-RU" b="1" dirty="0" err="1"/>
              <a:t>Бакуменко</a:t>
            </a:r>
            <a:r>
              <a:rPr lang="ru-RU" b="1" dirty="0"/>
              <a:t> Дарья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r>
              <a:rPr lang="ru-RU" dirty="0"/>
              <a:t>Салат из свежей капусты с луком и яйцом  5 баллов</a:t>
            </a:r>
          </a:p>
          <a:p>
            <a:pPr>
              <a:defRPr/>
            </a:pPr>
            <a:r>
              <a:rPr lang="ru-RU" dirty="0"/>
              <a:t>Рулет картофельный с сайрой 5 баллов</a:t>
            </a:r>
          </a:p>
          <a:p>
            <a:pPr>
              <a:defRPr/>
            </a:pPr>
            <a:r>
              <a:rPr lang="ru-RU" dirty="0"/>
              <a:t>Картофель пай 4 балла</a:t>
            </a:r>
          </a:p>
          <a:p>
            <a:pPr>
              <a:defRPr/>
            </a:pPr>
            <a:r>
              <a:rPr lang="ru-RU" dirty="0"/>
              <a:t>Бутерброды с рыбой 5 баллов</a:t>
            </a:r>
          </a:p>
          <a:p>
            <a:pPr>
              <a:defRPr/>
            </a:pPr>
            <a:r>
              <a:rPr lang="ru-RU" dirty="0"/>
              <a:t>Помидоры фаршированные овощным фаршем запеченные 5 баллов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ИТОГ 24 балла</a:t>
            </a:r>
          </a:p>
        </p:txBody>
      </p:sp>
      <p:pic>
        <p:nvPicPr>
          <p:cNvPr id="5" name="Picture 4" descr="Изображение 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141663"/>
            <a:ext cx="38989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Презентация рыбного блюда (домашнее задание)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  <a:defRPr/>
            </a:pPr>
            <a:r>
              <a:rPr lang="ru-RU" sz="2900" dirty="0" smtClean="0"/>
              <a:t>Домашнее задание состояло из двух частей. Учащимся групп по профилю «Повар-кондитер» было необходимо презентовать рыбное блюдо. </a:t>
            </a:r>
          </a:p>
          <a:p>
            <a:pPr algn="ctr">
              <a:buNone/>
              <a:defRPr/>
            </a:pPr>
            <a:r>
              <a:rPr lang="ru-RU" sz="2900" dirty="0" smtClean="0"/>
              <a:t>     Перед презентацией блюд выступила преподаватель </a:t>
            </a:r>
            <a:r>
              <a:rPr lang="ru-RU" sz="2900" dirty="0" err="1" smtClean="0"/>
              <a:t>Будченкова</a:t>
            </a:r>
            <a:r>
              <a:rPr lang="ru-RU" sz="2900" dirty="0" smtClean="0"/>
              <a:t> Ольга Юрьевна. Она рассказала о значении рыбных блюд в питании человека. Свою речь Ольга Юрьевна закончила стихотворением Николая Заболоцкого «Рыбная лавка»</a:t>
            </a:r>
          </a:p>
          <a:p>
            <a:pPr algn="ctr">
              <a:buNone/>
              <a:defRPr/>
            </a:pPr>
            <a:endParaRPr lang="ru-RU" sz="2900" dirty="0" smtClean="0"/>
          </a:p>
          <a:p>
            <a:pPr algn="ctr">
              <a:buNone/>
              <a:defRPr/>
            </a:pPr>
            <a:r>
              <a:rPr lang="ru-RU" sz="2900" dirty="0" smtClean="0"/>
              <a:t>        </a:t>
            </a:r>
            <a:r>
              <a:rPr lang="ru-RU" sz="2900" b="1" dirty="0" smtClean="0"/>
              <a:t>И вот, забыв людей коварство,</a:t>
            </a:r>
          </a:p>
          <a:p>
            <a:pPr algn="ctr">
              <a:buNone/>
              <a:defRPr/>
            </a:pPr>
            <a:r>
              <a:rPr lang="ru-RU" sz="2900" b="1" dirty="0" smtClean="0"/>
              <a:t>    Вступаем мы в иное царство.</a:t>
            </a:r>
          </a:p>
          <a:p>
            <a:pPr algn="ctr">
              <a:buNone/>
              <a:defRPr/>
            </a:pPr>
            <a:r>
              <a:rPr lang="ru-RU" sz="2900" b="1" dirty="0" smtClean="0"/>
              <a:t>Тут тело </a:t>
            </a:r>
            <a:r>
              <a:rPr lang="ru-RU" sz="2900" b="1" dirty="0" err="1" smtClean="0"/>
              <a:t>розовой</a:t>
            </a:r>
            <a:r>
              <a:rPr lang="ru-RU" sz="2900" b="1" dirty="0" smtClean="0"/>
              <a:t> севрюги,</a:t>
            </a:r>
          </a:p>
          <a:p>
            <a:pPr algn="ctr">
              <a:buNone/>
              <a:defRPr/>
            </a:pPr>
            <a:r>
              <a:rPr lang="ru-RU" sz="2900" b="1" dirty="0" smtClean="0"/>
              <a:t>         Прекраснейшей из всех севрюг,</a:t>
            </a:r>
          </a:p>
          <a:p>
            <a:pPr algn="ctr">
              <a:buNone/>
              <a:defRPr/>
            </a:pPr>
            <a:r>
              <a:rPr lang="ru-RU" sz="2900" b="1" dirty="0" smtClean="0"/>
              <a:t>Висело, вытянувши руки,</a:t>
            </a:r>
          </a:p>
          <a:p>
            <a:pPr algn="ctr">
              <a:buNone/>
              <a:defRPr/>
            </a:pPr>
            <a:r>
              <a:rPr lang="ru-RU" sz="2900" b="1" dirty="0" smtClean="0"/>
              <a:t>     Хвостом прицеплено на крюк.</a:t>
            </a:r>
          </a:p>
          <a:p>
            <a:pPr algn="ctr">
              <a:buNone/>
              <a:defRPr/>
            </a:pPr>
            <a:r>
              <a:rPr lang="ru-RU" sz="2900" b="1" dirty="0" smtClean="0"/>
              <a:t>  Под ней кета пылала мясом,</a:t>
            </a:r>
          </a:p>
          <a:p>
            <a:pPr algn="ctr">
              <a:buNone/>
              <a:defRPr/>
            </a:pPr>
            <a:r>
              <a:rPr lang="ru-RU" sz="2900" b="1" dirty="0" smtClean="0"/>
              <a:t>Угри, подобные колбасам, </a:t>
            </a:r>
          </a:p>
          <a:p>
            <a:pPr algn="ctr">
              <a:buNone/>
              <a:defRPr/>
            </a:pPr>
            <a:r>
              <a:rPr lang="ru-RU" sz="2900" b="1" dirty="0" smtClean="0"/>
              <a:t>    В копченой пышности и лени</a:t>
            </a:r>
          </a:p>
          <a:p>
            <a:pPr algn="ctr">
              <a:buNone/>
              <a:defRPr/>
            </a:pPr>
            <a:r>
              <a:rPr lang="ru-RU" sz="2900" b="1" dirty="0" smtClean="0"/>
              <a:t>   Дымились, подогнув колени,</a:t>
            </a:r>
          </a:p>
          <a:p>
            <a:pPr algn="ctr">
              <a:buNone/>
              <a:defRPr/>
            </a:pPr>
            <a:r>
              <a:rPr lang="ru-RU" sz="2900" b="1" dirty="0" smtClean="0"/>
              <a:t>     И среди них, как желтый клык,</a:t>
            </a:r>
          </a:p>
          <a:p>
            <a:pPr algn="ctr">
              <a:buNone/>
              <a:defRPr/>
            </a:pPr>
            <a:r>
              <a:rPr lang="ru-RU" sz="2900" b="1" dirty="0" smtClean="0"/>
              <a:t>Сиял на блюде царь-балык.</a:t>
            </a:r>
          </a:p>
          <a:p>
            <a:pPr algn="ctr">
              <a:buNone/>
              <a:defRPr/>
            </a:pPr>
            <a:endParaRPr lang="ru-RU" sz="2900" b="1" dirty="0" smtClean="0"/>
          </a:p>
          <a:p>
            <a:pPr algn="ctr">
              <a:buNone/>
              <a:defRPr/>
            </a:pPr>
            <a:r>
              <a:rPr lang="ru-RU" sz="2900" b="1" dirty="0" smtClean="0"/>
              <a:t>                                                                                                                   И началась презентация блюд!</a:t>
            </a:r>
          </a:p>
          <a:p>
            <a:pPr algn="ctr">
              <a:buNone/>
              <a:defRPr/>
            </a:pPr>
            <a:r>
              <a:rPr lang="ru-RU" sz="2900" dirty="0" smtClean="0"/>
              <a:t>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Изображение 3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4508500"/>
            <a:ext cx="2592387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ВИКТОРИНА «ЗНАЕТЕ ЛИ ВЫ ?»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400" dirty="0" smtClean="0"/>
              <a:t> Конкурс с таким названием состоял из вопросов, на которые предлагалось ответить представителям групп за определенное время. Правильность ответов оценивал компьютер. </a:t>
            </a:r>
          </a:p>
          <a:p>
            <a:pPr>
              <a:buNone/>
              <a:defRPr/>
            </a:pPr>
            <a:r>
              <a:rPr lang="ru-RU" sz="1400" dirty="0" smtClean="0"/>
              <a:t>                                                                 Итоги конкурса:</a:t>
            </a:r>
          </a:p>
          <a:p>
            <a:pPr>
              <a:buNone/>
              <a:defRPr/>
            </a:pPr>
            <a:r>
              <a:rPr lang="ru-RU" sz="1400" dirty="0" smtClean="0"/>
              <a:t>ПК – 49 Мякишева Анна,                                                 ПК – 51 Дмитриева </a:t>
            </a:r>
            <a:r>
              <a:rPr lang="ru-RU" sz="1400" dirty="0" err="1" smtClean="0"/>
              <a:t>Изаслава</a:t>
            </a:r>
            <a:endParaRPr lang="ru-RU" sz="1400" dirty="0" smtClean="0"/>
          </a:p>
          <a:p>
            <a:pPr>
              <a:buNone/>
              <a:defRPr/>
            </a:pPr>
            <a:r>
              <a:rPr lang="ru-RU" sz="1400" dirty="0" smtClean="0"/>
              <a:t>Позднякова Ольга – 11 баллов                                                    Никулина Марина – 8 баллов             </a:t>
            </a:r>
            <a:endParaRPr lang="ru-RU" sz="1400" dirty="0"/>
          </a:p>
        </p:txBody>
      </p:sp>
      <p:pic>
        <p:nvPicPr>
          <p:cNvPr id="4" name="Picture 4" descr="Изображение 3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3644900"/>
            <a:ext cx="30972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Изображение 3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357346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1027</Words>
  <Application>Microsoft Office PowerPoint</Application>
  <PresentationFormat>Экран (4:3)</PresentationFormat>
  <Paragraphs>105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ГЛАВНАЯ ЦЕЛЬ ВНЕУРОЧНОЙ ДЕЯТЕЛЬНОСТИ - </vt:lpstr>
      <vt:lpstr>Слайд 3</vt:lpstr>
      <vt:lpstr>Слайд 4</vt:lpstr>
      <vt:lpstr>Слайд 5</vt:lpstr>
      <vt:lpstr>ПРЕДМЕТНЫЕ НЕДЕЛИ</vt:lpstr>
      <vt:lpstr>Слайд 7</vt:lpstr>
      <vt:lpstr>Презентация рыбного блюда (домашнее задание)</vt:lpstr>
      <vt:lpstr>ВИКТОРИНА «ЗНАЕТЕ ЛИ ВЫ ?»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2012-12-03T05:00:00Z</dcterms:created>
  <dcterms:modified xsi:type="dcterms:W3CDTF">2012-12-29T14:38:23Z</dcterms:modified>
</cp:coreProperties>
</file>