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39" autoAdjust="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7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D5D6-58AF-47DD-92C1-74E3A3E7E445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561F-5FD2-40E9-9AE1-AD65F10979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D5D6-58AF-47DD-92C1-74E3A3E7E445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561F-5FD2-40E9-9AE1-AD65F10979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D5D6-58AF-47DD-92C1-74E3A3E7E445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561F-5FD2-40E9-9AE1-AD65F10979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D5D6-58AF-47DD-92C1-74E3A3E7E445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561F-5FD2-40E9-9AE1-AD65F10979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D5D6-58AF-47DD-92C1-74E3A3E7E445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561F-5FD2-40E9-9AE1-AD65F10979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D5D6-58AF-47DD-92C1-74E3A3E7E445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561F-5FD2-40E9-9AE1-AD65F10979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D5D6-58AF-47DD-92C1-74E3A3E7E445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561F-5FD2-40E9-9AE1-AD65F10979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D5D6-58AF-47DD-92C1-74E3A3E7E445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561F-5FD2-40E9-9AE1-AD65F10979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D5D6-58AF-47DD-92C1-74E3A3E7E445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561F-5FD2-40E9-9AE1-AD65F10979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D5D6-58AF-47DD-92C1-74E3A3E7E445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561F-5FD2-40E9-9AE1-AD65F10979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AD5D6-58AF-47DD-92C1-74E3A3E7E445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561F-5FD2-40E9-9AE1-AD65F10979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AD5D6-58AF-47DD-92C1-74E3A3E7E445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1561F-5FD2-40E9-9AE1-AD65F10979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43512"/>
            <a:ext cx="6400800" cy="121444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</a:rPr>
              <a:t>ГЕРБ РОССИИ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i?id=182081356-06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000232" y="1071546"/>
            <a:ext cx="521497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Смешанная избирательная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система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Предусматривает мажоритарную и пропорциональную систему получения и распределения депутатских мандатов.</a:t>
            </a:r>
          </a:p>
          <a:p>
            <a:endParaRPr lang="ru-RU" dirty="0" smtClean="0"/>
          </a:p>
          <a:p>
            <a:r>
              <a:rPr lang="ru-RU" i="1" dirty="0" smtClean="0"/>
              <a:t>По смешанной системе проходят выборы депутатов Законодательного Собрания Омской области.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ФЕДЕРАЛЬНЫЙ ЗАКОН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ОБ ОСНОВНЫХ ГАРАНТИЯХ ИЗБИРАТЕЛЬНЫХ ПРАВ И ПРАВА НА УЧАСТИЕ В РЕФЕРЕНДУМЕ ГРАЖДАН РФ</a:t>
            </a:r>
          </a:p>
          <a:p>
            <a:pPr algn="r">
              <a:buNone/>
            </a:pPr>
            <a:r>
              <a:rPr lang="ru-RU" sz="2400" i="1" dirty="0" smtClean="0"/>
              <a:t>Принят Государственной Думой</a:t>
            </a:r>
            <a:r>
              <a:rPr lang="en-US" sz="2400" i="1" smtClean="0"/>
              <a:t> </a:t>
            </a:r>
            <a:r>
              <a:rPr lang="ru-RU" sz="2400" i="1" smtClean="0"/>
              <a:t>22 </a:t>
            </a:r>
            <a:r>
              <a:rPr lang="ru-RU" sz="2400" i="1" dirty="0" smtClean="0"/>
              <a:t>мая 2002 года</a:t>
            </a:r>
          </a:p>
          <a:p>
            <a:pPr>
              <a:buNone/>
            </a:pPr>
            <a:r>
              <a:rPr lang="ru-RU" sz="2400" b="1" dirty="0" smtClean="0"/>
              <a:t> </a:t>
            </a:r>
            <a:endParaRPr lang="ru-RU" sz="2400" dirty="0" smtClean="0"/>
          </a:p>
          <a:p>
            <a:r>
              <a:rPr lang="ru-RU" sz="3600" b="1" u="sng" dirty="0" smtClean="0"/>
              <a:t>Гражданин Российской Федерации, достигший возраста 18 лет</a:t>
            </a:r>
            <a:r>
              <a:rPr lang="ru-RU" sz="3600" b="1" dirty="0" smtClean="0"/>
              <a:t>, </a:t>
            </a:r>
            <a:r>
              <a:rPr lang="ru-RU" sz="3600" b="1" u="sng" dirty="0" smtClean="0"/>
              <a:t>имеет право</a:t>
            </a:r>
            <a:r>
              <a:rPr lang="ru-RU" sz="3600" b="1" dirty="0" smtClean="0"/>
              <a:t> избирать, быть избранным </a:t>
            </a:r>
            <a:r>
              <a:rPr lang="ru-RU" sz="2400" b="1" dirty="0" smtClean="0"/>
              <a:t>…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Днями голосования на выборах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являются </a:t>
            </a:r>
            <a:r>
              <a:rPr lang="ru-RU" b="1" u="sng" dirty="0" smtClean="0"/>
              <a:t>второе воскресенье марта </a:t>
            </a:r>
            <a:r>
              <a:rPr lang="ru-RU" b="1" dirty="0" smtClean="0"/>
              <a:t>или</a:t>
            </a:r>
            <a:r>
              <a:rPr lang="ru-RU" b="1" dirty="0" smtClean="0"/>
              <a:t>, </a:t>
            </a:r>
            <a:endParaRPr lang="en-US" b="1" dirty="0" smtClean="0"/>
          </a:p>
          <a:p>
            <a:pPr algn="ctr"/>
            <a:endParaRPr lang="en-US" b="1" u="sng" dirty="0" smtClean="0"/>
          </a:p>
          <a:p>
            <a:pPr algn="ctr">
              <a:buNone/>
            </a:pPr>
            <a:r>
              <a:rPr lang="ru-RU" b="1" u="sng" dirty="0" smtClean="0"/>
              <a:t>второе </a:t>
            </a:r>
            <a:r>
              <a:rPr lang="ru-RU" b="1" u="sng" dirty="0" smtClean="0"/>
              <a:t>воскресенье октября</a:t>
            </a:r>
            <a:r>
              <a:rPr lang="ru-RU" b="1" dirty="0" smtClean="0"/>
              <a:t> года, в котором </a:t>
            </a:r>
            <a:endParaRPr lang="en-US" b="1" dirty="0" smtClean="0"/>
          </a:p>
          <a:p>
            <a:pPr algn="ctr">
              <a:buNone/>
            </a:pPr>
            <a:r>
              <a:rPr lang="ru-RU" b="1" dirty="0" smtClean="0"/>
              <a:t>истекают </a:t>
            </a:r>
            <a:r>
              <a:rPr lang="ru-RU" b="1" dirty="0" smtClean="0"/>
              <a:t>сроки полномочий указанных органов или депутатов указанных органов.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 ТЫ ИМЕЕШЬ ПРАВО ВЫБОРА!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Когда ты голосуешь, тем самым используешь свое гражданское право выбирать достойного кандидата, который будет представлять Тебя и Твои интересы.</a:t>
            </a:r>
            <a:endParaRPr lang="ru-RU" dirty="0" smtClean="0"/>
          </a:p>
          <a:p>
            <a:r>
              <a:rPr lang="ru-RU" b="1" i="1" dirty="0" smtClean="0"/>
              <a:t>Голос каждого гражданина становится решающим в определении судьбы нашей страны!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Молодому избирателю необходимо знать: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Избирательное право активное-</a:t>
            </a:r>
            <a:r>
              <a:rPr lang="ru-RU" b="1" i="1" u="sng" dirty="0" smtClean="0"/>
              <a:t> </a:t>
            </a:r>
            <a:r>
              <a:rPr lang="ru-RU" b="1" i="1" dirty="0" smtClean="0"/>
              <a:t>право граждан Российской Федерации избирать.</a:t>
            </a:r>
            <a:r>
              <a:rPr lang="ru-RU" b="1" dirty="0" smtClean="0"/>
              <a:t> </a:t>
            </a:r>
            <a:endParaRPr lang="ru-RU" dirty="0" smtClean="0"/>
          </a:p>
          <a:p>
            <a:endParaRPr lang="ru-RU" b="1" u="sng" dirty="0" smtClean="0"/>
          </a:p>
          <a:p>
            <a:r>
              <a:rPr lang="ru-RU" b="1" u="sng" dirty="0" smtClean="0"/>
              <a:t>Избирательное право пассивное- </a:t>
            </a:r>
            <a:r>
              <a:rPr lang="ru-RU" b="1" i="1" dirty="0" smtClean="0"/>
              <a:t>право граждан Российской Федерации быть избранным</a:t>
            </a:r>
            <a:r>
              <a:rPr lang="ru-RU" b="1" dirty="0" smtClean="0"/>
              <a:t>. </a:t>
            </a:r>
            <a:endParaRPr lang="ru-RU" dirty="0" smtClean="0"/>
          </a:p>
          <a:p>
            <a:endParaRPr lang="ru-RU" b="1" u="sng" dirty="0" smtClean="0"/>
          </a:p>
          <a:p>
            <a:r>
              <a:rPr lang="ru-RU" b="1" u="sng" dirty="0" smtClean="0"/>
              <a:t>Избиратель</a:t>
            </a:r>
            <a:r>
              <a:rPr lang="ru-RU" b="1" dirty="0" smtClean="0"/>
              <a:t>- </a:t>
            </a:r>
            <a:r>
              <a:rPr lang="ru-RU" b="1" i="1" dirty="0" smtClean="0"/>
              <a:t>гражданин Российской Федерации, обладающий активным избирательным правом</a:t>
            </a:r>
            <a:r>
              <a:rPr lang="ru-RU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0_29cd_76550fcc_xl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480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686800" cy="650085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ТЕБЕ УЖЕ 18 лет? </a:t>
            </a:r>
            <a:r>
              <a:rPr lang="ru-RU" b="1" i="1" dirty="0" smtClean="0"/>
              <a:t>Тогда ты можешь стать кандидатом в депутаты</a:t>
            </a:r>
            <a:r>
              <a:rPr lang="ru-RU" b="1" dirty="0" smtClean="0"/>
              <a:t>: </a:t>
            </a:r>
            <a:endParaRPr lang="ru-RU" dirty="0" smtClean="0"/>
          </a:p>
          <a:p>
            <a:endParaRPr lang="ru-RU" b="1" i="1" dirty="0" smtClean="0"/>
          </a:p>
          <a:p>
            <a:r>
              <a:rPr lang="ru-RU" b="1" i="1" dirty="0" smtClean="0"/>
              <a:t>- Омского городского Совета;</a:t>
            </a:r>
            <a:endParaRPr lang="ru-RU" dirty="0" smtClean="0"/>
          </a:p>
          <a:p>
            <a:r>
              <a:rPr lang="ru-RU" b="1" i="1" dirty="0" smtClean="0"/>
              <a:t>- Совета муниципального района, городского и сельского поселения  Омской области.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 </a:t>
            </a:r>
            <a:endParaRPr lang="ru-RU" dirty="0" smtClean="0"/>
          </a:p>
          <a:p>
            <a:r>
              <a:rPr lang="ru-RU" b="1" dirty="0" smtClean="0"/>
              <a:t>ТЕБЕ УЖЕ 21 год? </a:t>
            </a:r>
            <a:r>
              <a:rPr lang="ru-RU" b="1" i="1" dirty="0" smtClean="0"/>
              <a:t>Тогда ты можешь стать кандидатом</a:t>
            </a:r>
            <a:r>
              <a:rPr lang="ru-RU" b="1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i="1" dirty="0" smtClean="0"/>
              <a:t>- в депутаты Государственной Думы Федерального Собрания  РФ;</a:t>
            </a:r>
            <a:endParaRPr lang="ru-RU" dirty="0" smtClean="0"/>
          </a:p>
          <a:p>
            <a:r>
              <a:rPr lang="ru-RU" b="1" i="1" dirty="0" smtClean="0"/>
              <a:t>- в депутаты Законодательного Собрания Омской области;</a:t>
            </a:r>
            <a:endParaRPr lang="ru-RU" dirty="0" smtClean="0"/>
          </a:p>
          <a:p>
            <a:r>
              <a:rPr lang="ru-RU" b="1" i="1" dirty="0" smtClean="0"/>
              <a:t>- на должность главы муниципального района, главы городского и сельского поселения Омской области.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УСТАВ МУРОМЦЕВСКОГО МУНИЦИПАЛЬНОГО ОБРАЗОВАНИЯ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lnSpcReduction="10000"/>
          </a:bodyPr>
          <a:lstStyle/>
          <a:p>
            <a:endParaRPr lang="ru-RU" b="1" dirty="0" smtClean="0"/>
          </a:p>
          <a:p>
            <a:r>
              <a:rPr lang="ru-RU" b="1" dirty="0" smtClean="0"/>
              <a:t>Районный Совет Муромцевского образования состоит из 15 депутатов, избираемых сроком на 5 лет на основе всеобщего, равного, прямого избирательного права при тайном голосовании.</a:t>
            </a:r>
            <a:r>
              <a:rPr lang="ru-RU" dirty="0" smtClean="0"/>
              <a:t> </a:t>
            </a:r>
          </a:p>
          <a:p>
            <a:pPr algn="r">
              <a:buNone/>
            </a:pPr>
            <a:r>
              <a:rPr lang="ru-RU" i="1" dirty="0" smtClean="0"/>
              <a:t>(Статья 6)</a:t>
            </a:r>
            <a:r>
              <a:rPr lang="ru-RU" b="1" i="1" dirty="0" smtClean="0"/>
              <a:t> </a:t>
            </a:r>
            <a:endParaRPr lang="ru-RU" b="1" u="sng" dirty="0" smtClean="0"/>
          </a:p>
          <a:p>
            <a:r>
              <a:rPr lang="ru-RU" b="1" u="sng" dirty="0" smtClean="0"/>
              <a:t>Глава администрации</a:t>
            </a:r>
            <a:r>
              <a:rPr lang="ru-RU" b="1" dirty="0" smtClean="0"/>
              <a:t> Муромцевского муниципального образования - выборное должностное лицо и избирается на муниципальных выборах сроком на</a:t>
            </a:r>
            <a:r>
              <a:rPr lang="ru-RU" b="1" u="sng" dirty="0" smtClean="0"/>
              <a:t> пять лет.</a:t>
            </a:r>
            <a:endParaRPr lang="ru-RU" dirty="0" smtClean="0"/>
          </a:p>
          <a:p>
            <a:pPr algn="r">
              <a:buNone/>
            </a:pPr>
            <a:r>
              <a:rPr lang="ru-RU" i="1" dirty="0" smtClean="0"/>
              <a:t>(Статья 39)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br>
              <a:rPr lang="ru-RU" b="1" dirty="0" smtClean="0"/>
            </a:br>
            <a:r>
              <a:rPr lang="ru-RU" dirty="0" smtClean="0"/>
              <a:t>МОЛОДЕЖЬ И ВЫБОРЫ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В настоящее время в органы от поселкового совета до Государственной Думы Российской Федерации,  избрано </a:t>
            </a:r>
            <a:r>
              <a:rPr lang="ru-RU" b="1" u="sng" dirty="0" smtClean="0"/>
              <a:t>более 5 тысяч молодых депутатов в возрасте до 35 лет.</a:t>
            </a:r>
            <a:endParaRPr lang="ru-RU" dirty="0" smtClean="0"/>
          </a:p>
          <a:p>
            <a:r>
              <a:rPr lang="ru-RU" b="1" dirty="0" smtClean="0"/>
              <a:t>В Совете Федерации ФС РФ– из 166 сенаторов 7 сенаторов в возрасте от 31 до 35 лет.</a:t>
            </a:r>
            <a:endParaRPr lang="ru-RU" dirty="0" smtClean="0"/>
          </a:p>
          <a:p>
            <a:r>
              <a:rPr lang="ru-RU" b="1" dirty="0" smtClean="0"/>
              <a:t>Из 450 депутатов ГД ФС РФ </a:t>
            </a:r>
            <a:r>
              <a:rPr lang="ru-RU" b="1" u="sng" dirty="0" smtClean="0"/>
              <a:t>50 депутатов</a:t>
            </a:r>
            <a:r>
              <a:rPr lang="ru-RU" b="1" dirty="0" smtClean="0"/>
              <a:t> – это молодые люди в возрасте </a:t>
            </a:r>
            <a:r>
              <a:rPr lang="ru-RU" b="1" u="sng" dirty="0" smtClean="0"/>
              <a:t>от 23 до 34 лет:</a:t>
            </a:r>
            <a:endParaRPr lang="ru-RU" dirty="0" smtClean="0"/>
          </a:p>
          <a:p>
            <a:r>
              <a:rPr lang="ru-RU" b="1" dirty="0" smtClean="0"/>
              <a:t>«ЕДИНАЯ РОССИЯ» - 33 депутата;</a:t>
            </a:r>
          </a:p>
          <a:p>
            <a:r>
              <a:rPr lang="ru-RU" b="1" dirty="0" smtClean="0"/>
              <a:t>«Л ДПР» - 8 депутатов;</a:t>
            </a:r>
          </a:p>
          <a:p>
            <a:r>
              <a:rPr lang="ru-RU" b="1" dirty="0" smtClean="0"/>
              <a:t>«СПРАВЕДЛИВАЯ РОССИЯ» - 5 депутатов;</a:t>
            </a:r>
          </a:p>
          <a:p>
            <a:r>
              <a:rPr lang="ru-RU" b="1" dirty="0" smtClean="0"/>
              <a:t>«КПРФ» - 4 депутатов.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ru-RU" b="1" u="sng" dirty="0" smtClean="0"/>
              <a:t>В Омской области избрано 99 молодых депутатов:</a:t>
            </a:r>
            <a:endParaRPr lang="ru-RU" dirty="0" smtClean="0"/>
          </a:p>
          <a:p>
            <a:endParaRPr lang="ru-RU" b="1" dirty="0" smtClean="0"/>
          </a:p>
          <a:p>
            <a:r>
              <a:rPr lang="ru-RU" b="1" dirty="0" smtClean="0"/>
              <a:t>- в поселковые советы – 89 человек;</a:t>
            </a:r>
            <a:endParaRPr lang="ru-RU" dirty="0" smtClean="0"/>
          </a:p>
          <a:p>
            <a:r>
              <a:rPr lang="ru-RU" b="1" dirty="0" smtClean="0"/>
              <a:t>- в советы городских и сельских поселений – 6 человек;</a:t>
            </a:r>
            <a:endParaRPr lang="ru-RU" dirty="0" smtClean="0"/>
          </a:p>
          <a:p>
            <a:r>
              <a:rPr lang="ru-RU" b="1" dirty="0" smtClean="0"/>
              <a:t>- в Омский городской совет – 1 человек;</a:t>
            </a:r>
            <a:endParaRPr lang="ru-RU" dirty="0" smtClean="0"/>
          </a:p>
          <a:p>
            <a:r>
              <a:rPr lang="ru-RU" b="1" dirty="0" smtClean="0"/>
              <a:t>- в Законодательное Собрание Омской области – 3 человека.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>
              <a:latin typeface="Cambria" pitchFamily="18" charset="0"/>
            </a:endParaRPr>
          </a:p>
          <a:p>
            <a:pPr algn="ctr">
              <a:buNone/>
            </a:pPr>
            <a:endParaRPr lang="ru-RU" sz="4000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Cambria" pitchFamily="18" charset="0"/>
              </a:rPr>
              <a:t>МОЛОДЁЖЬ ВЫБИРАЕТ БУДУЩЕЕ</a:t>
            </a:r>
            <a:endParaRPr lang="ru-RU" sz="4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428652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> ИЗ ИСТОРИИ  ВЫБОРОВ РОССИИ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u="sng" dirty="0"/>
              <a:t>в период с XII по XV вв. </a:t>
            </a:r>
            <a:r>
              <a:rPr lang="ru-RU" sz="2800" b="1" u="sng" dirty="0" smtClean="0"/>
              <a:t>Новгородская феодальная республика</a:t>
            </a:r>
            <a:r>
              <a:rPr lang="ru-RU" sz="2800" b="1" u="sng" dirty="0"/>
              <a:t>;</a:t>
            </a:r>
            <a:r>
              <a:rPr lang="ru-RU" sz="2800" b="1" dirty="0" smtClean="0"/>
              <a:t> </a:t>
            </a:r>
          </a:p>
          <a:p>
            <a:r>
              <a:rPr lang="ru-RU" sz="2800" b="1" u="sng" dirty="0"/>
              <a:t> в </a:t>
            </a:r>
            <a:r>
              <a:rPr lang="en-US" sz="2800" b="1" u="sng" dirty="0"/>
              <a:t>XVI</a:t>
            </a:r>
            <a:r>
              <a:rPr lang="ru-RU" sz="2800" b="1" u="sng" dirty="0"/>
              <a:t> -</a:t>
            </a:r>
            <a:r>
              <a:rPr lang="en-US" sz="2800" b="1" u="sng" dirty="0"/>
              <a:t>XVII</a:t>
            </a:r>
            <a:r>
              <a:rPr lang="ru-RU" sz="2800" b="1" u="sng" dirty="0"/>
              <a:t> вв.</a:t>
            </a:r>
            <a:r>
              <a:rPr lang="ru-RU" sz="2800" b="1" dirty="0"/>
              <a:t> </a:t>
            </a:r>
            <a:r>
              <a:rPr lang="ru-RU" sz="2800" b="1" dirty="0" smtClean="0"/>
              <a:t>Московское государство. </a:t>
            </a:r>
            <a:r>
              <a:rPr lang="ru-RU" sz="2800" b="1" u="sng" dirty="0" smtClean="0"/>
              <a:t>Земские соборы</a:t>
            </a:r>
          </a:p>
          <a:p>
            <a:r>
              <a:rPr lang="ru-RU" sz="2800" b="1" u="sng" dirty="0" smtClean="0"/>
              <a:t>начало </a:t>
            </a:r>
            <a:r>
              <a:rPr lang="en-US" sz="2800" b="1" u="sng" dirty="0"/>
              <a:t>XX</a:t>
            </a:r>
            <a:r>
              <a:rPr lang="ru-RU" sz="2800" b="1" u="sng" dirty="0"/>
              <a:t> вв. </a:t>
            </a:r>
            <a:r>
              <a:rPr lang="ru-RU" sz="2800" b="1" u="sng" dirty="0" smtClean="0"/>
              <a:t>-Государственная Дума;</a:t>
            </a:r>
            <a:r>
              <a:rPr lang="ru-RU" sz="2800" b="1" dirty="0"/>
              <a:t> </a:t>
            </a:r>
            <a:endParaRPr lang="ru-RU" sz="2800" dirty="0"/>
          </a:p>
          <a:p>
            <a:r>
              <a:rPr lang="ru-RU" sz="2800" b="1" u="sng" dirty="0"/>
              <a:t>Февральская революция 1917 </a:t>
            </a:r>
            <a:r>
              <a:rPr lang="ru-RU" sz="2800" b="1" u="sng" dirty="0" err="1" smtClean="0"/>
              <a:t>г-</a:t>
            </a:r>
            <a:r>
              <a:rPr lang="ru-RU" sz="2800" b="1" u="sng" dirty="0" err="1"/>
              <a:t>Всероссийское</a:t>
            </a:r>
            <a:r>
              <a:rPr lang="ru-RU" sz="2800" b="1" u="sng" dirty="0"/>
              <a:t> Учредительное </a:t>
            </a:r>
            <a:r>
              <a:rPr lang="ru-RU" sz="2800" b="1" u="sng" dirty="0" smtClean="0"/>
              <a:t>Собрание;</a:t>
            </a:r>
          </a:p>
          <a:p>
            <a:r>
              <a:rPr lang="ru-RU" sz="2800" b="1" u="sng" dirty="0" err="1" smtClean="0"/>
              <a:t>СССР-</a:t>
            </a:r>
            <a:r>
              <a:rPr lang="ru-RU" sz="2800" b="1" u="sng" dirty="0" err="1"/>
              <a:t>Верховный</a:t>
            </a:r>
            <a:r>
              <a:rPr lang="ru-RU" sz="2800" b="1" u="sng" dirty="0"/>
              <a:t> Совет </a:t>
            </a:r>
            <a:r>
              <a:rPr lang="ru-RU" sz="2800" b="1" u="sng" dirty="0" smtClean="0"/>
              <a:t>СССР</a:t>
            </a:r>
            <a:r>
              <a:rPr lang="ru-RU" sz="2800" b="1" u="sng" dirty="0"/>
              <a:t>;</a:t>
            </a:r>
            <a:endParaRPr lang="ru-RU" sz="2800" b="1" u="sng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7200" b="1" dirty="0" smtClean="0"/>
              <a:t>Тест –размышление </a:t>
            </a:r>
            <a:endParaRPr lang="en-US" sz="7200" b="1" dirty="0" smtClean="0"/>
          </a:p>
          <a:p>
            <a:pPr algn="ctr">
              <a:buNone/>
            </a:pPr>
            <a:r>
              <a:rPr lang="ru-RU" sz="7200" b="1" dirty="0" smtClean="0"/>
              <a:t> “Я – МОЛОДОЙ ИЗБИРАТЕЛЬ”</a:t>
            </a:r>
            <a:endParaRPr lang="ru-RU" sz="7200" dirty="0" smtClean="0"/>
          </a:p>
          <a:p>
            <a:endParaRPr lang="ru-RU" dirty="0"/>
          </a:p>
        </p:txBody>
      </p:sp>
      <p:pic>
        <p:nvPicPr>
          <p:cNvPr id="4" name="Picture 2" descr="0_29cd_76550fcc_xl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28794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sz="5400" b="1" dirty="0" smtClean="0"/>
              <a:t>1. Если Вас пригласили на мероприятие по повышению правовой культуры молодых и будущих избирателей, то:</a:t>
            </a:r>
            <a:endParaRPr lang="ru-RU" sz="5400" dirty="0" smtClean="0"/>
          </a:p>
          <a:p>
            <a:r>
              <a:rPr lang="ru-RU" sz="5400" dirty="0" smtClean="0"/>
              <a:t>а) Не буду участвовать;</a:t>
            </a:r>
            <a:endParaRPr lang="en-US" sz="5400" dirty="0" smtClean="0"/>
          </a:p>
          <a:p>
            <a:r>
              <a:rPr lang="ru-RU" sz="5400" dirty="0" smtClean="0"/>
              <a:t> б) Не знаю;</a:t>
            </a:r>
            <a:endParaRPr lang="en-US" sz="5400" dirty="0" smtClean="0"/>
          </a:p>
          <a:p>
            <a:r>
              <a:rPr lang="ru-RU" sz="5400" dirty="0" smtClean="0"/>
              <a:t> в) Приму участие.</a:t>
            </a:r>
          </a:p>
          <a:p>
            <a:endParaRPr lang="ru-RU" sz="5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sz="5400" b="1" dirty="0" smtClean="0"/>
              <a:t>2. Если Ваш лучший друг будет уговаривать Вас проголосовать на выборах за кандидата, который нравится ему, то:</a:t>
            </a:r>
            <a:endParaRPr lang="ru-RU" sz="5400" dirty="0" smtClean="0"/>
          </a:p>
          <a:p>
            <a:r>
              <a:rPr lang="ru-RU" sz="5400" dirty="0" smtClean="0"/>
              <a:t>а) Сделаю, что просит;</a:t>
            </a:r>
            <a:endParaRPr lang="en-US" sz="5400" dirty="0" smtClean="0"/>
          </a:p>
          <a:p>
            <a:r>
              <a:rPr lang="ru-RU" sz="5400" dirty="0" smtClean="0"/>
              <a:t> б) Не знаю, как поступить; </a:t>
            </a:r>
            <a:endParaRPr lang="en-US" sz="5400" dirty="0" smtClean="0"/>
          </a:p>
          <a:p>
            <a:r>
              <a:rPr lang="ru-RU" sz="5400" dirty="0" smtClean="0"/>
              <a:t>в) Не сделаю.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3. Если Вам предложат приличные деньги за Ваш избирательный бюллетень, то:</a:t>
            </a:r>
            <a:endParaRPr lang="ru-RU" sz="5400" dirty="0" smtClean="0"/>
          </a:p>
          <a:p>
            <a:r>
              <a:rPr lang="ru-RU" sz="5400" dirty="0" smtClean="0"/>
              <a:t>а) Продам; </a:t>
            </a:r>
            <a:endParaRPr lang="en-US" sz="5400" dirty="0" smtClean="0"/>
          </a:p>
          <a:p>
            <a:r>
              <a:rPr lang="ru-RU" sz="5400" dirty="0" smtClean="0"/>
              <a:t>б) Не знаю, как поступить; </a:t>
            </a:r>
            <a:endParaRPr lang="en-US" sz="5400" dirty="0" smtClean="0"/>
          </a:p>
          <a:p>
            <a:r>
              <a:rPr lang="ru-RU" sz="5400" dirty="0" smtClean="0"/>
              <a:t>в) Не продам.</a:t>
            </a:r>
          </a:p>
          <a:p>
            <a:endParaRPr lang="ru-RU" sz="5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5400" b="1" dirty="0" smtClean="0"/>
              <a:t>4. Если в день выборов у меня появится шанс классно отдохнуть с ночевкой у реки в отличной компании, то:</a:t>
            </a:r>
            <a:endParaRPr lang="ru-RU" sz="5400" dirty="0" smtClean="0"/>
          </a:p>
          <a:p>
            <a:r>
              <a:rPr lang="ru-RU" sz="5400" dirty="0" smtClean="0"/>
              <a:t>а) Не проголосую; </a:t>
            </a:r>
            <a:endParaRPr lang="en-US" sz="5400" dirty="0" smtClean="0"/>
          </a:p>
          <a:p>
            <a:r>
              <a:rPr lang="ru-RU" sz="5400" dirty="0" smtClean="0"/>
              <a:t>б) Не знаю, как поступить;</a:t>
            </a:r>
            <a:endParaRPr lang="en-US" sz="5400" dirty="0" smtClean="0"/>
          </a:p>
          <a:p>
            <a:r>
              <a:rPr lang="ru-RU" sz="5400" dirty="0" smtClean="0"/>
              <a:t> в) Проголосую.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r>
              <a:rPr lang="ru-RU" sz="5400" b="1" dirty="0" smtClean="0"/>
              <a:t>5. Если Вы узнаете, что в день выборов Ваши родители собрались на дачу (за город, в гости) и не намерены голосовать, то:</a:t>
            </a:r>
            <a:endParaRPr lang="ru-RU" sz="5400" dirty="0" smtClean="0"/>
          </a:p>
          <a:p>
            <a:r>
              <a:rPr lang="ru-RU" sz="5400" dirty="0" smtClean="0"/>
              <a:t>а) Промолчу; </a:t>
            </a:r>
            <a:endParaRPr lang="en-US" sz="5400" dirty="0" smtClean="0"/>
          </a:p>
          <a:p>
            <a:r>
              <a:rPr lang="ru-RU" sz="5400" dirty="0" smtClean="0"/>
              <a:t>б) Не знаю, как поступить;</a:t>
            </a:r>
            <a:endParaRPr lang="en-US" sz="5400" dirty="0" smtClean="0"/>
          </a:p>
          <a:p>
            <a:r>
              <a:rPr lang="ru-RU" sz="5400" dirty="0" smtClean="0"/>
              <a:t> в) Буду просить проголосовать</a:t>
            </a:r>
            <a:endParaRPr lang="ru-RU" sz="5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r>
              <a:rPr lang="ru-RU" sz="5400" b="1" dirty="0" smtClean="0"/>
              <a:t>6. Если один из кандидатов пообещает молодежи в случае своей победы ежегодные бесплатные поездки за границу каждую субботу на протяжении всего его срока, то:</a:t>
            </a:r>
            <a:endParaRPr lang="ru-RU" sz="5400" dirty="0" smtClean="0"/>
          </a:p>
          <a:p>
            <a:r>
              <a:rPr lang="ru-RU" sz="5400" dirty="0" smtClean="0"/>
              <a:t>а) Проголосую за него; </a:t>
            </a:r>
            <a:endParaRPr lang="en-US" sz="5400" dirty="0" smtClean="0"/>
          </a:p>
          <a:p>
            <a:r>
              <a:rPr lang="ru-RU" sz="5400" dirty="0" smtClean="0"/>
              <a:t>б) Не знаю, как поступить;</a:t>
            </a:r>
            <a:endParaRPr lang="en-US" sz="5400" dirty="0" smtClean="0"/>
          </a:p>
          <a:p>
            <a:r>
              <a:rPr lang="ru-RU" sz="5400" dirty="0" smtClean="0"/>
              <a:t> в) Проголосую за другого кандидата.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 </a:t>
            </a:r>
          </a:p>
          <a:p>
            <a:r>
              <a:rPr lang="ru-RU" sz="5400" b="1" dirty="0" smtClean="0"/>
              <a:t>7. Если один из кандидатов пообещает перед выборами резко снизить цены на продукты и одежду, стоимость жилищно-коммунальных услуг, то:</a:t>
            </a:r>
            <a:endParaRPr lang="ru-RU" sz="5400" dirty="0" smtClean="0"/>
          </a:p>
          <a:p>
            <a:r>
              <a:rPr lang="ru-RU" sz="5400" dirty="0" smtClean="0"/>
              <a:t>а) Проголосую за него;</a:t>
            </a:r>
            <a:endParaRPr lang="en-US" sz="5400" dirty="0" smtClean="0"/>
          </a:p>
          <a:p>
            <a:r>
              <a:rPr lang="ru-RU" sz="5400" dirty="0" smtClean="0"/>
              <a:t> б) Не знаю, как поступить;</a:t>
            </a:r>
            <a:endParaRPr lang="en-US" sz="5400" dirty="0" smtClean="0"/>
          </a:p>
          <a:p>
            <a:r>
              <a:rPr lang="ru-RU" sz="5400" dirty="0" smtClean="0"/>
              <a:t> в) Проголосую за другого кандидата.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r>
              <a:rPr lang="ru-RU" sz="5400" b="1" dirty="0" smtClean="0"/>
              <a:t>8. Если один из кандидатов пообещает очистить страну от “иностранцев, из-за которых все неприятности”, то:</a:t>
            </a:r>
            <a:endParaRPr lang="ru-RU" sz="5400" dirty="0" smtClean="0"/>
          </a:p>
          <a:p>
            <a:r>
              <a:rPr lang="ru-RU" sz="5400" dirty="0" smtClean="0"/>
              <a:t>а) Проголосую за него;</a:t>
            </a:r>
            <a:endParaRPr lang="en-US" sz="5400" dirty="0" smtClean="0"/>
          </a:p>
          <a:p>
            <a:r>
              <a:rPr lang="ru-RU" sz="5400" dirty="0" smtClean="0"/>
              <a:t> б) Не знаю, как поступить;</a:t>
            </a:r>
            <a:endParaRPr lang="en-US" sz="5400" dirty="0" smtClean="0"/>
          </a:p>
          <a:p>
            <a:r>
              <a:rPr lang="ru-RU" sz="5400" dirty="0" smtClean="0"/>
              <a:t> в) Проголосую за другого кандидата.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5400" dirty="0" smtClean="0"/>
              <a:t> </a:t>
            </a:r>
            <a:r>
              <a:rPr lang="ru-RU" sz="5400" b="1" dirty="0" smtClean="0"/>
              <a:t>9. Если один из кандидатов гарантированно обещает в кратчайшие сроки искоренить коррупцию, преступность, наркоманию, алкоголизм, то:</a:t>
            </a:r>
            <a:endParaRPr lang="ru-RU" sz="5400" dirty="0" smtClean="0"/>
          </a:p>
          <a:p>
            <a:r>
              <a:rPr lang="ru-RU" sz="5400" dirty="0" smtClean="0"/>
              <a:t>а) Проголосую за него;</a:t>
            </a:r>
            <a:endParaRPr lang="en-US" sz="5400" dirty="0" smtClean="0"/>
          </a:p>
          <a:p>
            <a:r>
              <a:rPr lang="ru-RU" sz="5400" dirty="0" smtClean="0"/>
              <a:t> б) Не знаю, как поступить; </a:t>
            </a:r>
            <a:endParaRPr lang="en-US" sz="5400" dirty="0" smtClean="0"/>
          </a:p>
          <a:p>
            <a:r>
              <a:rPr lang="ru-RU" sz="5400" dirty="0" smtClean="0"/>
              <a:t>в) Проголосую за другого кандидата.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ИЗ ИСТОРИИ  ВЫБОРОВ РОССИИ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u="sng" dirty="0"/>
              <a:t>В настоящее время</a:t>
            </a:r>
            <a:r>
              <a:rPr lang="ru-RU" b="1" dirty="0"/>
              <a:t> государственную власть в Российской </a:t>
            </a:r>
            <a:r>
              <a:rPr lang="ru-RU" b="1" dirty="0" smtClean="0"/>
              <a:t>Федерации</a:t>
            </a:r>
            <a:r>
              <a:rPr lang="ru-RU" b="1" dirty="0"/>
              <a:t> осуществляют:</a:t>
            </a:r>
            <a:endParaRPr lang="ru-RU" dirty="0"/>
          </a:p>
          <a:p>
            <a:r>
              <a:rPr lang="ru-RU" b="1" dirty="0"/>
              <a:t>- </a:t>
            </a:r>
            <a:r>
              <a:rPr lang="ru-RU" b="1" u="sng" dirty="0"/>
              <a:t>Президент Российской Федерации;</a:t>
            </a:r>
            <a:endParaRPr lang="ru-RU" dirty="0"/>
          </a:p>
          <a:p>
            <a:r>
              <a:rPr lang="ru-RU" b="1" dirty="0"/>
              <a:t>- парламент Российской Федерации - </a:t>
            </a:r>
            <a:r>
              <a:rPr lang="ru-RU" b="1" u="sng" dirty="0"/>
              <a:t>Федеральное Собрание</a:t>
            </a:r>
            <a:r>
              <a:rPr lang="ru-RU" b="1" dirty="0"/>
              <a:t> (Совет Федерации и Государственная Дума);</a:t>
            </a:r>
            <a:endParaRPr lang="ru-RU" dirty="0"/>
          </a:p>
          <a:p>
            <a:r>
              <a:rPr lang="ru-RU" b="1" dirty="0"/>
              <a:t>- </a:t>
            </a:r>
            <a:r>
              <a:rPr lang="ru-RU" b="1" u="sng" dirty="0"/>
              <a:t>Правительство Российской Федерации;</a:t>
            </a:r>
            <a:endParaRPr lang="ru-RU" dirty="0"/>
          </a:p>
          <a:p>
            <a:r>
              <a:rPr lang="ru-RU" b="1" dirty="0"/>
              <a:t>- </a:t>
            </a:r>
            <a:r>
              <a:rPr lang="ru-RU" b="1" u="sng" dirty="0"/>
              <a:t>суды Российской Федерации.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4800" b="1" i="1" dirty="0" smtClean="0"/>
              <a:t>Тебе дали право решать, как нам жить – так решай!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b="1" i="1" dirty="0" smtClean="0"/>
              <a:t>Не мешкай! Не медли! Не сваливай все на другого!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b="1" i="1" dirty="0" smtClean="0"/>
              <a:t>Есть выбор сегодня,  а значит, давай – выбирай!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b="1" i="1" dirty="0" smtClean="0"/>
              <a:t>Быть может твое будет самое веское слово!</a:t>
            </a:r>
            <a:r>
              <a:rPr lang="ru-RU" sz="4800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9600" b="1" i="1" dirty="0" smtClean="0"/>
              <a:t>Вы </a:t>
            </a:r>
          </a:p>
          <a:p>
            <a:pPr algn="ctr">
              <a:buNone/>
            </a:pPr>
            <a:r>
              <a:rPr lang="ru-RU" sz="9600" b="1" i="1" dirty="0" smtClean="0"/>
              <a:t>выбираете будущее!</a:t>
            </a:r>
            <a:endParaRPr lang="ru-RU" sz="9600" dirty="0" smtClean="0"/>
          </a:p>
          <a:p>
            <a:endParaRPr lang="ru-RU" dirty="0"/>
          </a:p>
        </p:txBody>
      </p:sp>
      <p:pic>
        <p:nvPicPr>
          <p:cNvPr id="4" name="Picture 2" descr="0_29cd_76550fcc_xl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300039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ru-RU" b="1" dirty="0" smtClean="0"/>
              <a:t>Государственную </a:t>
            </a:r>
            <a:r>
              <a:rPr lang="ru-RU" b="1" dirty="0"/>
              <a:t>власть в субъектах Российской Федерации осуществляют образуемые ими органы государственной власти.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 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1026" name="Picture 2" descr="i?id=65313668-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242889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643182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Высшим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MT Black" pitchFamily="18" charset="0"/>
                <a:ea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непосредственным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MT Black" pitchFamily="18" charset="0"/>
                <a:ea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выражением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</a:endParaRP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b="1" dirty="0" smtClean="0">
              <a:latin typeface="Cambria" pitchFamily="18" charset="0"/>
              <a:ea typeface="Times New Roman" pitchFamily="18" charset="0"/>
            </a:endParaRP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MT Black" pitchFamily="18" charset="0"/>
                <a:ea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власти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MT Black" pitchFamily="18" charset="0"/>
                <a:ea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народа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MT Black" pitchFamily="18" charset="0"/>
                <a:ea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являются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MT Black" pitchFamily="18" charset="0"/>
                <a:ea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референдум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MT Black" pitchFamily="18" charset="0"/>
                <a:ea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MT Black" pitchFamily="18" charset="0"/>
                <a:ea typeface="Times New Roman" pitchFamily="18" charset="0"/>
              </a:rPr>
              <a:t>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doni MT Black" pitchFamily="18" charset="0"/>
              <a:ea typeface="Times New Roman" pitchFamily="18" charset="0"/>
            </a:endParaRP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b="1" dirty="0" smtClean="0">
              <a:latin typeface="Bodoni MT Black" pitchFamily="18" charset="0"/>
              <a:ea typeface="Times New Roman" pitchFamily="18" charset="0"/>
            </a:endParaRP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свободные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MT Black" pitchFamily="18" charset="0"/>
                <a:ea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выборы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(статья 3 Конституции РФ)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3600" b="1" dirty="0" smtClean="0"/>
              <a:t>ЦЕНТРАЛЬНАЯ ИЗБИРАТЕЛЬНАЯ КОМИССИЯ РОССИЙСКОЙ ФЕДЕРАЦИИ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ru-RU" b="1" dirty="0" smtClean="0"/>
              <a:t>ПОСТАНОВЛЕНИЕ</a:t>
            </a:r>
          </a:p>
          <a:p>
            <a:pPr algn="ctr">
              <a:buNone/>
            </a:pPr>
            <a:r>
              <a:rPr lang="ru-RU" b="1" dirty="0" smtClean="0"/>
              <a:t>от 28 декабря 2007 г. N 83/666-5</a:t>
            </a:r>
          </a:p>
          <a:p>
            <a:pPr algn="ctr"/>
            <a:endParaRPr lang="en-US" b="1" i="1" dirty="0" smtClean="0"/>
          </a:p>
          <a:p>
            <a:pPr algn="ctr">
              <a:buNone/>
            </a:pPr>
            <a:r>
              <a:rPr lang="ru-RU" b="1" i="1" dirty="0" smtClean="0"/>
              <a:t>О ПРОВЕДЕНИИ ДНЯ МОЛОДОГО ИЗБИРАТЕЛЯ</a:t>
            </a:r>
          </a:p>
          <a:p>
            <a:r>
              <a:rPr lang="ru-RU" b="1" i="1" dirty="0" smtClean="0"/>
              <a:t>Проводить День молодого избирателя в субъектах Российской Федерации </a:t>
            </a:r>
            <a:r>
              <a:rPr lang="ru-RU" b="1" i="1" u="sng" dirty="0" smtClean="0"/>
              <a:t>каждое третье воскресенье февраля.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8434" name="Picture 2" descr="0_29cd_76550fcc_xl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24257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ИЗБИРАТЕЛЬНЫЕ СИСТЕМЫ </a:t>
            </a:r>
            <a:br>
              <a:rPr lang="ru-RU" sz="2800" b="1" dirty="0" smtClean="0"/>
            </a:br>
            <a:r>
              <a:rPr lang="ru-RU" sz="2800" b="1" dirty="0" smtClean="0"/>
              <a:t> В РОССИЙСКОЙ ФЕДЕРАЦИИ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/>
              <a:t>    </a:t>
            </a:r>
            <a:r>
              <a:rPr lang="ru-RU" b="1" i="1" dirty="0" smtClean="0"/>
              <a:t>Мажоритарная</a:t>
            </a:r>
            <a:r>
              <a:rPr lang="en-US" b="1" i="1" dirty="0" smtClean="0"/>
              <a:t> </a:t>
            </a:r>
            <a:r>
              <a:rPr lang="ru-RU" b="1" i="1" dirty="0" smtClean="0"/>
              <a:t> избирательная 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система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 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b="1" i="1" dirty="0" smtClean="0"/>
              <a:t>Пропорциональная избирательная система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b="1" i="1" dirty="0" smtClean="0"/>
              <a:t>     </a:t>
            </a:r>
            <a:r>
              <a:rPr lang="ru-RU" b="1" i="1" dirty="0" smtClean="0"/>
              <a:t>Смешанная</a:t>
            </a:r>
            <a:r>
              <a:rPr lang="en-US" b="1" i="1" dirty="0" smtClean="0"/>
              <a:t> </a:t>
            </a:r>
            <a:r>
              <a:rPr lang="ru-RU" b="1" i="1" dirty="0" smtClean="0"/>
              <a:t> избирательная </a:t>
            </a:r>
            <a:r>
              <a:rPr lang="en-US" b="1" i="1" dirty="0" smtClean="0"/>
              <a:t> </a:t>
            </a:r>
            <a:r>
              <a:rPr lang="ru-RU" b="1" i="1" dirty="0" smtClean="0"/>
              <a:t>система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/>
              <a:t>Пропорциональная избирательная система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(по партийным спискам)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Орган, избираемый по этой системе, комплектуется на основе партийного представительства. </a:t>
            </a:r>
          </a:p>
          <a:p>
            <a:r>
              <a:rPr lang="ru-RU" i="1" dirty="0" smtClean="0"/>
              <a:t>По пропорциональной системе проходят  выборы депутатов Государственной Думы Федерального Собрания Российской Федерации.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 smtClean="0"/>
              <a:t>Мажоритарная</a:t>
            </a:r>
            <a:r>
              <a:rPr lang="en-US" sz="4000" b="1" i="1" dirty="0" smtClean="0"/>
              <a:t> </a:t>
            </a:r>
            <a:r>
              <a:rPr lang="ru-RU" sz="4000" b="1" i="1" dirty="0" smtClean="0"/>
              <a:t>избирательная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i="1" dirty="0" smtClean="0"/>
              <a:t>система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Избранным признается кандидат, получивший в свою поддержку наибольшее число голосов избирателей.</a:t>
            </a:r>
          </a:p>
          <a:p>
            <a:r>
              <a:rPr lang="ru-RU" b="1" dirty="0" smtClean="0"/>
              <a:t>Мажоритарная система</a:t>
            </a:r>
            <a:r>
              <a:rPr lang="en-US" b="1" dirty="0" smtClean="0"/>
              <a:t> </a:t>
            </a:r>
            <a:r>
              <a:rPr lang="ru-RU" b="1" dirty="0" smtClean="0"/>
              <a:t>абсолютного</a:t>
            </a:r>
            <a:r>
              <a:rPr lang="en-US" b="1" dirty="0" smtClean="0"/>
              <a:t> </a:t>
            </a:r>
            <a:r>
              <a:rPr lang="ru-RU" b="1" dirty="0" smtClean="0"/>
              <a:t>большинства</a:t>
            </a:r>
            <a:r>
              <a:rPr lang="ru-RU" dirty="0" smtClean="0"/>
              <a:t> –(более половины голосов избирателей) </a:t>
            </a:r>
            <a:r>
              <a:rPr lang="ru-RU" i="1" dirty="0" smtClean="0"/>
              <a:t>по этой системе  проводятся выборы</a:t>
            </a:r>
            <a:r>
              <a:rPr lang="en-US" i="1" dirty="0" smtClean="0"/>
              <a:t> </a:t>
            </a:r>
            <a:r>
              <a:rPr lang="ru-RU" i="1" dirty="0" smtClean="0"/>
              <a:t>Президента Российской Федерации.</a:t>
            </a:r>
            <a:endParaRPr lang="ru-RU" dirty="0" smtClean="0"/>
          </a:p>
          <a:p>
            <a:r>
              <a:rPr lang="ru-RU" b="1" dirty="0" smtClean="0"/>
              <a:t>Мажоритарная система относительного большинства </a:t>
            </a:r>
            <a:r>
              <a:rPr lang="ru-RU" dirty="0" smtClean="0"/>
              <a:t>–</a:t>
            </a:r>
            <a:r>
              <a:rPr lang="ru-RU" i="1" dirty="0" smtClean="0"/>
              <a:t>по этой системе проводятся выборы депутатов Омского городского Совета, депутатов Советов муниципальных районов, городских и сельских поселений, Мэра города Омска, глав муниципальных районов, городских и сельских поселений.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866</Words>
  <Application>Microsoft Office PowerPoint</Application>
  <PresentationFormat>Экран (4:3)</PresentationFormat>
  <Paragraphs>145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Слайд 1</vt:lpstr>
      <vt:lpstr>   ИЗ ИСТОРИИ  ВЫБОРОВ РОССИИ </vt:lpstr>
      <vt:lpstr>ИЗ ИСТОРИИ  ВЫБОРОВ РОССИИ</vt:lpstr>
      <vt:lpstr>Слайд 4</vt:lpstr>
      <vt:lpstr>Слайд 5</vt:lpstr>
      <vt:lpstr>ЦЕНТРАЛЬНАЯ ИЗБИРАТЕЛЬНАЯ КОМИССИЯ РОССИЙСКОЙ ФЕДЕРАЦИИ </vt:lpstr>
      <vt:lpstr>ИЗБИРАТЕЛЬНЫЕ СИСТЕМЫ   В РОССИЙСКОЙ ФЕДЕРАЦИИ</vt:lpstr>
      <vt:lpstr>Пропорциональная избирательная система (по партийным спискам) </vt:lpstr>
      <vt:lpstr>Мажоритарная избирательная  система </vt:lpstr>
      <vt:lpstr>Смешанная избирательная  система </vt:lpstr>
      <vt:lpstr>ФЕДЕРАЛЬНЫЙ ЗАКОН</vt:lpstr>
      <vt:lpstr>Днями голосования на выборах </vt:lpstr>
      <vt:lpstr> ТЫ ИМЕЕШЬ ПРАВО ВЫБОРА!</vt:lpstr>
      <vt:lpstr>Молодому избирателю необходимо знать: </vt:lpstr>
      <vt:lpstr>Слайд 15</vt:lpstr>
      <vt:lpstr>УСТАВ МУРОМЦЕВСКОГО МУНИЦИПАЛЬНОГО ОБРАЗОВАНИЯ </vt:lpstr>
      <vt:lpstr>  МОЛОДЕЖЬ И ВЫБОРЫ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Company>liceum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Администратор</cp:lastModifiedBy>
  <cp:revision>26</cp:revision>
  <dcterms:created xsi:type="dcterms:W3CDTF">2011-04-06T02:34:04Z</dcterms:created>
  <dcterms:modified xsi:type="dcterms:W3CDTF">2011-04-14T06:23:48Z</dcterms:modified>
</cp:coreProperties>
</file>