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0"/>
  </p:notesMasterIdLst>
  <p:sldIdLst>
    <p:sldId id="256" r:id="rId3"/>
    <p:sldId id="257" r:id="rId4"/>
    <p:sldId id="258" r:id="rId5"/>
    <p:sldId id="299" r:id="rId6"/>
    <p:sldId id="300" r:id="rId7"/>
    <p:sldId id="284" r:id="rId8"/>
    <p:sldId id="302" r:id="rId9"/>
    <p:sldId id="303" r:id="rId10"/>
    <p:sldId id="293" r:id="rId11"/>
    <p:sldId id="292" r:id="rId12"/>
    <p:sldId id="260" r:id="rId13"/>
    <p:sldId id="30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6" r:id="rId27"/>
    <p:sldId id="283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D171-BA21-4DCE-864B-08882B3E029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4162-313E-4CFB-B6A3-3CE10A8AE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5E8A9-1AEE-47CE-ACF9-6DD6442397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B429-B3D4-430B-8279-D1EC651C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CA00-5C89-402B-808B-93B9AC73E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D7C7-C834-43A5-AB66-7F1928A4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82E8-3C8D-43A2-A2BC-4AC57819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E04E-4FBD-4363-BB08-6A68C73FC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B3D9-A8AF-4AD6-ACB0-D9E358226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78B4-6214-45FA-BECA-205CF7530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FABC-B7CD-47DA-831F-0C4B1D4E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4592-3663-4FF1-AC2E-C2A69A1B0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87D7-AD5E-4C04-A481-169DBD8D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E5FF-AE6F-41A8-9B08-F740DDFD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EF11-0185-4BA3-8A57-9FB845FD77E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36CD-9EDA-45D1-8D18-37B179D59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85323FB-C525-4C2C-832E-3F10BD04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МЫ, поколение </a:t>
            </a:r>
            <a:r>
              <a:rPr lang="en-US" dirty="0" smtClean="0"/>
              <a:t>XXI</a:t>
            </a:r>
            <a:r>
              <a:rPr lang="ru-RU" dirty="0" smtClean="0"/>
              <a:t> века, за здоровую жизнь человека.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Факторы, влияющие на здоровье: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990600" y="1606550"/>
          <a:ext cx="8153400" cy="4641850"/>
        </p:xfrm>
        <a:graphic>
          <a:graphicData uri="http://schemas.openxmlformats.org/presentationml/2006/ole">
            <p:oleObj spid="_x0000_s2050" name="Диаграмма" r:id="rId3" imgW="4667245" imgH="2657461" progId="Excel.Sheet.8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</a:p>
          <a:p>
            <a:r>
              <a:rPr lang="ru-RU" dirty="0" smtClean="0"/>
              <a:t>Закаливание</a:t>
            </a:r>
          </a:p>
          <a:p>
            <a:r>
              <a:rPr lang="ru-RU" dirty="0" smtClean="0"/>
              <a:t>Гигиена</a:t>
            </a:r>
          </a:p>
          <a:p>
            <a:r>
              <a:rPr lang="ru-RU" dirty="0" smtClean="0"/>
              <a:t>Правильное питание</a:t>
            </a:r>
          </a:p>
          <a:p>
            <a:r>
              <a:rPr lang="ru-RU" dirty="0"/>
              <a:t> </a:t>
            </a:r>
            <a:r>
              <a:rPr lang="ru-RU" dirty="0" smtClean="0"/>
              <a:t>движение , спорт.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Здоровый образ жизни – путь к достижению высокого уровня здоровья</a:t>
            </a:r>
          </a:p>
        </p:txBody>
      </p:sp>
      <p:sp>
        <p:nvSpPr>
          <p:cNvPr id="8195" name="Rectangle 43"/>
          <p:cNvSpPr>
            <a:spLocks noChangeArrowheads="1"/>
          </p:cNvSpPr>
          <p:nvPr/>
        </p:nvSpPr>
        <p:spPr bwMode="auto">
          <a:xfrm>
            <a:off x="3581400" y="1447800"/>
            <a:ext cx="1600200" cy="5029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8196" name="Line 54"/>
          <p:cNvSpPr>
            <a:spLocks noChangeShapeType="1"/>
          </p:cNvSpPr>
          <p:nvPr/>
        </p:nvSpPr>
        <p:spPr bwMode="auto">
          <a:xfrm>
            <a:off x="5181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5"/>
          <p:cNvSpPr>
            <a:spLocks noChangeShapeType="1"/>
          </p:cNvSpPr>
          <p:nvPr/>
        </p:nvSpPr>
        <p:spPr bwMode="auto">
          <a:xfrm>
            <a:off x="51816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56"/>
          <p:cNvSpPr>
            <a:spLocks noChangeShapeType="1"/>
          </p:cNvSpPr>
          <p:nvPr/>
        </p:nvSpPr>
        <p:spPr bwMode="auto">
          <a:xfrm>
            <a:off x="5181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57"/>
          <p:cNvSpPr>
            <a:spLocks noChangeShapeType="1"/>
          </p:cNvSpPr>
          <p:nvPr/>
        </p:nvSpPr>
        <p:spPr bwMode="auto">
          <a:xfrm>
            <a:off x="51816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58"/>
          <p:cNvSpPr>
            <a:spLocks noChangeShapeType="1"/>
          </p:cNvSpPr>
          <p:nvPr/>
        </p:nvSpPr>
        <p:spPr bwMode="auto">
          <a:xfrm>
            <a:off x="5181600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59"/>
          <p:cNvSpPr>
            <a:spLocks noChangeShapeType="1"/>
          </p:cNvSpPr>
          <p:nvPr/>
        </p:nvSpPr>
        <p:spPr bwMode="auto">
          <a:xfrm flipH="1">
            <a:off x="3048000" y="1752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60"/>
          <p:cNvSpPr>
            <a:spLocks noChangeShapeType="1"/>
          </p:cNvSpPr>
          <p:nvPr/>
        </p:nvSpPr>
        <p:spPr bwMode="auto">
          <a:xfrm flipH="1">
            <a:off x="30480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61"/>
          <p:cNvSpPr>
            <a:spLocks noChangeShapeType="1"/>
          </p:cNvSpPr>
          <p:nvPr/>
        </p:nvSpPr>
        <p:spPr bwMode="auto">
          <a:xfrm flipH="1">
            <a:off x="30480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62"/>
          <p:cNvSpPr>
            <a:spLocks noChangeShapeType="1"/>
          </p:cNvSpPr>
          <p:nvPr/>
        </p:nvSpPr>
        <p:spPr bwMode="auto">
          <a:xfrm flipH="1">
            <a:off x="3048000" y="495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63"/>
          <p:cNvSpPr>
            <a:spLocks noChangeShapeType="1"/>
          </p:cNvSpPr>
          <p:nvPr/>
        </p:nvSpPr>
        <p:spPr bwMode="auto">
          <a:xfrm flipH="1">
            <a:off x="3048000" y="601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52400" y="1447800"/>
            <a:ext cx="2895600" cy="914400"/>
            <a:chOff x="96" y="912"/>
            <a:chExt cx="1824" cy="576"/>
          </a:xfrm>
        </p:grpSpPr>
        <p:sp>
          <p:nvSpPr>
            <p:cNvPr id="8235" name="Rectangle 44"/>
            <p:cNvSpPr>
              <a:spLocks noChangeArrowheads="1"/>
            </p:cNvSpPr>
            <p:nvPr/>
          </p:nvSpPr>
          <p:spPr bwMode="auto">
            <a:xfrm>
              <a:off x="96" y="912"/>
              <a:ext cx="1824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36" name="Text Box 64"/>
            <p:cNvSpPr txBox="1">
              <a:spLocks noChangeArrowheads="1"/>
            </p:cNvSpPr>
            <p:nvPr/>
          </p:nvSpPr>
          <p:spPr bwMode="auto">
            <a:xfrm>
              <a:off x="144" y="912"/>
              <a:ext cx="1776" cy="3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 </a:t>
              </a:r>
              <a:r>
                <a:rPr lang="ru-RU" b="1">
                  <a:solidFill>
                    <a:srgbClr val="800000"/>
                  </a:solidFill>
                </a:rPr>
                <a:t>О</a:t>
              </a:r>
              <a:r>
                <a:rPr lang="ru-RU" sz="1600" b="1">
                  <a:solidFill>
                    <a:srgbClr val="800000"/>
                  </a:solidFill>
                </a:rPr>
                <a:t>птимальный уровень двигательной активности</a:t>
              </a: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28600" y="2514600"/>
            <a:ext cx="2819400" cy="685800"/>
            <a:chOff x="144" y="1584"/>
            <a:chExt cx="1776" cy="432"/>
          </a:xfrm>
        </p:grpSpPr>
        <p:sp>
          <p:nvSpPr>
            <p:cNvPr id="8233" name="Rectangle 45"/>
            <p:cNvSpPr>
              <a:spLocks noChangeArrowheads="1"/>
            </p:cNvSpPr>
            <p:nvPr/>
          </p:nvSpPr>
          <p:spPr bwMode="auto">
            <a:xfrm>
              <a:off x="144" y="1584"/>
              <a:ext cx="1776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34" name="Text Box 66"/>
            <p:cNvSpPr txBox="1">
              <a:spLocks noChangeArrowheads="1"/>
            </p:cNvSpPr>
            <p:nvPr/>
          </p:nvSpPr>
          <p:spPr bwMode="auto">
            <a:xfrm>
              <a:off x="240" y="1680"/>
              <a:ext cx="1584" cy="2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Закаливание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228600" y="3505200"/>
            <a:ext cx="2819400" cy="685800"/>
            <a:chOff x="144" y="2208"/>
            <a:chExt cx="1776" cy="432"/>
          </a:xfrm>
        </p:grpSpPr>
        <p:sp>
          <p:nvSpPr>
            <p:cNvPr id="8231" name="Rectangle 46"/>
            <p:cNvSpPr>
              <a:spLocks noChangeArrowheads="1"/>
            </p:cNvSpPr>
            <p:nvPr/>
          </p:nvSpPr>
          <p:spPr bwMode="auto">
            <a:xfrm>
              <a:off x="144" y="2208"/>
              <a:ext cx="1776" cy="4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32" name="Text Box 68"/>
            <p:cNvSpPr txBox="1">
              <a:spLocks noChangeArrowheads="1"/>
            </p:cNvSpPr>
            <p:nvPr/>
          </p:nvSpPr>
          <p:spPr bwMode="auto">
            <a:xfrm>
              <a:off x="288" y="2256"/>
              <a:ext cx="1440" cy="366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Рациональное питание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28600" y="4572000"/>
            <a:ext cx="2819400" cy="685800"/>
            <a:chOff x="144" y="2880"/>
            <a:chExt cx="1776" cy="432"/>
          </a:xfrm>
        </p:grpSpPr>
        <p:sp>
          <p:nvSpPr>
            <p:cNvPr id="8229" name="Rectangle 47"/>
            <p:cNvSpPr>
              <a:spLocks noChangeArrowheads="1"/>
            </p:cNvSpPr>
            <p:nvPr/>
          </p:nvSpPr>
          <p:spPr bwMode="auto">
            <a:xfrm>
              <a:off x="144" y="2880"/>
              <a:ext cx="1776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30" name="Text Box 70"/>
            <p:cNvSpPr txBox="1">
              <a:spLocks noChangeArrowheads="1"/>
            </p:cNvSpPr>
            <p:nvPr/>
          </p:nvSpPr>
          <p:spPr bwMode="auto">
            <a:xfrm>
              <a:off x="240" y="2880"/>
              <a:ext cx="1488" cy="36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Соблюдение режима труда и отдыха</a:t>
              </a: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228600" y="5715000"/>
            <a:ext cx="2819400" cy="685800"/>
            <a:chOff x="144" y="3600"/>
            <a:chExt cx="1776" cy="432"/>
          </a:xfrm>
        </p:grpSpPr>
        <p:sp>
          <p:nvSpPr>
            <p:cNvPr id="8227" name="Rectangle 48"/>
            <p:cNvSpPr>
              <a:spLocks noChangeArrowheads="1"/>
            </p:cNvSpPr>
            <p:nvPr/>
          </p:nvSpPr>
          <p:spPr bwMode="auto">
            <a:xfrm>
              <a:off x="144" y="3600"/>
              <a:ext cx="177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28" name="Text Box 72"/>
            <p:cNvSpPr txBox="1">
              <a:spLocks noChangeArrowheads="1"/>
            </p:cNvSpPr>
            <p:nvPr/>
          </p:nvSpPr>
          <p:spPr bwMode="auto">
            <a:xfrm>
              <a:off x="288" y="3696"/>
              <a:ext cx="1440" cy="21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Личная гигиена</a:t>
              </a:r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5791200" y="1447800"/>
            <a:ext cx="2819400" cy="838200"/>
            <a:chOff x="3648" y="912"/>
            <a:chExt cx="1776" cy="528"/>
          </a:xfrm>
        </p:grpSpPr>
        <p:sp>
          <p:nvSpPr>
            <p:cNvPr id="8225" name="Rectangle 53"/>
            <p:cNvSpPr>
              <a:spLocks noChangeArrowheads="1"/>
            </p:cNvSpPr>
            <p:nvPr/>
          </p:nvSpPr>
          <p:spPr bwMode="auto">
            <a:xfrm>
              <a:off x="3648" y="912"/>
              <a:ext cx="1776" cy="528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26" name="Text Box 74"/>
            <p:cNvSpPr txBox="1">
              <a:spLocks noChangeArrowheads="1"/>
            </p:cNvSpPr>
            <p:nvPr/>
          </p:nvSpPr>
          <p:spPr bwMode="auto">
            <a:xfrm>
              <a:off x="3696" y="912"/>
              <a:ext cx="1728" cy="520"/>
            </a:xfrm>
            <a:prstGeom prst="rect">
              <a:avLst/>
            </a:prstGeom>
            <a:solidFill>
              <a:srgbClr val="99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Регулярное прохождение мед. осмотров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791200" y="2514600"/>
            <a:ext cx="2819400" cy="685800"/>
            <a:chOff x="3648" y="1584"/>
            <a:chExt cx="1776" cy="432"/>
          </a:xfrm>
        </p:grpSpPr>
        <p:sp>
          <p:nvSpPr>
            <p:cNvPr id="8223" name="Rectangle 52"/>
            <p:cNvSpPr>
              <a:spLocks noChangeArrowheads="1"/>
            </p:cNvSpPr>
            <p:nvPr/>
          </p:nvSpPr>
          <p:spPr bwMode="auto">
            <a:xfrm>
              <a:off x="3648" y="1584"/>
              <a:ext cx="1776" cy="43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24" name="Text Box 76"/>
            <p:cNvSpPr txBox="1">
              <a:spLocks noChangeArrowheads="1"/>
            </p:cNvSpPr>
            <p:nvPr/>
          </p:nvSpPr>
          <p:spPr bwMode="auto">
            <a:xfrm>
              <a:off x="3648" y="1632"/>
              <a:ext cx="1680" cy="366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Экологически грамотное поведение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5791200" y="3429000"/>
            <a:ext cx="2819400" cy="914400"/>
            <a:chOff x="3648" y="2160"/>
            <a:chExt cx="1776" cy="576"/>
          </a:xfrm>
        </p:grpSpPr>
        <p:sp>
          <p:nvSpPr>
            <p:cNvPr id="8221" name="Rectangle 51"/>
            <p:cNvSpPr>
              <a:spLocks noChangeArrowheads="1"/>
            </p:cNvSpPr>
            <p:nvPr/>
          </p:nvSpPr>
          <p:spPr bwMode="auto">
            <a:xfrm>
              <a:off x="3648" y="2160"/>
              <a:ext cx="1776" cy="57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22" name="Text Box 78"/>
            <p:cNvSpPr txBox="1">
              <a:spLocks noChangeArrowheads="1"/>
            </p:cNvSpPr>
            <p:nvPr/>
          </p:nvSpPr>
          <p:spPr bwMode="auto">
            <a:xfrm>
              <a:off x="3696" y="2208"/>
              <a:ext cx="1728" cy="520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Психическая и эмоциональная устойчивость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5791200" y="4572000"/>
            <a:ext cx="2819400" cy="685800"/>
            <a:chOff x="3648" y="2880"/>
            <a:chExt cx="1776" cy="432"/>
          </a:xfrm>
        </p:grpSpPr>
        <p:sp>
          <p:nvSpPr>
            <p:cNvPr id="8219" name="Rectangle 50"/>
            <p:cNvSpPr>
              <a:spLocks noChangeArrowheads="1"/>
            </p:cNvSpPr>
            <p:nvPr/>
          </p:nvSpPr>
          <p:spPr bwMode="auto">
            <a:xfrm>
              <a:off x="3648" y="2880"/>
              <a:ext cx="1776" cy="432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20" name="Text Box 80"/>
            <p:cNvSpPr txBox="1">
              <a:spLocks noChangeArrowheads="1"/>
            </p:cNvSpPr>
            <p:nvPr/>
          </p:nvSpPr>
          <p:spPr bwMode="auto">
            <a:xfrm>
              <a:off x="3744" y="2928"/>
              <a:ext cx="1536" cy="36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800000"/>
                  </a:solidFill>
                </a:rPr>
                <a:t>Отказ от вредных привычек</a:t>
              </a:r>
              <a:endParaRPr lang="ru-RU" sz="16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791200" y="5715000"/>
            <a:ext cx="2819400" cy="685800"/>
            <a:chOff x="3648" y="3600"/>
            <a:chExt cx="1776" cy="432"/>
          </a:xfrm>
        </p:grpSpPr>
        <p:sp>
          <p:nvSpPr>
            <p:cNvPr id="8217" name="Rectangle 49"/>
            <p:cNvSpPr>
              <a:spLocks noChangeArrowheads="1"/>
            </p:cNvSpPr>
            <p:nvPr/>
          </p:nvSpPr>
          <p:spPr bwMode="auto">
            <a:xfrm>
              <a:off x="3648" y="3600"/>
              <a:ext cx="177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18" name="Text Box 82"/>
            <p:cNvSpPr txBox="1">
              <a:spLocks noChangeArrowheads="1"/>
            </p:cNvSpPr>
            <p:nvPr/>
          </p:nvSpPr>
          <p:spPr bwMode="auto">
            <a:xfrm>
              <a:off x="3696" y="3696"/>
              <a:ext cx="1632" cy="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800000"/>
                  </a:solidFill>
                </a:rPr>
                <a:t>Безопасное поведение</a:t>
              </a:r>
            </a:p>
          </p:txBody>
        </p:sp>
      </p:grpSp>
      <p:sp>
        <p:nvSpPr>
          <p:cNvPr id="15449" name="WordArt 89"/>
          <p:cNvSpPr>
            <a:spLocks noChangeArrowheads="1" noChangeShapeType="1" noTextEdit="1"/>
          </p:cNvSpPr>
          <p:nvPr/>
        </p:nvSpPr>
        <p:spPr bwMode="auto">
          <a:xfrm rot="5400000">
            <a:off x="3009900" y="3162301"/>
            <a:ext cx="2795587" cy="12430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здоровый</a:t>
            </a:r>
          </a:p>
          <a:p>
            <a:pPr algn="ctr" fontAlgn="auto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образ</a:t>
            </a:r>
          </a:p>
          <a:p>
            <a:pPr algn="ctr" fontAlgn="auto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0138" y="4214813"/>
            <a:ext cx="2963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>
            <a:normAutofit lnSpcReduction="10000"/>
          </a:bodyPr>
          <a:lstStyle/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 smtClean="0">
                <a:solidFill>
                  <a:srgbClr val="FF0000"/>
                </a:solidFill>
              </a:rPr>
              <a:t>90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 smtClean="0">
                <a:solidFill>
                  <a:srgbClr val="FF0000"/>
                </a:solidFill>
              </a:rPr>
              <a:t>75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 smtClean="0">
                <a:solidFill>
                  <a:srgbClr val="FF0000"/>
                </a:solidFill>
              </a:rPr>
              <a:t>25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 smtClean="0"/>
          </a:p>
        </p:txBody>
      </p:sp>
      <p:sp>
        <p:nvSpPr>
          <p:cNvPr id="20484" name="WordArt 1028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4000500"/>
            <a:ext cx="8143875" cy="286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Если человек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начал курить в 15 лет</a:t>
            </a:r>
            <a:r>
              <a:rPr lang="ru-RU" sz="2400" dirty="0">
                <a:latin typeface="+mn-lt"/>
              </a:rPr>
              <a:t>,       продолжительность его жизни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Начавшие курить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15 лет</a:t>
            </a:r>
            <a:r>
              <a:rPr lang="ru-RU" sz="2400" dirty="0">
                <a:latin typeface="+mn-lt"/>
              </a:rPr>
              <a:t>, в 5 раз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чаще                  умирают от рака</a:t>
            </a:r>
            <a:r>
              <a:rPr lang="ru-RU" sz="2400" dirty="0">
                <a:latin typeface="+mn-lt"/>
              </a:rPr>
              <a:t>, чем те, кто начал курить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после 25 лет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  <p:bldP spid="20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99090_200410231329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14438"/>
            <a:ext cx="6000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Легкое здорового и курящего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143644"/>
            <a:ext cx="83582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 сигарета </a:t>
            </a:r>
            <a:r>
              <a:rPr lang="ru-RU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СОКРАЩАЕТ</a:t>
            </a: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15 минут жизни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57938" y="1500188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кг. смолы в год;</a:t>
            </a:r>
          </a:p>
          <a:p>
            <a:pPr algn="ctr"/>
            <a:endParaRPr lang="ru-RU" sz="2800" b="1" dirty="0">
              <a:cs typeface="Arial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 10 тысяч рублей в год;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В экономически развитых странах </a:t>
            </a:r>
            <a:r>
              <a:rPr lang="ru-RU" sz="32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мода на курение проходит</a:t>
            </a:r>
            <a:r>
              <a:rPr lang="ru-RU" sz="2800" dirty="0"/>
              <a:t>. 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 в моде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стройная фигура, гимнастика, культуризм, оздоровительные процедуры.    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Курить не престижно.</a:t>
            </a:r>
            <a:r>
              <a:rPr lang="ru-RU" sz="2400" dirty="0"/>
              <a:t>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p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Печень здорового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беседа</a:t>
            </a:r>
          </a:p>
          <a:p>
            <a:r>
              <a:rPr lang="ru-RU" dirty="0" smtClean="0"/>
              <a:t>Мини-лекция «Что такое здоровье?»</a:t>
            </a:r>
          </a:p>
          <a:p>
            <a:r>
              <a:rPr lang="ru-RU" dirty="0" smtClean="0"/>
              <a:t>Составление таблицы</a:t>
            </a:r>
          </a:p>
          <a:p>
            <a:r>
              <a:rPr lang="ru-RU" dirty="0" smtClean="0"/>
              <a:t>Вредные привычки. Выступление учащихся.</a:t>
            </a:r>
          </a:p>
          <a:p>
            <a:r>
              <a:rPr lang="ru-RU" dirty="0" smtClean="0"/>
              <a:t>Игра «Счастливый случай»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effectLst>
            <a:outerShdw dist="226117" dir="7689434" algn="ctr" rotWithShape="0">
              <a:srgbClr val="666699"/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179269_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Рисунок 3" descr="1971ma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7077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50" y="214313"/>
          <a:ext cx="4313238" cy="3048000"/>
        </p:xfrm>
        <a:graphic>
          <a:graphicData uri="http://schemas.openxmlformats.org/presentationml/2006/ole">
            <p:oleObj spid="_x0000_s1026" name="Photo Editor Photo" r:id="rId4" imgW="4761905" imgH="3228571" progId="">
              <p:embed/>
            </p:oleObj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000500"/>
            <a:ext cx="26511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96484" dir="2804142" algn="ctr" rotWithShape="0">
              <a:srgbClr val="666699"/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3643313"/>
            <a:ext cx="5214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cs typeface="Arial" charset="0"/>
              </a:rPr>
              <a:t>200 тысяч </a:t>
            </a:r>
            <a:r>
              <a:rPr lang="ru-RU" sz="2800" b="1">
                <a:cs typeface="Arial" charset="0"/>
              </a:rPr>
              <a:t>человек  больны </a:t>
            </a:r>
            <a:r>
              <a:rPr lang="ru-RU" sz="3600" b="1">
                <a:cs typeface="Arial" charset="0"/>
              </a:rPr>
              <a:t>СПИДом</a:t>
            </a:r>
            <a:r>
              <a:rPr lang="ru-RU" sz="2800" b="1">
                <a:cs typeface="Arial" charset="0"/>
              </a:rPr>
              <a:t>, </a:t>
            </a:r>
          </a:p>
          <a:p>
            <a:pPr algn="ctr"/>
            <a:r>
              <a:rPr lang="ru-RU" sz="2800" b="1">
                <a:cs typeface="Arial" charset="0"/>
              </a:rPr>
              <a:t>из них </a:t>
            </a:r>
          </a:p>
          <a:p>
            <a:pPr algn="ctr"/>
            <a:r>
              <a:rPr lang="ru-RU" sz="3200" b="1">
                <a:cs typeface="Arial" charset="0"/>
              </a:rPr>
              <a:t>молодежь от </a:t>
            </a:r>
            <a:r>
              <a:rPr lang="ru-RU" sz="3200" b="1" u="sng">
                <a:cs typeface="Arial" charset="0"/>
              </a:rPr>
              <a:t>15 – 20 лет  </a:t>
            </a:r>
            <a:r>
              <a:rPr lang="ru-RU" sz="2800" b="1">
                <a:cs typeface="Arial" charset="0"/>
              </a:rPr>
              <a:t>составляет </a:t>
            </a:r>
            <a:r>
              <a:rPr lang="ru-RU" sz="3600" b="1" u="sng">
                <a:cs typeface="Arial" charset="0"/>
              </a:rPr>
              <a:t>72%!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7068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500570"/>
            <a:ext cx="5429288" cy="1714512"/>
          </a:xfrm>
        </p:spPr>
        <p:txBody>
          <a:bodyPr>
            <a:normAutofit/>
          </a:bodyPr>
          <a:lstStyle/>
          <a:p>
            <a:r>
              <a:rPr lang="ru-RU" sz="3600" b="0" i="1" dirty="0" smtClean="0"/>
              <a:t>Древний китайский мудрец ЛАО-ТО</a:t>
            </a:r>
            <a:endParaRPr lang="ru-RU" sz="36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8"/>
            <a:ext cx="7143800" cy="4071966"/>
          </a:xfrm>
        </p:spPr>
        <p:txBody>
          <a:bodyPr>
            <a:noAutofit/>
          </a:bodyPr>
          <a:lstStyle/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4400" dirty="0" smtClean="0"/>
              <a:t>Тот, кто может победить другого, - силён, тот, кто побеждает самого себя, - воистину могуществен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5" descr="mp3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8"/>
          <p:cNvSpPr txBox="1">
            <a:spLocks noChangeArrowheads="1"/>
          </p:cNvSpPr>
          <p:nvPr/>
        </p:nvSpPr>
        <p:spPr bwMode="auto">
          <a:xfrm>
            <a:off x="428625" y="2143125"/>
            <a:ext cx="8501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Давайте жить!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 Давайте жизнью  дорожить!</a:t>
            </a:r>
          </a:p>
        </p:txBody>
      </p:sp>
      <p:pic>
        <p:nvPicPr>
          <p:cNvPr id="18436" name="Рисунок 19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0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1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913562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Будьте  здоровы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03350" y="407670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755650" y="3141663"/>
            <a:ext cx="73453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имеем, не храним, потерявши, плачем</a:t>
            </a:r>
            <a:endParaRPr lang="ru-RU" dirty="0"/>
          </a:p>
        </p:txBody>
      </p:sp>
      <p:pic>
        <p:nvPicPr>
          <p:cNvPr id="10241" name="Picture 1" descr="D:\Новая папка\1schoolgirlbooks-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5333677" cy="399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901"/>
            <a:ext cx="9501190" cy="71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3645" y="228599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9" y="214290"/>
            <a:ext cx="685804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3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здоровье?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Физическое здоровье</a:t>
            </a:r>
          </a:p>
          <a:p>
            <a:r>
              <a:rPr lang="ru-RU" dirty="0" smtClean="0"/>
              <a:t>Душевное здоровье</a:t>
            </a:r>
          </a:p>
          <a:p>
            <a:r>
              <a:rPr lang="ru-RU" dirty="0" smtClean="0"/>
              <a:t>Социальное здоровье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2011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smtClean="0">
                <a:solidFill>
                  <a:srgbClr val="333300"/>
                </a:solidFill>
              </a:rPr>
              <a:t>«Здоровье человека – это состояние полного физического, духовного и социального благополучия, а не только отсутствие болезней и физических недостатков.»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0" y="2057400"/>
            <a:ext cx="22860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14B04F"/>
                </a:solidFill>
              </a:rPr>
              <a:t>   1975 год. Москва. Всемирный конгресс врачей под эгидой ВОЗ.</a:t>
            </a:r>
          </a:p>
        </p:txBody>
      </p:sp>
      <p:pic>
        <p:nvPicPr>
          <p:cNvPr id="5124" name="Picture 6" descr="{BEB20AB0-DADD-4CA0-95BA-29B40AA925AD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66"/>
                </a:solidFill>
              </a:rPr>
              <a:t>Социальное здоровье</a:t>
            </a:r>
          </a:p>
        </p:txBody>
      </p:sp>
      <p:sp>
        <p:nvSpPr>
          <p:cNvPr id="6147" name="AutoShape 24"/>
          <p:cNvSpPr>
            <a:spLocks noChangeArrowheads="1"/>
          </p:cNvSpPr>
          <p:nvPr/>
        </p:nvSpPr>
        <p:spPr bwMode="auto">
          <a:xfrm>
            <a:off x="4114800" y="2362200"/>
            <a:ext cx="1219200" cy="1143000"/>
          </a:xfrm>
          <a:prstGeom prst="pentagon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/>
              <a:t>Условия: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1066800" y="1295400"/>
            <a:ext cx="2514600" cy="1447800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Жизни</a:t>
            </a:r>
            <a:r>
              <a:rPr lang="ru-RU"/>
              <a:t> </a:t>
            </a: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3505200" y="762000"/>
            <a:ext cx="2514600" cy="1447800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Труда </a:t>
            </a: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6324600" y="1295400"/>
            <a:ext cx="2514600" cy="1447800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Жилищные</a:t>
            </a:r>
            <a:r>
              <a:rPr lang="ru-RU"/>
              <a:t> </a:t>
            </a: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5410200" y="2895600"/>
            <a:ext cx="2514600" cy="1447800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Питания </a:t>
            </a: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1447800" y="2819400"/>
            <a:ext cx="2514600" cy="1447800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Отдыха</a:t>
            </a:r>
            <a:r>
              <a:rPr lang="ru-RU"/>
              <a:t> </a:t>
            </a:r>
          </a:p>
        </p:txBody>
      </p:sp>
      <p:sp>
        <p:nvSpPr>
          <p:cNvPr id="6153" name="Rectangle 40"/>
          <p:cNvSpPr>
            <a:spLocks noChangeArrowheads="1"/>
          </p:cNvSpPr>
          <p:nvPr/>
        </p:nvSpPr>
        <p:spPr bwMode="auto">
          <a:xfrm>
            <a:off x="3276600" y="4343400"/>
            <a:ext cx="27432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/>
              <a:t>Уровень: </a:t>
            </a: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990600" y="5181600"/>
            <a:ext cx="2590800" cy="838200"/>
          </a:xfrm>
          <a:prstGeom prst="diamond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культуры</a:t>
            </a: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3429000" y="5715000"/>
            <a:ext cx="2590800" cy="838200"/>
          </a:xfrm>
          <a:prstGeom prst="diamond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воспитания</a:t>
            </a:r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5943600" y="5181600"/>
            <a:ext cx="2590800" cy="838200"/>
          </a:xfrm>
          <a:prstGeom prst="diamond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</a:t>
            </a:r>
          </a:p>
        </p:txBody>
      </p:sp>
      <p:pic>
        <p:nvPicPr>
          <p:cNvPr id="6157" name="Picture 50" descr="CHICKE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5146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1" descr="Info_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768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3" descr="7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1143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Line 54"/>
          <p:cNvSpPr>
            <a:spLocks noChangeShapeType="1"/>
          </p:cNvSpPr>
          <p:nvPr/>
        </p:nvSpPr>
        <p:spPr bwMode="auto">
          <a:xfrm flipH="1" flipV="1">
            <a:off x="3352800" y="2362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55"/>
          <p:cNvSpPr>
            <a:spLocks noChangeShapeType="1"/>
          </p:cNvSpPr>
          <p:nvPr/>
        </p:nvSpPr>
        <p:spPr bwMode="auto">
          <a:xfrm flipV="1">
            <a:off x="5334000" y="2362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56"/>
          <p:cNvSpPr>
            <a:spLocks noChangeShapeType="1"/>
          </p:cNvSpPr>
          <p:nvPr/>
        </p:nvSpPr>
        <p:spPr bwMode="auto">
          <a:xfrm flipV="1">
            <a:off x="47244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57"/>
          <p:cNvSpPr>
            <a:spLocks noChangeShapeType="1"/>
          </p:cNvSpPr>
          <p:nvPr/>
        </p:nvSpPr>
        <p:spPr bwMode="auto">
          <a:xfrm flipH="1">
            <a:off x="3581400" y="3429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58"/>
          <p:cNvSpPr>
            <a:spLocks noChangeShapeType="1"/>
          </p:cNvSpPr>
          <p:nvPr/>
        </p:nvSpPr>
        <p:spPr bwMode="auto">
          <a:xfrm>
            <a:off x="5181600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59"/>
          <p:cNvSpPr>
            <a:spLocks noChangeShapeType="1"/>
          </p:cNvSpPr>
          <p:nvPr/>
        </p:nvSpPr>
        <p:spPr bwMode="auto">
          <a:xfrm flipH="1">
            <a:off x="22098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60"/>
          <p:cNvSpPr>
            <a:spLocks noChangeShapeType="1"/>
          </p:cNvSpPr>
          <p:nvPr/>
        </p:nvSpPr>
        <p:spPr bwMode="auto">
          <a:xfrm>
            <a:off x="6019800" y="48768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471</Words>
  <Application>Microsoft Office PowerPoint</Application>
  <PresentationFormat>Экран (4:3)</PresentationFormat>
  <Paragraphs>101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Оформление по умолчанию</vt:lpstr>
      <vt:lpstr>Диаграмма</vt:lpstr>
      <vt:lpstr>Photo Editor Photo</vt:lpstr>
      <vt:lpstr>Здоровый образ жизни</vt:lpstr>
      <vt:lpstr>план</vt:lpstr>
      <vt:lpstr>Что имеем, не храним, потерявши, плачем</vt:lpstr>
      <vt:lpstr>Слайд 4</vt:lpstr>
      <vt:lpstr>Что такое здоровье?</vt:lpstr>
      <vt:lpstr>«Здоровье человека – это состояние полного физического, духовного и социального благополучия, а не только отсутствие болезней и физических недостатков.»</vt:lpstr>
      <vt:lpstr>Слайд 7</vt:lpstr>
      <vt:lpstr>Слайд 8</vt:lpstr>
      <vt:lpstr>Социальное здоровье</vt:lpstr>
      <vt:lpstr>Факторы, влияющие на здоровье:</vt:lpstr>
      <vt:lpstr>Здоровый образ жизни</vt:lpstr>
      <vt:lpstr>Здоровый образ жизни – путь к достижению высокого уровня здоровья</vt:lpstr>
      <vt:lpstr>Слайд 13</vt:lpstr>
      <vt:lpstr>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Древний китайский мудрец ЛАО-ТО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User</cp:lastModifiedBy>
  <cp:revision>12</cp:revision>
  <dcterms:created xsi:type="dcterms:W3CDTF">2012-03-27T17:15:02Z</dcterms:created>
  <dcterms:modified xsi:type="dcterms:W3CDTF">2012-03-29T15:49:02Z</dcterms:modified>
</cp:coreProperties>
</file>