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60" r:id="rId4"/>
    <p:sldId id="261" r:id="rId5"/>
    <p:sldId id="258" r:id="rId6"/>
    <p:sldId id="263" r:id="rId7"/>
    <p:sldId id="262" r:id="rId8"/>
    <p:sldId id="264" r:id="rId9"/>
    <p:sldId id="265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45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6468C-7557-4A2B-B4B8-7D6B46CFAA69}" type="datetimeFigureOut">
              <a:rPr lang="ru-RU" smtClean="0"/>
              <a:pPr/>
              <a:t>04.12.2012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9DCFF-0BDA-479F-8927-D8A4447AFDD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strips dir="r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6468C-7557-4A2B-B4B8-7D6B46CFAA69}" type="datetimeFigureOut">
              <a:rPr lang="ru-RU" smtClean="0"/>
              <a:pPr/>
              <a:t>04.12.2012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9DCFF-0BDA-479F-8927-D8A4447AFDD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trips dir="r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6468C-7557-4A2B-B4B8-7D6B46CFAA69}" type="datetimeFigureOut">
              <a:rPr lang="ru-RU" smtClean="0"/>
              <a:pPr/>
              <a:t>04.12.2012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9DCFF-0BDA-479F-8927-D8A4447AFDD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trips dir="r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6468C-7557-4A2B-B4B8-7D6B46CFAA69}" type="datetimeFigureOut">
              <a:rPr lang="ru-RU" smtClean="0"/>
              <a:pPr/>
              <a:t>04.12.2012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9DCFF-0BDA-479F-8927-D8A4447AFDD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trips dir="r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6468C-7557-4A2B-B4B8-7D6B46CFAA69}" type="datetimeFigureOut">
              <a:rPr lang="ru-RU" smtClean="0"/>
              <a:pPr/>
              <a:t>04.12.2012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9DCFF-0BDA-479F-8927-D8A4447AFDD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strips dir="r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6468C-7557-4A2B-B4B8-7D6B46CFAA69}" type="datetimeFigureOut">
              <a:rPr lang="ru-RU" smtClean="0"/>
              <a:pPr/>
              <a:t>04.12.2012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9DCFF-0BDA-479F-8927-D8A4447AFDD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trips dir="r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6468C-7557-4A2B-B4B8-7D6B46CFAA69}" type="datetimeFigureOut">
              <a:rPr lang="ru-RU" smtClean="0"/>
              <a:pPr/>
              <a:t>04.12.2012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9DCFF-0BDA-479F-8927-D8A4447AFDD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trips dir="r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6468C-7557-4A2B-B4B8-7D6B46CFAA69}" type="datetimeFigureOut">
              <a:rPr lang="ru-RU" smtClean="0"/>
              <a:pPr/>
              <a:t>04.12.2012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9DCFF-0BDA-479F-8927-D8A4447AFDD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trips dir="r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6468C-7557-4A2B-B4B8-7D6B46CFAA69}" type="datetimeFigureOut">
              <a:rPr lang="ru-RU" smtClean="0"/>
              <a:pPr/>
              <a:t>04.12.2012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9DCFF-0BDA-479F-8927-D8A4447AFDD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trips dir="r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6468C-7557-4A2B-B4B8-7D6B46CFAA69}" type="datetimeFigureOut">
              <a:rPr lang="ru-RU" smtClean="0"/>
              <a:pPr/>
              <a:t>04.12.2012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9DCFF-0BDA-479F-8927-D8A4447AFDD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trips dir="r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6468C-7557-4A2B-B4B8-7D6B46CFAA69}" type="datetimeFigureOut">
              <a:rPr lang="ru-RU" smtClean="0"/>
              <a:pPr/>
              <a:t>04.12.2012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5E9DCFF-0BDA-479F-8927-D8A4447AFDD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>
    <p:strips dir="r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696468C-7557-4A2B-B4B8-7D6B46CFAA69}" type="datetimeFigureOut">
              <a:rPr lang="ru-RU" smtClean="0"/>
              <a:pPr/>
              <a:t>04.12.2012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5E9DCFF-0BDA-479F-8927-D8A4447AFDD3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med">
    <p:strips dir="rd"/>
  </p:transition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image" Target="../media/image6.jpeg"/><Relationship Id="rId7" Type="http://schemas.openxmlformats.org/officeDocument/2006/relationships/image" Target="../media/image10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jpeg"/><Relationship Id="rId3" Type="http://schemas.openxmlformats.org/officeDocument/2006/relationships/image" Target="../media/image15.jpeg"/><Relationship Id="rId7" Type="http://schemas.openxmlformats.org/officeDocument/2006/relationships/image" Target="../media/image19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18.jpeg"/><Relationship Id="rId5" Type="http://schemas.openxmlformats.org/officeDocument/2006/relationships/image" Target="../media/image17.jpeg"/><Relationship Id="rId10" Type="http://schemas.openxmlformats.org/officeDocument/2006/relationships/image" Target="../media/image22.jpeg"/><Relationship Id="rId4" Type="http://schemas.openxmlformats.org/officeDocument/2006/relationships/image" Target="../media/image16.jpeg"/><Relationship Id="rId9" Type="http://schemas.openxmlformats.org/officeDocument/2006/relationships/image" Target="../media/image2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2628904"/>
          </a:xfrm>
        </p:spPr>
        <p:txBody>
          <a:bodyPr>
            <a:normAutofit/>
          </a:bodyPr>
          <a:lstStyle/>
          <a:p>
            <a:r>
              <a:rPr lang="ru-RU" dirty="0" smtClean="0"/>
              <a:t>27 сентября – день суверенитета Республики Саха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4000504"/>
            <a:ext cx="7854696" cy="1928826"/>
          </a:xfrm>
        </p:spPr>
        <p:txBody>
          <a:bodyPr>
            <a:normAutofit fontScale="62500" lnSpcReduction="20000"/>
          </a:bodyPr>
          <a:lstStyle/>
          <a:p>
            <a:r>
              <a:rPr lang="ru-RU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Устный </a:t>
            </a:r>
            <a:r>
              <a:rPr lang="ru-RU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журнал</a:t>
            </a:r>
          </a:p>
          <a:p>
            <a:endParaRPr lang="ru-RU" b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r>
              <a:rPr lang="ru-RU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Подготовила </a:t>
            </a:r>
          </a:p>
          <a:p>
            <a:r>
              <a:rPr lang="ru-RU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Педагог-библиотекарь</a:t>
            </a:r>
          </a:p>
          <a:p>
            <a:r>
              <a:rPr lang="ru-RU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Кузнецова Т.А.</a:t>
            </a:r>
          </a:p>
          <a:p>
            <a:r>
              <a:rPr lang="ru-RU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МКОУ «СОШ №5»</a:t>
            </a:r>
          </a:p>
          <a:p>
            <a:r>
              <a:rPr lang="ru-RU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п.Айхал</a:t>
            </a:r>
            <a:endParaRPr lang="ru-RU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Что такое «суверенитет»?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sz="2000" dirty="0" smtClean="0"/>
              <a:t>«Суверенитет» – немецкое слово, в переводе означает «Верховная власть». В более широком понимании – государственная независимость. </a:t>
            </a:r>
          </a:p>
          <a:p>
            <a:r>
              <a:rPr lang="ru-RU" sz="2000" dirty="0" smtClean="0"/>
              <a:t>Суверенное государство самостоятельно решает свои внутренние и внешние проблемы. Суверенное государство не позволяет вмешиваться в свои дела другим государствам.</a:t>
            </a:r>
            <a:endParaRPr lang="ru-RU" sz="20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Вот такой суверенитет был объявлен в нашей республике 27 сентября 1990 года. </a:t>
            </a:r>
          </a:p>
          <a:p>
            <a:r>
              <a:rPr lang="ru-RU" dirty="0" smtClean="0"/>
              <a:t>Опираясь на Декларацию о государственном суверенитете республики, наш многонациональный народ принял Конституцию (Основной закон) Республики Саха.</a:t>
            </a:r>
            <a:endParaRPr lang="ru-RU" dirty="0"/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9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39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39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39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Символика Республики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7758138" cy="4434840"/>
          </a:xfrm>
        </p:spPr>
        <p:txBody>
          <a:bodyPr>
            <a:normAutofit/>
          </a:bodyPr>
          <a:lstStyle/>
          <a:p>
            <a:r>
              <a:rPr lang="ru-RU" sz="3600" dirty="0" smtClean="0">
                <a:solidFill>
                  <a:schemeClr val="accent2">
                    <a:lumMod val="75000"/>
                  </a:schemeClr>
                </a:solidFill>
              </a:rPr>
              <a:t>Республика имеет свою символику – Государственный герб и Государственный флаг. </a:t>
            </a:r>
          </a:p>
          <a:p>
            <a:r>
              <a:rPr lang="ru-RU" sz="3600" dirty="0" smtClean="0">
                <a:solidFill>
                  <a:schemeClr val="accent2">
                    <a:lumMod val="75000"/>
                  </a:schemeClr>
                </a:solidFill>
              </a:rPr>
              <a:t>Их проекты были одобрены на </a:t>
            </a:r>
            <a:r>
              <a:rPr lang="en-US" sz="3600" dirty="0" smtClean="0">
                <a:solidFill>
                  <a:schemeClr val="accent2">
                    <a:lumMod val="75000"/>
                  </a:schemeClr>
                </a:solidFill>
              </a:rPr>
              <a:t> XV </a:t>
            </a:r>
            <a:r>
              <a:rPr lang="ru-RU" sz="3600" dirty="0" smtClean="0">
                <a:solidFill>
                  <a:schemeClr val="accent2">
                    <a:lumMod val="75000"/>
                  </a:schemeClr>
                </a:solidFill>
              </a:rPr>
              <a:t>и </a:t>
            </a:r>
            <a:r>
              <a:rPr lang="en-US" sz="3600" dirty="0" smtClean="0">
                <a:solidFill>
                  <a:schemeClr val="accent2">
                    <a:lumMod val="75000"/>
                  </a:schemeClr>
                </a:solidFill>
              </a:rPr>
              <a:t>XVI </a:t>
            </a:r>
            <a:r>
              <a:rPr lang="ru-RU" sz="3600" dirty="0" smtClean="0">
                <a:solidFill>
                  <a:schemeClr val="accent2">
                    <a:lumMod val="75000"/>
                  </a:schemeClr>
                </a:solidFill>
              </a:rPr>
              <a:t>сессиях Верховного Совета, флаг 14 октября 1992 года, герб – 26 декабря того же года.</a:t>
            </a:r>
            <a:endParaRPr lang="ru-RU" sz="36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500"/>
                            </p:stCondLst>
                            <p:childTnLst>
                              <p:par>
                                <p:cTn id="14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6000" dirty="0" smtClean="0"/>
              <a:t>Герб</a:t>
            </a:r>
            <a:endParaRPr lang="ru-RU" sz="60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285720" y="1676400"/>
            <a:ext cx="3143280" cy="4572000"/>
          </a:xfrm>
        </p:spPr>
        <p:txBody>
          <a:bodyPr>
            <a:normAutofit fontScale="92500" lnSpcReduction="10000"/>
          </a:bodyPr>
          <a:lstStyle/>
          <a:p>
            <a:r>
              <a:rPr lang="ru-RU" sz="2000" dirty="0" smtClean="0"/>
              <a:t>Государственный герб Республики Саха (Якутия) представляет собой круг, в центре которого – изображение древнего всадника с наскальных рисунков, найденных по берегам Лены, на фоне солнечного диска – щита, помещенного в обрамление  с  традиционным национальным орнаментом в виде семи ромбических кристаллообразных фигур и надписями «Республика Саха (Якутия)» и «Саха </a:t>
            </a:r>
            <a:r>
              <a:rPr lang="ru-RU" sz="2000" dirty="0" err="1" smtClean="0"/>
              <a:t>Республиката</a:t>
            </a:r>
            <a:r>
              <a:rPr lang="ru-RU" sz="2000" dirty="0" smtClean="0"/>
              <a:t>»</a:t>
            </a:r>
            <a:endParaRPr lang="ru-RU" sz="2000" dirty="0"/>
          </a:p>
        </p:txBody>
      </p:sp>
      <p:pic>
        <p:nvPicPr>
          <p:cNvPr id="7" name="Содержимое 6" descr="герб2.bmp"/>
          <p:cNvPicPr>
            <a:picLocks noGrp="1" noChangeAspect="1"/>
          </p:cNvPicPr>
          <p:nvPr>
            <p:ph sz="half" idx="1"/>
          </p:nvPr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500430" y="1285861"/>
            <a:ext cx="5307034" cy="5307034"/>
          </a:xfrm>
        </p:spPr>
      </p:pic>
    </p:spTree>
  </p:cSld>
  <p:clrMapOvr>
    <a:masterClrMapping/>
  </p:clrMapOvr>
  <p:transition spd="med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Содержимое 3" descr="флаг.bmp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1428736"/>
            <a:ext cx="9144000" cy="5000660"/>
          </a:xfrm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857488" y="642918"/>
            <a:ext cx="2743200" cy="819170"/>
          </a:xfrm>
        </p:spPr>
        <p:txBody>
          <a:bodyPr/>
          <a:lstStyle/>
          <a:p>
            <a:pPr algn="ctr"/>
            <a:r>
              <a:rPr lang="ru-RU" sz="5400" b="1" dirty="0" smtClean="0"/>
              <a:t>Флаг</a:t>
            </a:r>
            <a:endParaRPr lang="ru-RU" sz="5400" b="1" dirty="0"/>
          </a:p>
        </p:txBody>
      </p:sp>
      <p:sp>
        <p:nvSpPr>
          <p:cNvPr id="6" name="Текст 5"/>
          <p:cNvSpPr>
            <a:spLocks noGrp="1"/>
          </p:cNvSpPr>
          <p:nvPr>
            <p:ph type="body" idx="2"/>
          </p:nvPr>
        </p:nvSpPr>
        <p:spPr>
          <a:xfrm>
            <a:off x="285720" y="1357298"/>
            <a:ext cx="8572560" cy="4891102"/>
          </a:xfrm>
        </p:spPr>
        <p:txBody>
          <a:bodyPr>
            <a:normAutofit/>
          </a:bodyPr>
          <a:lstStyle/>
          <a:p>
            <a:pPr algn="just"/>
            <a:r>
              <a:rPr lang="ru-RU" sz="1600" dirty="0" smtClean="0"/>
              <a:t>     Государственный флаг Республики Саха представляет собой прямоугольное полотнище, состоящее из четырех разновеликих горизонтальных полос соответственно голубого,  белого, красного и зеленого цветов. На середине голубой полосы расположен круг белого цвета.</a:t>
            </a:r>
          </a:p>
          <a:p>
            <a:pPr algn="just"/>
            <a:r>
              <a:rPr lang="ru-RU" sz="1600" dirty="0" smtClean="0"/>
              <a:t>     Цвета флага соответствуют общепринятым в международной практике символическим значениям цветов. А подсказаны они географическими и климатическими особенностями и историко-культурными традициями края. </a:t>
            </a:r>
          </a:p>
          <a:p>
            <a:pPr algn="just"/>
            <a:r>
              <a:rPr lang="ru-RU" sz="1600" dirty="0" smtClean="0"/>
              <a:t>     По мифологии народ саха считает себя «детьми белого солнца». Флаг сразу обращает на себя внимание белым солнцем в зените на фоне яркого голубого цвета. Под ними – более узкие полосы белого, красного и зеленого. Белоснежная полоска в сочетании с солнцем на фоне голубого неба раскрывает суровую красоту Севера, экстремальные условия жизнедеятельности людей, чистоту нравов и помыслов народов, породненных Севером. Зеленый цвет - символ плодородия, возрождения, дружбы и братства. Это – короткое жаркое лето, цвет таежных просторов, а также олицетворение тюркского происхождения народов саха, давшее название республике. Красный цвет - не только символ жизненных сил, но и символ красоты и верности родной земле. Включение красного цвета в сочетании с белым и зеленым всегда было характерно и для народного прикладного искусства Якутии. Авторы государственного флага – </a:t>
            </a:r>
            <a:r>
              <a:rPr lang="ru-RU" sz="1600" dirty="0" err="1" smtClean="0"/>
              <a:t>Л.Д.Слепцова</a:t>
            </a:r>
            <a:r>
              <a:rPr lang="ru-RU" sz="1600" dirty="0" smtClean="0"/>
              <a:t>, М.Г. Старостин, А.П.Захарова.</a:t>
            </a:r>
            <a:endParaRPr lang="ru-RU" sz="1600" dirty="0"/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000"/>
                            </p:stCondLst>
                            <p:childTnLst>
                              <p:par>
                                <p:cTn id="30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0"/>
                            </p:stCondLst>
                            <p:childTnLst>
                              <p:par>
                                <p:cTn id="37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F:\Фотографии\Природа Анабара\Изображение 314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 rot="1293242">
            <a:off x="5686861" y="509846"/>
            <a:ext cx="3178992" cy="2119328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00" y="571480"/>
            <a:ext cx="2743200" cy="604856"/>
          </a:xfrm>
        </p:spPr>
        <p:txBody>
          <a:bodyPr/>
          <a:lstStyle/>
          <a:p>
            <a:r>
              <a:rPr lang="ru-RU" dirty="0" smtClean="0"/>
              <a:t>Гимн республики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57158" y="1214422"/>
            <a:ext cx="3071842" cy="5033978"/>
          </a:xfrm>
        </p:spPr>
        <p:txBody>
          <a:bodyPr>
            <a:normAutofit/>
          </a:bodyPr>
          <a:lstStyle/>
          <a:p>
            <a:r>
              <a:rPr lang="ru-RU" dirty="0" smtClean="0"/>
              <a:t>Якутия, ты светом зари</a:t>
            </a:r>
          </a:p>
          <a:p>
            <a:r>
              <a:rPr lang="ru-RU" dirty="0" smtClean="0"/>
              <a:t>К добру и счастью всех нас зовешь,</a:t>
            </a:r>
          </a:p>
          <a:p>
            <a:r>
              <a:rPr lang="ru-RU" dirty="0" smtClean="0"/>
              <a:t>Алмазной радугой ты горишь</a:t>
            </a:r>
          </a:p>
          <a:p>
            <a:r>
              <a:rPr lang="ru-RU" dirty="0" smtClean="0"/>
              <a:t>И нас к победам грядущим ведешь.</a:t>
            </a:r>
          </a:p>
          <a:p>
            <a:r>
              <a:rPr lang="ru-RU" i="1" dirty="0" smtClean="0"/>
              <a:t>Припев:</a:t>
            </a:r>
          </a:p>
          <a:p>
            <a:r>
              <a:rPr lang="ru-RU" dirty="0" smtClean="0"/>
              <a:t>Цвети и крепни родная земля,</a:t>
            </a:r>
          </a:p>
          <a:p>
            <a:r>
              <a:rPr lang="ru-RU" dirty="0" smtClean="0"/>
              <a:t>Расти и славься, Якутия.</a:t>
            </a:r>
          </a:p>
          <a:p>
            <a:r>
              <a:rPr lang="ru-RU" dirty="0" smtClean="0"/>
              <a:t>Краса и гордость России всей,</a:t>
            </a:r>
          </a:p>
          <a:p>
            <a:r>
              <a:rPr lang="ru-RU" dirty="0" smtClean="0"/>
              <a:t>Тебя раздольней нет и щедрей.</a:t>
            </a:r>
          </a:p>
          <a:p>
            <a:endParaRPr lang="ru-RU" sz="500" dirty="0" smtClean="0"/>
          </a:p>
          <a:p>
            <a:r>
              <a:rPr lang="ru-RU" dirty="0" smtClean="0"/>
              <a:t>Привольно Лена наша течет,</a:t>
            </a:r>
          </a:p>
          <a:p>
            <a:r>
              <a:rPr lang="ru-RU" dirty="0" smtClean="0"/>
              <a:t>Водой живой до края полна.</a:t>
            </a:r>
          </a:p>
          <a:p>
            <a:r>
              <a:rPr lang="ru-RU" dirty="0" smtClean="0"/>
              <a:t>Она согласье и силу несет</a:t>
            </a:r>
          </a:p>
          <a:p>
            <a:r>
              <a:rPr lang="ru-RU" dirty="0" smtClean="0"/>
              <a:t>Дарует мир всем народам она.</a:t>
            </a:r>
          </a:p>
          <a:p>
            <a:r>
              <a:rPr lang="ru-RU" i="1" dirty="0" smtClean="0"/>
              <a:t>Припев.</a:t>
            </a:r>
          </a:p>
          <a:p>
            <a:r>
              <a:rPr lang="ru-RU" dirty="0" smtClean="0"/>
              <a:t>Земля Саха, святыни твои</a:t>
            </a:r>
          </a:p>
          <a:p>
            <a:r>
              <a:rPr lang="ru-RU" dirty="0" smtClean="0"/>
              <a:t>С вершин веков напутствуют нас.</a:t>
            </a:r>
          </a:p>
          <a:p>
            <a:r>
              <a:rPr lang="ru-RU" dirty="0" smtClean="0"/>
              <a:t>Мы путь продолжим предков своих,</a:t>
            </a:r>
          </a:p>
          <a:p>
            <a:r>
              <a:rPr lang="ru-RU" dirty="0" smtClean="0"/>
              <a:t>И с честью мы их исполним наказ.</a:t>
            </a:r>
          </a:p>
          <a:p>
            <a:r>
              <a:rPr lang="ru-RU" i="1" dirty="0" smtClean="0"/>
              <a:t>Припев.</a:t>
            </a:r>
            <a:endParaRPr lang="ru-RU" i="1" dirty="0"/>
          </a:p>
        </p:txBody>
      </p:sp>
      <p:pic>
        <p:nvPicPr>
          <p:cNvPr id="1026" name="Picture 2" descr="F:\Фотографии\Природа Анабара\Изображение 357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email"/>
          <a:srcRect/>
          <a:stretch>
            <a:fillRect/>
          </a:stretch>
        </p:blipFill>
        <p:spPr bwMode="auto">
          <a:xfrm rot="20590339">
            <a:off x="3615717" y="881256"/>
            <a:ext cx="2962281" cy="2221711"/>
          </a:xfrm>
          <a:prstGeom prst="rect">
            <a:avLst/>
          </a:prstGeom>
          <a:noFill/>
        </p:spPr>
      </p:pic>
      <p:pic>
        <p:nvPicPr>
          <p:cNvPr id="1028" name="Picture 4" descr="F:\Фотографии\Природа Анабара\Изображение 099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286512" y="1928802"/>
            <a:ext cx="2571768" cy="1928826"/>
          </a:xfrm>
          <a:prstGeom prst="rect">
            <a:avLst/>
          </a:prstGeom>
          <a:noFill/>
        </p:spPr>
      </p:pic>
      <p:pic>
        <p:nvPicPr>
          <p:cNvPr id="1029" name="Picture 5" descr="F:\Фотографии\Природа Анабара\Изображение 092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3286116" y="2857496"/>
            <a:ext cx="2762269" cy="2071702"/>
          </a:xfrm>
          <a:prstGeom prst="rect">
            <a:avLst/>
          </a:prstGeom>
          <a:noFill/>
        </p:spPr>
      </p:pic>
      <p:pic>
        <p:nvPicPr>
          <p:cNvPr id="1030" name="Picture 6" descr="F:\Фотографии\Природа Анабара\DSC00163.JPG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 rot="496173">
            <a:off x="5357817" y="3286124"/>
            <a:ext cx="2877307" cy="2157980"/>
          </a:xfrm>
          <a:prstGeom prst="rect">
            <a:avLst/>
          </a:prstGeom>
          <a:noFill/>
        </p:spPr>
      </p:pic>
      <p:pic>
        <p:nvPicPr>
          <p:cNvPr id="1031" name="Picture 7" descr="F:\Фотографии\Природа Анабара\Изображение 062.jpg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 rot="847918">
            <a:off x="3571868" y="4929198"/>
            <a:ext cx="2428892" cy="1821669"/>
          </a:xfrm>
          <a:prstGeom prst="rect">
            <a:avLst/>
          </a:prstGeom>
          <a:noFill/>
        </p:spPr>
      </p:pic>
      <p:pic>
        <p:nvPicPr>
          <p:cNvPr id="1032" name="Picture 8" descr="F:\Фотографии\Природа Анабара\Изображение 072.jpg"/>
          <p:cNvPicPr>
            <a:picLocks noChangeAspect="1" noChangeArrowheads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 rot="20589040">
            <a:off x="6487957" y="4529541"/>
            <a:ext cx="2442942" cy="1832207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500"/>
                            </p:stCondLst>
                            <p:childTnLst>
                              <p:par>
                                <p:cTn id="32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3500"/>
                            </p:stCondLst>
                            <p:childTnLst>
                              <p:par>
                                <p:cTn id="43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4500"/>
                            </p:stCondLst>
                            <p:childTnLst>
                              <p:par>
                                <p:cTn id="54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500"/>
                            </p:stCondLst>
                            <p:childTnLst>
                              <p:par>
                                <p:cTn id="65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6500"/>
                            </p:stCondLst>
                            <p:childTnLst>
                              <p:par>
                                <p:cTn id="76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7500"/>
                            </p:stCondLst>
                            <p:childTnLst>
                              <p:par>
                                <p:cTn id="87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8500"/>
                            </p:stCondLst>
                            <p:childTnLst>
                              <p:par>
                                <p:cTn id="98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9500"/>
                            </p:stCondLst>
                            <p:childTnLst>
                              <p:par>
                                <p:cTn id="109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10500"/>
                            </p:stCondLst>
                            <p:childTnLst>
                              <p:par>
                                <p:cTn id="120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11500"/>
                            </p:stCondLst>
                            <p:childTnLst>
                              <p:par>
                                <p:cTn id="131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12500"/>
                            </p:stCondLst>
                            <p:childTnLst>
                              <p:par>
                                <p:cTn id="142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>
                            <p:stCondLst>
                              <p:cond delay="13500"/>
                            </p:stCondLst>
                            <p:childTnLst>
                              <p:par>
                                <p:cTn id="153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1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3" fill="hold">
                            <p:stCondLst>
                              <p:cond delay="14500"/>
                            </p:stCondLst>
                            <p:childTnLst>
                              <p:par>
                                <p:cTn id="164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10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4" fill="hold">
                            <p:stCondLst>
                              <p:cond delay="15500"/>
                            </p:stCondLst>
                            <p:childTnLst>
                              <p:par>
                                <p:cTn id="175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10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5" fill="hold">
                            <p:stCondLst>
                              <p:cond delay="16500"/>
                            </p:stCondLst>
                            <p:childTnLst>
                              <p:par>
                                <p:cTn id="186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10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6" fill="hold">
                            <p:stCondLst>
                              <p:cond delay="17500"/>
                            </p:stCondLst>
                            <p:childTnLst>
                              <p:par>
                                <p:cTn id="197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2" dur="1000" fill="hold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7" fill="hold">
                            <p:stCondLst>
                              <p:cond delay="18500"/>
                            </p:stCondLst>
                            <p:childTnLst>
                              <p:par>
                                <p:cTn id="208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3" dur="1000" fill="hold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8" fill="hold">
                            <p:stCondLst>
                              <p:cond delay="19500"/>
                            </p:stCondLst>
                            <p:childTnLst>
                              <p:par>
                                <p:cTn id="219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4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9" fill="hold">
                            <p:stCondLst>
                              <p:cond delay="20500"/>
                            </p:stCondLst>
                            <p:childTnLst>
                              <p:par>
                                <p:cTn id="230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5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0" fill="hold">
                            <p:stCondLst>
                              <p:cond delay="21500"/>
                            </p:stCondLst>
                            <p:childTnLst>
                              <p:par>
                                <p:cTn id="241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6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1" fill="hold">
                            <p:stCondLst>
                              <p:cond delay="22500"/>
                            </p:stCondLst>
                            <p:childTnLst>
                              <p:par>
                                <p:cTn id="252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7" dur="1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2" fill="hold">
                            <p:stCondLst>
                              <p:cond delay="23500"/>
                            </p:stCondLst>
                            <p:childTnLst>
                              <p:par>
                                <p:cTn id="263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8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3" fill="hold">
                            <p:stCondLst>
                              <p:cond delay="24500"/>
                            </p:stCondLst>
                            <p:childTnLst>
                              <p:par>
                                <p:cTn id="274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9" dur="10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4" fill="hold">
                            <p:stCondLst>
                              <p:cond delay="25500"/>
                            </p:stCondLst>
                            <p:childTnLst>
                              <p:par>
                                <p:cTn id="285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0" dur="10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Государственные награды Якутии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ru-RU" dirty="0" smtClean="0"/>
              <a:t>Республика имеет и свои государственные награды. Государственным собранием </a:t>
            </a:r>
            <a:r>
              <a:rPr lang="ru-RU" dirty="0" err="1" smtClean="0"/>
              <a:t>Ил-Тумэн</a:t>
            </a:r>
            <a:r>
              <a:rPr lang="ru-RU" dirty="0" smtClean="0"/>
              <a:t> учрежден орден Республики Саха (Якутия) «Полярная звезда». Орденом награждаются граждане:</a:t>
            </a:r>
          </a:p>
          <a:p>
            <a:pPr>
              <a:buFontTx/>
              <a:buChar char="-"/>
            </a:pPr>
            <a:r>
              <a:rPr lang="ru-RU" dirty="0" smtClean="0"/>
              <a:t> за выдающийся вклад в развитие экономики и укрепление государственности Республики Саха (Якутия);</a:t>
            </a:r>
          </a:p>
          <a:p>
            <a:pPr>
              <a:buFontTx/>
              <a:buChar char="-"/>
            </a:pPr>
            <a:r>
              <a:rPr lang="ru-RU" dirty="0" smtClean="0"/>
              <a:t>- за выдающиеся заслуги в государственной, социально-политической, культурной, научно-исследовательской, благотворительной деятельности.</a:t>
            </a:r>
            <a:endParaRPr lang="ru-RU" dirty="0"/>
          </a:p>
        </p:txBody>
      </p:sp>
      <p:pic>
        <p:nvPicPr>
          <p:cNvPr id="5" name="Содержимое 4" descr="Полярная звезда.bmp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4000496" y="1142984"/>
            <a:ext cx="4829895" cy="4424339"/>
          </a:xfrm>
        </p:spPr>
      </p:pic>
    </p:spTree>
  </p:cSld>
  <p:clrMapOvr>
    <a:masterClrMapping/>
  </p:clrMapOvr>
  <p:transition spd="med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0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500"/>
                            </p:stCondLst>
                            <p:childTnLst>
                              <p:par>
                                <p:cTn id="27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Государственные награды республики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Звание «Почетный гражданин Республики Саха (Якутия)» присваивается гражданам Республики Саха (Якутия) за:</a:t>
            </a:r>
          </a:p>
          <a:p>
            <a:r>
              <a:rPr lang="ru-RU" dirty="0" smtClean="0"/>
              <a:t>а) выдающиеся заслуги в области социально-экономического, научно-технического, гуманитарного и культурного развития Республики Саха (Якутия);</a:t>
            </a:r>
          </a:p>
          <a:p>
            <a:r>
              <a:rPr lang="ru-RU" dirty="0" smtClean="0"/>
              <a:t>б) исключительный вклад в укрепление государственности республики, дружбы народов;</a:t>
            </a:r>
          </a:p>
          <a:p>
            <a:r>
              <a:rPr lang="ru-RU" dirty="0" smtClean="0"/>
              <a:t>в) особые отвагу и мужество по защите Отечества и общественного правопорядка;</a:t>
            </a:r>
          </a:p>
          <a:p>
            <a:r>
              <a:rPr lang="ru-RU" dirty="0" smtClean="0"/>
              <a:t>г) плодотворную общественную деятельность.</a:t>
            </a:r>
          </a:p>
          <a:p>
            <a:endParaRPr lang="ru-RU" dirty="0"/>
          </a:p>
        </p:txBody>
      </p:sp>
      <p:pic>
        <p:nvPicPr>
          <p:cNvPr id="5" name="Содержимое 4" descr="Почетный гражданин.bmp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4714876" y="1502233"/>
            <a:ext cx="3000396" cy="4659000"/>
          </a:xfrm>
        </p:spPr>
      </p:pic>
    </p:spTree>
  </p:cSld>
  <p:clrMapOvr>
    <a:masterClrMapping/>
  </p:clrMapOvr>
  <p:transition spd="med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00034" y="785794"/>
            <a:ext cx="2928966" cy="5462606"/>
          </a:xfrm>
        </p:spPr>
        <p:txBody>
          <a:bodyPr>
            <a:normAutofit lnSpcReduction="10000"/>
          </a:bodyPr>
          <a:lstStyle/>
          <a:p>
            <a:r>
              <a:rPr lang="ru-RU" sz="1600" dirty="0" smtClean="0"/>
              <a:t>Конституцией Республики Саха закреплено, что </a:t>
            </a:r>
            <a:r>
              <a:rPr lang="ru-RU" sz="1600" dirty="0" err="1" smtClean="0"/>
              <a:t>багатейшие</a:t>
            </a:r>
            <a:r>
              <a:rPr lang="ru-RU" sz="1600" dirty="0" smtClean="0"/>
              <a:t> недра Якутии являются её собственностью, также как и право якутского народа на самоопределение, стремление самим творить свое будущее и будущее своих детей. А чтобы оно было стабильным, необходимо приложить все усилия для укрепления экономики республики, её политической стабильности, защищенности всех слоев населения.</a:t>
            </a:r>
          </a:p>
          <a:p>
            <a:r>
              <a:rPr lang="ru-RU" sz="1600" dirty="0" smtClean="0"/>
              <a:t>Вы, нынешние школьники -будущее нашей республики,  вы надежда и опора родного края. Надеемся, что вы будете славно трудиться на благо нашей республики.</a:t>
            </a:r>
          </a:p>
          <a:p>
            <a:r>
              <a:rPr lang="ru-RU" sz="1600" dirty="0" smtClean="0"/>
              <a:t> Удачи вам!</a:t>
            </a:r>
            <a:endParaRPr lang="ru-RU" sz="1600" dirty="0"/>
          </a:p>
        </p:txBody>
      </p:sp>
      <p:pic>
        <p:nvPicPr>
          <p:cNvPr id="2050" name="Picture 2" descr="F:\Фотографии\Природа Анабара\Изображение 081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 rot="20748514">
            <a:off x="3714744" y="1000108"/>
            <a:ext cx="2695570" cy="2021678"/>
          </a:xfrm>
          <a:prstGeom prst="rect">
            <a:avLst/>
          </a:prstGeom>
          <a:noFill/>
        </p:spPr>
      </p:pic>
      <p:pic>
        <p:nvPicPr>
          <p:cNvPr id="2051" name="Picture 3" descr="F:\Фотографии\Природа Анабара\Изображение 262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 rot="853323">
            <a:off x="6072198" y="1500174"/>
            <a:ext cx="2690810" cy="2018108"/>
          </a:xfrm>
          <a:prstGeom prst="rect">
            <a:avLst/>
          </a:prstGeom>
          <a:noFill/>
        </p:spPr>
      </p:pic>
      <p:pic>
        <p:nvPicPr>
          <p:cNvPr id="2052" name="Picture 4" descr="F:\Фотографии\Природа Анабара\Изображение 283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572000" y="2428868"/>
            <a:ext cx="2428892" cy="1821669"/>
          </a:xfrm>
          <a:prstGeom prst="rect">
            <a:avLst/>
          </a:prstGeom>
          <a:noFill/>
        </p:spPr>
      </p:pic>
      <p:pic>
        <p:nvPicPr>
          <p:cNvPr id="2053" name="Picture 5" descr="F:\Фотографии\Природа Анабара\Изображение 284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5143504" y="4000504"/>
            <a:ext cx="1714512" cy="2286016"/>
          </a:xfrm>
          <a:prstGeom prst="rect">
            <a:avLst/>
          </a:prstGeom>
          <a:noFill/>
        </p:spPr>
      </p:pic>
      <p:pic>
        <p:nvPicPr>
          <p:cNvPr id="2054" name="Picture 6" descr="F:\Фотографии\Природа Анабара\Изображение 299.jpg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6929454" y="3071810"/>
            <a:ext cx="1571620" cy="2357430"/>
          </a:xfrm>
          <a:prstGeom prst="rect">
            <a:avLst/>
          </a:prstGeom>
          <a:noFill/>
        </p:spPr>
      </p:pic>
      <p:pic>
        <p:nvPicPr>
          <p:cNvPr id="2055" name="Picture 7" descr="F:\Фотографии\Природа Анабара\Изображение 298.jpg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 rot="20964543">
            <a:off x="3317171" y="3167904"/>
            <a:ext cx="1943088" cy="1295392"/>
          </a:xfrm>
          <a:prstGeom prst="rect">
            <a:avLst/>
          </a:prstGeom>
          <a:noFill/>
        </p:spPr>
      </p:pic>
      <p:pic>
        <p:nvPicPr>
          <p:cNvPr id="2056" name="Picture 8" descr="F:\Фотографии\Природа Анабара\Изображение 306.jpg"/>
          <p:cNvPicPr>
            <a:picLocks noChangeAspect="1" noChangeArrowheads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6715140" y="428604"/>
            <a:ext cx="1871650" cy="1247767"/>
          </a:xfrm>
          <a:prstGeom prst="rect">
            <a:avLst/>
          </a:prstGeom>
          <a:noFill/>
        </p:spPr>
      </p:pic>
      <p:pic>
        <p:nvPicPr>
          <p:cNvPr id="2057" name="Picture 9" descr="F:\Фотографии\Фотки алмазов\CIMG0752.JPG"/>
          <p:cNvPicPr>
            <a:picLocks noChangeAspect="1" noChangeArrowheads="1"/>
          </p:cNvPicPr>
          <p:nvPr/>
        </p:nvPicPr>
        <p:blipFill>
          <a:blip r:embed="rId9" cstate="email"/>
          <a:srcRect/>
          <a:stretch>
            <a:fillRect/>
          </a:stretch>
        </p:blipFill>
        <p:spPr bwMode="auto">
          <a:xfrm>
            <a:off x="3357554" y="4500569"/>
            <a:ext cx="1717766" cy="2290355"/>
          </a:xfrm>
          <a:prstGeom prst="rect">
            <a:avLst/>
          </a:prstGeom>
          <a:noFill/>
        </p:spPr>
      </p:pic>
      <p:pic>
        <p:nvPicPr>
          <p:cNvPr id="2058" name="Picture 10" descr="F:\Фотографии\Фотки алмазов\S4010011.JPG"/>
          <p:cNvPicPr>
            <a:picLocks noChangeAspect="1" noChangeArrowheads="1"/>
          </p:cNvPicPr>
          <p:nvPr/>
        </p:nvPicPr>
        <p:blipFill>
          <a:blip r:embed="rId10" cstate="email"/>
          <a:srcRect/>
          <a:stretch>
            <a:fillRect/>
          </a:stretch>
        </p:blipFill>
        <p:spPr bwMode="auto">
          <a:xfrm>
            <a:off x="6916800" y="5000636"/>
            <a:ext cx="2227200" cy="167040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7000"/>
                            </p:stCondLst>
                            <p:childTnLst>
                              <p:par>
                                <p:cTn id="28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8000"/>
                            </p:stCondLst>
                            <p:childTnLst>
                              <p:par>
                                <p:cTn id="39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9000"/>
                            </p:stCondLst>
                            <p:childTnLst>
                              <p:par>
                                <p:cTn id="50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0000"/>
                            </p:stCondLst>
                            <p:childTnLst>
                              <p:par>
                                <p:cTn id="61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11000"/>
                            </p:stCondLst>
                            <p:childTnLst>
                              <p:par>
                                <p:cTn id="72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12000"/>
                            </p:stCondLst>
                            <p:childTnLst>
                              <p:par>
                                <p:cTn id="83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13000"/>
                            </p:stCondLst>
                            <p:childTnLst>
                              <p:par>
                                <p:cTn id="94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14000"/>
                            </p:stCondLst>
                            <p:childTnLst>
                              <p:par>
                                <p:cTn id="105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249</TotalTime>
  <Words>735</Words>
  <Application>Microsoft Office PowerPoint</Application>
  <PresentationFormat>Экран (4:3)</PresentationFormat>
  <Paragraphs>56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Поток</vt:lpstr>
      <vt:lpstr>27 сентября – день суверенитета Республики Саха</vt:lpstr>
      <vt:lpstr>Что такое «суверенитет»?</vt:lpstr>
      <vt:lpstr>Символика Республики</vt:lpstr>
      <vt:lpstr>Герб</vt:lpstr>
      <vt:lpstr>Флаг</vt:lpstr>
      <vt:lpstr>Гимн республики</vt:lpstr>
      <vt:lpstr>Государственные награды Якутии</vt:lpstr>
      <vt:lpstr>Государственные награды республики</vt:lpstr>
      <vt:lpstr>Слайд 9</vt:lpstr>
    </vt:vector>
  </TitlesOfParts>
  <Company>school5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27 сентября – день суверенитета Республики Саха</dc:title>
  <dc:creator>comp23</dc:creator>
  <cp:lastModifiedBy>kuznetsovata</cp:lastModifiedBy>
  <cp:revision>27</cp:revision>
  <dcterms:created xsi:type="dcterms:W3CDTF">2010-09-26T22:15:48Z</dcterms:created>
  <dcterms:modified xsi:type="dcterms:W3CDTF">2012-12-03T22:57:47Z</dcterms:modified>
</cp:coreProperties>
</file>