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A8-2064-4F41-B7D6-B87EB375162E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47C3-C5F4-4B03-A579-090C0CE67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A8-2064-4F41-B7D6-B87EB375162E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47C3-C5F4-4B03-A579-090C0CE6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A8-2064-4F41-B7D6-B87EB375162E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47C3-C5F4-4B03-A579-090C0CE6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A8-2064-4F41-B7D6-B87EB375162E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47C3-C5F4-4B03-A579-090C0CE6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A8-2064-4F41-B7D6-B87EB375162E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0347C3-C5F4-4B03-A579-090C0CE6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A8-2064-4F41-B7D6-B87EB375162E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47C3-C5F4-4B03-A579-090C0CE6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A8-2064-4F41-B7D6-B87EB375162E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47C3-C5F4-4B03-A579-090C0CE6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A8-2064-4F41-B7D6-B87EB375162E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47C3-C5F4-4B03-A579-090C0CE6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A8-2064-4F41-B7D6-B87EB375162E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47C3-C5F4-4B03-A579-090C0CE6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A8-2064-4F41-B7D6-B87EB375162E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47C3-C5F4-4B03-A579-090C0CE6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AA8-2064-4F41-B7D6-B87EB375162E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47C3-C5F4-4B03-A579-090C0CE6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454AA8-2064-4F41-B7D6-B87EB375162E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0347C3-C5F4-4B03-A579-090C0CE6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78621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+mn-lt"/>
              </a:rPr>
              <a:t>Внеурочное мероприятие</a:t>
            </a:r>
            <a:r>
              <a:rPr lang="ru-RU" sz="2800" i="1" dirty="0" smtClean="0">
                <a:solidFill>
                  <a:srgbClr val="FFC000"/>
                </a:solidFill>
                <a:latin typeface="+mn-lt"/>
              </a:rPr>
              <a:t>  (классный час) для 4 – 5-х классов</a:t>
            </a:r>
            <a:br>
              <a:rPr lang="ru-RU" sz="2800" i="1" dirty="0" smtClean="0">
                <a:solidFill>
                  <a:srgbClr val="FFC000"/>
                </a:solidFill>
                <a:latin typeface="+mn-lt"/>
              </a:rPr>
            </a:br>
            <a:r>
              <a:rPr lang="ru-RU" sz="2800" i="1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800" i="1" dirty="0" smtClean="0">
                <a:solidFill>
                  <a:srgbClr val="FFC000"/>
                </a:solidFill>
                <a:latin typeface="+mn-lt"/>
              </a:rPr>
            </a:br>
            <a:r>
              <a:rPr lang="ru-RU" sz="4400" i="1" dirty="0" smtClean="0">
                <a:solidFill>
                  <a:srgbClr val="FFC000"/>
                </a:solidFill>
                <a:latin typeface="+mn-lt"/>
              </a:rPr>
              <a:t> «Давай поговорим о доброте, что спрятана в душе твоей…»</a:t>
            </a:r>
            <a:endParaRPr lang="ru-RU" sz="4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929330"/>
            <a:ext cx="6400800" cy="9286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Учитель истории и обществознания МБОУ «СОШ № 8» г. Астрахани Болдырева А.В.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4400" b="0" dirty="0" smtClean="0">
                <a:solidFill>
                  <a:srgbClr val="FFC000"/>
                </a:solidFill>
                <a:latin typeface="+mn-lt"/>
              </a:rPr>
              <a:t>Песня «Дорогою добра»</a:t>
            </a:r>
            <a:endParaRPr lang="ru-RU" sz="4400" b="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dirty="0" smtClean="0"/>
              <a:t>«Спроси у жизни строгой, какой идти дорогой?</a:t>
            </a:r>
          </a:p>
          <a:p>
            <a:pPr algn="ctr">
              <a:buNone/>
            </a:pPr>
            <a:r>
              <a:rPr lang="ru-RU" sz="7200" dirty="0" smtClean="0"/>
              <a:t>Куда по свету белому отправиться с утра?</a:t>
            </a:r>
          </a:p>
          <a:p>
            <a:pPr algn="ctr">
              <a:buNone/>
            </a:pPr>
            <a:r>
              <a:rPr lang="ru-RU" sz="7200" dirty="0" smtClean="0"/>
              <a:t>Иди за солнцем следом, хоть этот путь неведом,</a:t>
            </a:r>
          </a:p>
          <a:p>
            <a:pPr algn="ctr">
              <a:buNone/>
            </a:pPr>
            <a:r>
              <a:rPr lang="ru-RU" sz="7200" dirty="0" smtClean="0"/>
              <a:t>Иди, мой друг, всегда иди дорогою добра!</a:t>
            </a:r>
          </a:p>
          <a:p>
            <a:pPr algn="ctr">
              <a:buNone/>
            </a:pPr>
            <a:r>
              <a:rPr lang="ru-RU" sz="7200" dirty="0" smtClean="0"/>
              <a:t>Иди за солнцем следом, хоть этот путь неведом,</a:t>
            </a:r>
          </a:p>
          <a:p>
            <a:pPr algn="ctr">
              <a:buNone/>
            </a:pPr>
            <a:r>
              <a:rPr lang="ru-RU" sz="7200" dirty="0" smtClean="0"/>
              <a:t>Иди, мой друг, всегда иди дорогою добра!</a:t>
            </a:r>
          </a:p>
          <a:p>
            <a:pPr algn="ctr">
              <a:buNone/>
            </a:pPr>
            <a:r>
              <a:rPr lang="ru-RU" sz="7200" dirty="0" smtClean="0"/>
              <a:t> </a:t>
            </a:r>
          </a:p>
          <a:p>
            <a:pPr algn="ctr">
              <a:buNone/>
            </a:pPr>
            <a:r>
              <a:rPr lang="ru-RU" sz="7200" dirty="0" smtClean="0"/>
              <a:t>Забудь свои заботы, падения и взлеты,</a:t>
            </a:r>
          </a:p>
          <a:p>
            <a:pPr algn="ctr">
              <a:buNone/>
            </a:pPr>
            <a:r>
              <a:rPr lang="ru-RU" sz="7200" dirty="0" smtClean="0"/>
              <a:t>Не хнычь, когда судьба себя ведет, не как сестра,</a:t>
            </a:r>
          </a:p>
          <a:p>
            <a:pPr algn="ctr">
              <a:buNone/>
            </a:pPr>
            <a:r>
              <a:rPr lang="ru-RU" sz="7200" dirty="0" smtClean="0"/>
              <a:t>А если с другом худо - не уповай на чудо,</a:t>
            </a:r>
          </a:p>
          <a:p>
            <a:pPr algn="ctr">
              <a:buNone/>
            </a:pPr>
            <a:r>
              <a:rPr lang="ru-RU" sz="7200" dirty="0" smtClean="0"/>
              <a:t>Спеши к нему, всегда иди дорогою добра!</a:t>
            </a:r>
          </a:p>
          <a:p>
            <a:pPr algn="ctr">
              <a:buNone/>
            </a:pPr>
            <a:r>
              <a:rPr lang="ru-RU" sz="7200" dirty="0" smtClean="0"/>
              <a:t>А если с другом худо - не уповай на чудо,</a:t>
            </a:r>
          </a:p>
          <a:p>
            <a:pPr algn="ctr">
              <a:buNone/>
            </a:pPr>
            <a:r>
              <a:rPr lang="ru-RU" sz="7200" dirty="0" smtClean="0"/>
              <a:t>Спеши к нему, всегда иди дорогою добра!</a:t>
            </a:r>
          </a:p>
          <a:p>
            <a:pPr algn="ctr">
              <a:buNone/>
            </a:pPr>
            <a:r>
              <a:rPr lang="ru-RU" sz="7200" dirty="0" smtClean="0"/>
              <a:t> </a:t>
            </a:r>
          </a:p>
          <a:p>
            <a:pPr algn="ctr">
              <a:buNone/>
            </a:pPr>
            <a:r>
              <a:rPr lang="ru-RU" sz="7200" dirty="0" smtClean="0"/>
              <a:t>Ах, сколько будет разных сомнений и соблазнов,</a:t>
            </a:r>
          </a:p>
          <a:p>
            <a:pPr algn="ctr">
              <a:buNone/>
            </a:pPr>
            <a:r>
              <a:rPr lang="ru-RU" sz="7200" dirty="0" smtClean="0"/>
              <a:t>Не забывай, что эта жизнь - не детская игра!</a:t>
            </a:r>
          </a:p>
          <a:p>
            <a:pPr algn="ctr">
              <a:buNone/>
            </a:pPr>
            <a:r>
              <a:rPr lang="ru-RU" sz="7200" dirty="0" smtClean="0"/>
              <a:t>И прочь гони соблазны, усвой закон негласный</a:t>
            </a:r>
          </a:p>
          <a:p>
            <a:pPr algn="ctr">
              <a:buNone/>
            </a:pPr>
            <a:r>
              <a:rPr lang="ru-RU" sz="7200" dirty="0" smtClean="0"/>
              <a:t>Иди, мой друг, всегда иди дорогою добра!</a:t>
            </a:r>
          </a:p>
          <a:p>
            <a:pPr algn="ctr">
              <a:buNone/>
            </a:pPr>
            <a:r>
              <a:rPr lang="ru-RU" sz="7200" dirty="0" smtClean="0"/>
              <a:t>И прочь гони соблазны, усвой закон негласный</a:t>
            </a:r>
          </a:p>
          <a:p>
            <a:pPr algn="ctr">
              <a:buNone/>
            </a:pPr>
            <a:r>
              <a:rPr lang="ru-RU" sz="7200" dirty="0" smtClean="0"/>
              <a:t>Иди, мой друг, всегда иди дорогою добра!»</a:t>
            </a:r>
          </a:p>
          <a:p>
            <a:pPr>
              <a:buNone/>
            </a:pPr>
            <a:r>
              <a:rPr lang="ru-RU" sz="55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000364" y="5357826"/>
            <a:ext cx="5715040" cy="8572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  <a:latin typeface="+mn-lt"/>
              </a:rPr>
              <a:t>Спасибо за внимание.</a:t>
            </a:r>
            <a:endParaRPr lang="ru-RU" sz="4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body" idx="2"/>
          </p:nvPr>
        </p:nvSpPr>
        <p:spPr>
          <a:xfrm>
            <a:off x="-285784" y="714356"/>
            <a:ext cx="5643602" cy="45720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«Стань добрым волшебником!</a:t>
            </a:r>
          </a:p>
          <a:p>
            <a:r>
              <a:rPr lang="ru-RU" sz="2400" dirty="0" smtClean="0"/>
              <a:t>         Ну-ка, попробуй!</a:t>
            </a:r>
          </a:p>
          <a:p>
            <a:r>
              <a:rPr lang="ru-RU" sz="2400" dirty="0" smtClean="0"/>
              <a:t>         Тут хитрости</a:t>
            </a:r>
          </a:p>
          <a:p>
            <a:r>
              <a:rPr lang="ru-RU" sz="2400" dirty="0" smtClean="0"/>
              <a:t>         Вовсе не нужно особой.</a:t>
            </a:r>
          </a:p>
          <a:p>
            <a:r>
              <a:rPr lang="ru-RU" sz="2400" dirty="0" smtClean="0"/>
              <a:t>         Принять и исполнить</a:t>
            </a:r>
          </a:p>
          <a:p>
            <a:r>
              <a:rPr lang="ru-RU" sz="2400" dirty="0" smtClean="0"/>
              <a:t>         Желанье другого –</a:t>
            </a:r>
          </a:p>
          <a:p>
            <a:r>
              <a:rPr lang="ru-RU" sz="2400" dirty="0" smtClean="0"/>
              <a:t>         Одно удовольствие,</a:t>
            </a:r>
          </a:p>
          <a:p>
            <a:r>
              <a:rPr lang="ru-RU" sz="2400" dirty="0" smtClean="0"/>
              <a:t>         Честное слово!»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143372" y="1571613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C000"/>
                </a:solidFill>
                <a:latin typeface="+mn-lt"/>
              </a:rPr>
              <a:t>«Раздайте все хорошее другим,</a:t>
            </a:r>
            <a:br>
              <a:rPr lang="ru-RU" sz="3100" dirty="0" smtClean="0">
                <a:solidFill>
                  <a:srgbClr val="FFC000"/>
                </a:solidFill>
                <a:latin typeface="+mn-lt"/>
              </a:rPr>
            </a:br>
            <a:r>
              <a:rPr lang="ru-RU" sz="3100" dirty="0" smtClean="0">
                <a:solidFill>
                  <a:srgbClr val="FFC000"/>
                </a:solidFill>
                <a:latin typeface="+mn-lt"/>
              </a:rPr>
              <a:t>От этого не станете беднее.</a:t>
            </a:r>
            <a:br>
              <a:rPr lang="ru-RU" sz="3100" dirty="0" smtClean="0">
                <a:solidFill>
                  <a:srgbClr val="FFC000"/>
                </a:solidFill>
                <a:latin typeface="+mn-lt"/>
              </a:rPr>
            </a:br>
            <a:r>
              <a:rPr lang="ru-RU" sz="3100" dirty="0" smtClean="0">
                <a:solidFill>
                  <a:srgbClr val="FFC000"/>
                </a:solidFill>
                <a:latin typeface="+mn-lt"/>
              </a:rPr>
              <a:t>Все, что отдал, считается твоим,</a:t>
            </a:r>
            <a:br>
              <a:rPr lang="ru-RU" sz="3100" dirty="0" smtClean="0">
                <a:solidFill>
                  <a:srgbClr val="FFC000"/>
                </a:solidFill>
                <a:latin typeface="+mn-lt"/>
              </a:rPr>
            </a:br>
            <a:r>
              <a:rPr lang="ru-RU" sz="3100" dirty="0" smtClean="0">
                <a:solidFill>
                  <a:srgbClr val="FFC000"/>
                </a:solidFill>
                <a:latin typeface="+mn-lt"/>
              </a:rPr>
              <a:t>Рука дающего, поверьте, не скудеет».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 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928934"/>
            <a:ext cx="60007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sz="4400" b="0" dirty="0" smtClean="0">
                <a:solidFill>
                  <a:srgbClr val="FFC000"/>
                </a:solidFill>
                <a:latin typeface="+mn-lt"/>
              </a:rPr>
              <a:t>Словарь</a:t>
            </a:r>
            <a:endParaRPr lang="ru-RU" sz="4400" b="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u="sng" dirty="0" smtClean="0"/>
              <a:t>Доброта</a:t>
            </a:r>
            <a:r>
              <a:rPr lang="ru-RU" sz="2000" dirty="0" smtClean="0"/>
              <a:t> – отзывчивость, душевное расположение к людям, стремление делать добро другим.</a:t>
            </a:r>
          </a:p>
          <a:p>
            <a:pPr>
              <a:buNone/>
            </a:pPr>
            <a:r>
              <a:rPr lang="ru-RU" sz="2000" u="sng" dirty="0" smtClean="0"/>
              <a:t>Доброта</a:t>
            </a:r>
            <a:r>
              <a:rPr lang="ru-RU" sz="2000" dirty="0" smtClean="0"/>
              <a:t> – это то, что свершается добровольно, бескорыстно, для всеобщей пользы и для своей пользы, а не во вред себе.</a:t>
            </a:r>
          </a:p>
          <a:p>
            <a:pPr>
              <a:buNone/>
            </a:pPr>
            <a:r>
              <a:rPr lang="ru-RU" sz="2000" u="sng" dirty="0" smtClean="0"/>
              <a:t>Доброта</a:t>
            </a:r>
            <a:r>
              <a:rPr lang="ru-RU" sz="2000" dirty="0" smtClean="0"/>
              <a:t> – это альтруизм разумного человека.</a:t>
            </a:r>
          </a:p>
          <a:p>
            <a:pPr>
              <a:buNone/>
            </a:pPr>
            <a:r>
              <a:rPr lang="ru-RU" sz="2000" u="sng" dirty="0" smtClean="0"/>
              <a:t>Доброта</a:t>
            </a:r>
            <a:r>
              <a:rPr lang="ru-RU" sz="2000" dirty="0" smtClean="0"/>
              <a:t> – это свет души, освещающий пространство вокруг человека лучше самого сильного фонаря.</a:t>
            </a:r>
          </a:p>
          <a:p>
            <a:pPr>
              <a:buNone/>
            </a:pPr>
            <a:r>
              <a:rPr lang="ru-RU" sz="2000" u="sng" dirty="0" smtClean="0"/>
              <a:t>Доброта</a:t>
            </a:r>
            <a:r>
              <a:rPr lang="ru-RU" sz="2000" dirty="0" smtClean="0"/>
              <a:t> – это процесс душевного творчества, результатом которого становятся добрые дела.</a:t>
            </a:r>
          </a:p>
          <a:p>
            <a:pPr>
              <a:buNone/>
            </a:pPr>
            <a:r>
              <a:rPr lang="ru-RU" sz="2000" u="sng" dirty="0" smtClean="0"/>
              <a:t>Доброта</a:t>
            </a:r>
            <a:r>
              <a:rPr lang="ru-RU" sz="2000" dirty="0" smtClean="0"/>
              <a:t> – это сознательный отказ от порицания человека за его ошибки и необдуманные поступки.</a:t>
            </a:r>
          </a:p>
          <a:p>
            <a:pPr>
              <a:buNone/>
            </a:pPr>
            <a:r>
              <a:rPr lang="ru-RU" sz="2000" u="sng" dirty="0" smtClean="0"/>
              <a:t>Доброта</a:t>
            </a:r>
            <a:r>
              <a:rPr lang="ru-RU" sz="2000" dirty="0" smtClean="0"/>
              <a:t> – это позитивное отношение к окружающему миру и отсутствие злопамятности.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85950"/>
          </a:xfrm>
        </p:spPr>
        <p:txBody>
          <a:bodyPr>
            <a:noAutofit/>
          </a:bodyPr>
          <a:lstStyle/>
          <a:p>
            <a:r>
              <a:rPr lang="ru-RU" sz="4400" b="0" dirty="0" smtClean="0">
                <a:latin typeface="+mn-lt"/>
              </a:rPr>
              <a:t/>
            </a:r>
            <a:br>
              <a:rPr lang="ru-RU" sz="4400" b="0" dirty="0" smtClean="0">
                <a:latin typeface="+mn-lt"/>
              </a:rPr>
            </a:br>
            <a:r>
              <a:rPr lang="ru-RU" sz="4400" b="0" dirty="0" smtClean="0">
                <a:solidFill>
                  <a:srgbClr val="FFC000"/>
                </a:solidFill>
                <a:latin typeface="+mn-lt"/>
              </a:rPr>
              <a:t>17 февраля – «День спонтанного проявления доброты».</a:t>
            </a:r>
            <a:r>
              <a:rPr lang="ru-RU" sz="4000" b="0" dirty="0" smtClean="0">
                <a:solidFill>
                  <a:srgbClr val="FFC000"/>
                </a:solidFill>
              </a:rPr>
              <a:t/>
            </a:r>
            <a:br>
              <a:rPr lang="ru-RU" sz="4000" b="0" dirty="0" smtClean="0">
                <a:solidFill>
                  <a:srgbClr val="FFC000"/>
                </a:solidFill>
              </a:rPr>
            </a:br>
            <a:endParaRPr lang="ru-RU" sz="4000" b="0" dirty="0">
              <a:solidFill>
                <a:srgbClr val="FFC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64360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0719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Учащимся раздаются чистые листы, для того, чтобы написать комплименты и добрые пожелания одноклассникам. Оговаривается </a:t>
            </a:r>
            <a:r>
              <a:rPr lang="ru-RU" u="sng" dirty="0" smtClean="0"/>
              <a:t>условие: </a:t>
            </a:r>
            <a:r>
              <a:rPr lang="ru-RU" dirty="0" smtClean="0"/>
              <a:t>комплименты и пожелания не должны акцентироваться на внешних качествах, а сосредоточиться на внутренних.</a:t>
            </a:r>
          </a:p>
          <a:p>
            <a:r>
              <a:rPr lang="ru-RU" u="sng" dirty="0" smtClean="0"/>
              <a:t>Примеры: </a:t>
            </a:r>
            <a:r>
              <a:rPr lang="ru-RU" dirty="0" smtClean="0"/>
              <a:t>«Катюша, у тебя чудесная, открытая улыбка! Когда ты улыбаешься, то вокруг тебя становиться светлее, появляется хорошее настроение»; «Коля, ты очень галантный и обходительный мальчик! Рядом с тобой любая девочка чувствует себя привлекательной».</a:t>
            </a:r>
          </a:p>
          <a:p>
            <a:r>
              <a:rPr lang="ru-RU" dirty="0" smtClean="0"/>
              <a:t>       По окончании работы учащиеся размещают свои пожелания на доске для общего просмотра.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664373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643050"/>
            <a:ext cx="3686172" cy="448311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«Не умирает доброта,</a:t>
            </a:r>
          </a:p>
          <a:p>
            <a:r>
              <a:rPr lang="ru-RU" sz="2000" dirty="0" smtClean="0"/>
              <a:t> Что лечит нас и воскрешает.</a:t>
            </a:r>
          </a:p>
          <a:p>
            <a:r>
              <a:rPr lang="ru-RU" sz="2000" dirty="0" smtClean="0"/>
              <a:t> И эта главная черта</a:t>
            </a:r>
          </a:p>
          <a:p>
            <a:r>
              <a:rPr lang="ru-RU" sz="2000" dirty="0" smtClean="0"/>
              <a:t> В роду людском не убывает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 Не прячьте доброты своей,</a:t>
            </a:r>
          </a:p>
          <a:p>
            <a:r>
              <a:rPr lang="ru-RU" sz="2000" dirty="0" smtClean="0"/>
              <a:t> Откройте сердце всем наружу.</a:t>
            </a:r>
          </a:p>
          <a:p>
            <a:r>
              <a:rPr lang="ru-RU" sz="2000" dirty="0" smtClean="0"/>
              <a:t> Тем, что имеете, щедрей</a:t>
            </a:r>
          </a:p>
          <a:p>
            <a:r>
              <a:rPr lang="ru-RU" sz="2000" dirty="0" smtClean="0"/>
              <a:t> Делитесь, распахните душу…»</a:t>
            </a:r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14356"/>
            <a:ext cx="407196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4900" b="0" dirty="0" smtClean="0">
                <a:solidFill>
                  <a:srgbClr val="FFC000"/>
                </a:solidFill>
                <a:latin typeface="+mn-lt"/>
              </a:rPr>
              <a:t>Ассоциативный ряд к слову «добро»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14348" y="1535112"/>
            <a:ext cx="3783040" cy="1036632"/>
          </a:xfrm>
        </p:spPr>
        <p:txBody>
          <a:bodyPr/>
          <a:lstStyle/>
          <a:p>
            <a:r>
              <a:rPr lang="ru-RU" u="sng" dirty="0" smtClean="0"/>
              <a:t>Слова – братья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857752" y="1535112"/>
            <a:ext cx="3829048" cy="1036632"/>
          </a:xfrm>
        </p:spPr>
        <p:txBody>
          <a:bodyPr/>
          <a:lstStyle/>
          <a:p>
            <a:r>
              <a:rPr lang="ru-RU" u="sng" dirty="0" smtClean="0"/>
              <a:t>Слова – друзья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2714620"/>
            <a:ext cx="4040188" cy="3411543"/>
          </a:xfrm>
        </p:spPr>
        <p:txBody>
          <a:bodyPr>
            <a:normAutofit/>
          </a:bodyPr>
          <a:lstStyle/>
          <a:p>
            <a:r>
              <a:rPr lang="ru-RU" dirty="0" smtClean="0"/>
              <a:t>доброта</a:t>
            </a:r>
          </a:p>
          <a:p>
            <a:r>
              <a:rPr lang="ru-RU" dirty="0" smtClean="0"/>
              <a:t>добросердечие                                   </a:t>
            </a:r>
          </a:p>
          <a:p>
            <a:r>
              <a:rPr lang="ru-RU" dirty="0" smtClean="0"/>
              <a:t>добросердечность</a:t>
            </a:r>
          </a:p>
          <a:p>
            <a:r>
              <a:rPr lang="ru-RU" dirty="0" smtClean="0"/>
              <a:t>добродушие</a:t>
            </a:r>
          </a:p>
          <a:p>
            <a:r>
              <a:rPr lang="ru-RU" dirty="0" smtClean="0"/>
              <a:t>доброжелательность</a:t>
            </a:r>
          </a:p>
          <a:p>
            <a:r>
              <a:rPr lang="ru-RU" dirty="0" smtClean="0"/>
              <a:t>добропорядочность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714620"/>
            <a:ext cx="4041775" cy="3411543"/>
          </a:xfrm>
        </p:spPr>
        <p:txBody>
          <a:bodyPr/>
          <a:lstStyle/>
          <a:p>
            <a:r>
              <a:rPr lang="ru-RU" dirty="0" smtClean="0"/>
              <a:t>отвага </a:t>
            </a:r>
          </a:p>
          <a:p>
            <a:r>
              <a:rPr lang="ru-RU" dirty="0" smtClean="0"/>
              <a:t>помощь</a:t>
            </a:r>
          </a:p>
          <a:p>
            <a:r>
              <a:rPr lang="ru-RU" dirty="0" smtClean="0"/>
              <a:t>порядочность</a:t>
            </a:r>
          </a:p>
          <a:p>
            <a:r>
              <a:rPr lang="ru-RU" dirty="0" smtClean="0"/>
              <a:t>бескорыстие</a:t>
            </a:r>
          </a:p>
          <a:p>
            <a:r>
              <a:rPr lang="ru-RU" dirty="0" smtClean="0"/>
              <a:t>самопожертвование</a:t>
            </a:r>
          </a:p>
          <a:p>
            <a:r>
              <a:rPr lang="ru-RU" dirty="0" smtClean="0"/>
              <a:t>чуткость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>
                <a:solidFill>
                  <a:srgbClr val="FFC000"/>
                </a:solidFill>
                <a:latin typeface="+mn-lt"/>
              </a:rPr>
              <a:t>«Словом можно убить, словом можно воскресить»</a:t>
            </a:r>
            <a:endParaRPr lang="ru-RU" sz="4000" b="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0" y="3500438"/>
            <a:ext cx="9144000" cy="335756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900" dirty="0" smtClean="0"/>
              <a:t>        Учитель показывает куклу Катю, вырезанную из бумаги. Сейчас мы ее начнем обижать. Вспомните, как вы обижаете друг друга на перемене, когда злитесь друг на друга. Обижая, даже словом, </a:t>
            </a:r>
            <a:r>
              <a:rPr lang="ru-RU" sz="2900" smtClean="0"/>
              <a:t>вы причиняете </a:t>
            </a:r>
            <a:r>
              <a:rPr lang="ru-RU" sz="2900" dirty="0" smtClean="0"/>
              <a:t>боль. Поэтому, когда вы будете говорить Кате что – то обидное, вы будете причинять ей боль, загибая край бумаги. (Ученики выполняют работу, и кукла по кругу доходит до учителя).  </a:t>
            </a:r>
            <a:r>
              <a:rPr lang="ru-RU" sz="2900" u="sng" dirty="0" smtClean="0"/>
              <a:t>Беседа по вопросам:</a:t>
            </a:r>
          </a:p>
          <a:p>
            <a:pPr>
              <a:buNone/>
            </a:pPr>
            <a:r>
              <a:rPr lang="ru-RU" sz="2900" dirty="0" smtClean="0"/>
              <a:t>        - Давайте теперь посмотрим на Катю. Изменилась ли она? Такая ли она, как была в начале занятия? Что в ней изменилось и почему?</a:t>
            </a:r>
          </a:p>
          <a:p>
            <a:pPr>
              <a:buNone/>
            </a:pPr>
            <a:r>
              <a:rPr lang="ru-RU" sz="2900" dirty="0" smtClean="0"/>
              <a:t>        -  Я думаю, что мы очень травмировали куклу. Можем ли мы что – то изменить? Как нам исправить положение? (Ученики предлагают варианты решений: пожалеть куклу, сказать что-то приятное). </a:t>
            </a:r>
          </a:p>
          <a:p>
            <a:pPr>
              <a:buNone/>
            </a:pPr>
            <a:r>
              <a:rPr lang="ru-RU" sz="2900" dirty="0" smtClean="0"/>
              <a:t>        - Давайте попробуем сказать ей что-нибудь хорошее, а сами, тем временем, будем разглаживать шрамы, которые мы оставили.</a:t>
            </a:r>
          </a:p>
          <a:p>
            <a:pPr>
              <a:buNone/>
            </a:pPr>
            <a:r>
              <a:rPr lang="ru-RU" sz="2900" dirty="0" smtClean="0"/>
              <a:t>        - Ребята, а сейчас посмотрите на Катю. Ей уже лучше, но стала ли она такой, какая была в начале урока? Нет. Почему?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1435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  <a:latin typeface="+mn-lt"/>
              </a:rPr>
              <a:t>Притча</a:t>
            </a:r>
            <a:endParaRPr lang="ru-RU" sz="4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57620" y="273050"/>
            <a:ext cx="5072098" cy="58531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«Однажды один старый мудрый индеец – вождь племени разговаривал со своим маленьким внуком. </a:t>
            </a:r>
          </a:p>
          <a:p>
            <a:pPr>
              <a:buNone/>
            </a:pPr>
            <a:r>
              <a:rPr lang="ru-RU" sz="1800" dirty="0" smtClean="0"/>
              <a:t> – Почему бывают плохие люди? – спрашивал его любознательный внук. </a:t>
            </a:r>
          </a:p>
          <a:p>
            <a:pPr>
              <a:buNone/>
            </a:pPr>
            <a:r>
              <a:rPr lang="ru-RU" sz="1800" dirty="0" smtClean="0"/>
              <a:t> – Плохих людей не бывает, – ответил вождь. – В каждом человеке есть две половины – светлая и тёмная. Светлая сторона души призывает человека к любви, доброте, отзывчивости, миру, надежде, искренности. А тёмная сторона олицетворяет зло, эгоизм, разрушение, зависть, ложь, измену. Это как битва двух волков. Представь себе, что один волк светлый, а второй – тёмный. Понимаешь? </a:t>
            </a:r>
          </a:p>
          <a:p>
            <a:pPr>
              <a:buNone/>
            </a:pPr>
            <a:r>
              <a:rPr lang="ru-RU" sz="1800" dirty="0" smtClean="0"/>
              <a:t> – Понятно, – сказал малыш, тронутый до глубины души словами деда. Мальчик на какое-то время задумался, а потом спросил: – Но, какой же волк побеждает в конце? </a:t>
            </a:r>
          </a:p>
          <a:p>
            <a:pPr>
              <a:buNone/>
            </a:pPr>
            <a:r>
              <a:rPr lang="ru-RU" sz="1800" dirty="0" smtClean="0"/>
              <a:t> Старый индеец едва заметно улыбнулся: </a:t>
            </a:r>
          </a:p>
          <a:p>
            <a:pPr>
              <a:buNone/>
            </a:pPr>
            <a:r>
              <a:rPr lang="ru-RU" sz="1800" dirty="0" smtClean="0"/>
              <a:t> – Всегда побеждает тот волк, которого ты кормишь».</a:t>
            </a:r>
          </a:p>
          <a:p>
            <a:pPr>
              <a:buNone/>
            </a:pPr>
            <a:r>
              <a:rPr lang="ru-RU" sz="1800" dirty="0" smtClean="0"/>
              <a:t> </a:t>
            </a:r>
            <a:endParaRPr lang="ru-RU" sz="1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2861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741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Внеурочное мероприятие  (классный час) для 4 – 5-х классов   «Давай поговорим о доброте, что спрятана в душе твоей…»</vt:lpstr>
      <vt:lpstr>«Раздайте все хорошее другим, От этого не станете беднее. Все, что отдал, считается твоим, Рука дающего, поверьте, не скудеет».   </vt:lpstr>
      <vt:lpstr>Словарь</vt:lpstr>
      <vt:lpstr> 17 февраля – «День спонтанного проявления доброты». </vt:lpstr>
      <vt:lpstr>Слайд 5</vt:lpstr>
      <vt:lpstr>Слайд 6</vt:lpstr>
      <vt:lpstr> Ассоциативный ряд к слову «добро»   </vt:lpstr>
      <vt:lpstr>«Словом можно убить, словом можно воскресить»</vt:lpstr>
      <vt:lpstr>Притча</vt:lpstr>
      <vt:lpstr>Песня «Дорогою добра»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ххх</dc:creator>
  <cp:lastModifiedBy>ххх</cp:lastModifiedBy>
  <cp:revision>41</cp:revision>
  <dcterms:created xsi:type="dcterms:W3CDTF">2011-12-06T14:53:00Z</dcterms:created>
  <dcterms:modified xsi:type="dcterms:W3CDTF">2012-04-24T18:37:29Z</dcterms:modified>
</cp:coreProperties>
</file>