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0" r:id="rId2"/>
    <p:sldId id="257" r:id="rId3"/>
    <p:sldId id="258" r:id="rId4"/>
    <p:sldId id="261" r:id="rId5"/>
    <p:sldId id="259" r:id="rId6"/>
    <p:sldId id="260" r:id="rId7"/>
    <p:sldId id="269" r:id="rId8"/>
    <p:sldId id="267" r:id="rId9"/>
    <p:sldId id="262" r:id="rId10"/>
    <p:sldId id="268" r:id="rId11"/>
    <p:sldId id="263" r:id="rId12"/>
    <p:sldId id="264" r:id="rId13"/>
    <p:sldId id="271" r:id="rId14"/>
    <p:sldId id="272" r:id="rId15"/>
    <p:sldId id="275" r:id="rId16"/>
    <p:sldId id="273" r:id="rId17"/>
    <p:sldId id="27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75" autoAdjust="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24300"/>
            <a:ext cx="4038600" cy="21717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8C2517DD-0C23-4211-86CE-AF2876C27A8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D70A87-D75E-47DE-8817-319DD98DC63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9202362-C08D-44B0-9ACE-4C43DB52A446}" type="datetimeFigureOut">
              <a:rPr lang="ru-RU" smtClean="0"/>
              <a:pPr/>
              <a:t>24.01.2012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D70A87-D75E-47DE-8817-319DD98DC634}"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9202362-C08D-44B0-9ACE-4C43DB52A446}" type="datetimeFigureOut">
              <a:rPr lang="ru-RU" smtClean="0"/>
              <a:pPr/>
              <a:t>24.01.2012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D70A87-D75E-47DE-8817-319DD98DC63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img11.nnm.ru/2/a/3/a/6/2be702c4958300913a3fafe4212.jpg"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tatic.eva.ru/eva/80001-90000/86025/contest/192157.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alingrad-battle.ru/images/stories/portrets/zay2.jpg" TargetMode="Externa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visualrian.ru/thumbnails/00000000578/578931.thw"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inform-soccer.com/TOTO/VOV/stal_panikaxa.jpg"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img-fotki.yandex.ru/get/4410/95797431.5d/0_6726b_6900b60b_XL" TargetMode="Externa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stalingrad-battle.ru/images/stories/portrets/rog.jpg"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ru.wikipedia.org/wiki/%D0%A4%D0%B0%D0%B9%D0%BB:Khanpasha_Nuradilov_140-190_for_collage.jpg"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548680"/>
            <a:ext cx="7772400" cy="1468760"/>
          </a:xfrm>
        </p:spPr>
        <p:txBody>
          <a:bodyPr/>
          <a:lstStyle/>
          <a:p>
            <a:pPr algn="ctr"/>
            <a:r>
              <a:rPr lang="ru-RU" dirty="0" smtClean="0"/>
              <a:t>Герои </a:t>
            </a:r>
            <a:br>
              <a:rPr lang="ru-RU" dirty="0" smtClean="0"/>
            </a:br>
            <a:r>
              <a:rPr lang="ru-RU" dirty="0" smtClean="0"/>
              <a:t>Сталинградской битвы</a:t>
            </a:r>
            <a:endParaRPr lang="ru-RU" dirty="0"/>
          </a:p>
        </p:txBody>
      </p:sp>
      <p:sp>
        <p:nvSpPr>
          <p:cNvPr id="3" name="Подзаголовок 2"/>
          <p:cNvSpPr>
            <a:spLocks noGrp="1"/>
          </p:cNvSpPr>
          <p:nvPr>
            <p:ph type="subTitle" idx="1"/>
          </p:nvPr>
        </p:nvSpPr>
        <p:spPr/>
        <p:txBody>
          <a:bodyPr/>
          <a:lstStyle/>
          <a:p>
            <a:endParaRPr lang="ru-RU" dirty="0"/>
          </a:p>
        </p:txBody>
      </p:sp>
      <p:sp>
        <p:nvSpPr>
          <p:cNvPr id="6" name="Прямоугольник 5"/>
          <p:cNvSpPr/>
          <p:nvPr/>
        </p:nvSpPr>
        <p:spPr>
          <a:xfrm>
            <a:off x="395536" y="5805264"/>
            <a:ext cx="3024336" cy="646331"/>
          </a:xfrm>
          <a:prstGeom prst="rect">
            <a:avLst/>
          </a:prstGeom>
        </p:spPr>
        <p:txBody>
          <a:bodyPr wrap="square">
            <a:spAutoFit/>
          </a:bodyPr>
          <a:lstStyle/>
          <a:p>
            <a:pPr>
              <a:buFont typeface="Wingdings" pitchFamily="2" charset="2"/>
              <a:buNone/>
            </a:pPr>
            <a:r>
              <a:rPr lang="ru-RU" b="1" dirty="0" smtClean="0">
                <a:solidFill>
                  <a:schemeClr val="accent1"/>
                </a:solidFill>
              </a:rPr>
              <a:t>17 июля 1942 год — </a:t>
            </a:r>
            <a:endParaRPr lang="ru-RU" b="1" dirty="0" smtClean="0">
              <a:solidFill>
                <a:schemeClr val="accent1"/>
              </a:solidFill>
            </a:endParaRPr>
          </a:p>
          <a:p>
            <a:pPr>
              <a:buFont typeface="Wingdings" pitchFamily="2" charset="2"/>
              <a:buNone/>
            </a:pPr>
            <a:r>
              <a:rPr lang="ru-RU" b="1" dirty="0" smtClean="0">
                <a:solidFill>
                  <a:schemeClr val="accent1"/>
                </a:solidFill>
              </a:rPr>
              <a:t>2</a:t>
            </a:r>
            <a:r>
              <a:rPr lang="ru-RU" b="1" dirty="0" smtClean="0">
                <a:solidFill>
                  <a:schemeClr val="accent1"/>
                </a:solidFill>
              </a:rPr>
              <a:t> февраля 1943 год</a:t>
            </a:r>
            <a:endParaRPr lang="ru-RU" b="1" dirty="0">
              <a:solidFill>
                <a:schemeClr val="accent1"/>
              </a:solidFill>
            </a:endParaRPr>
          </a:p>
        </p:txBody>
      </p:sp>
      <p:pic>
        <p:nvPicPr>
          <p:cNvPr id="47106" name="Picture 2" descr="Картинка 184 из 140792">
            <a:hlinkClick r:id="rId2"/>
          </p:cNvPr>
          <p:cNvPicPr>
            <a:picLocks noChangeAspect="1" noChangeArrowheads="1"/>
          </p:cNvPicPr>
          <p:nvPr/>
        </p:nvPicPr>
        <p:blipFill>
          <a:blip r:embed="rId3" cstate="print"/>
          <a:srcRect/>
          <a:stretch>
            <a:fillRect/>
          </a:stretch>
        </p:blipFill>
        <p:spPr bwMode="auto">
          <a:xfrm>
            <a:off x="539552" y="1916832"/>
            <a:ext cx="5184576" cy="3783340"/>
          </a:xfrm>
          <a:prstGeom prst="rect">
            <a:avLst/>
          </a:prstGeom>
          <a:ln>
            <a:noFill/>
          </a:ln>
          <a:effectLst>
            <a:softEdge rad="112500"/>
          </a:effectLst>
        </p:spPr>
      </p:pic>
      <p:pic>
        <p:nvPicPr>
          <p:cNvPr id="47108" name="Picture 4" descr="Картинка 203 из 792">
            <a:hlinkClick r:id="rId4"/>
          </p:cNvPr>
          <p:cNvPicPr>
            <a:picLocks noChangeAspect="1" noChangeArrowheads="1"/>
          </p:cNvPicPr>
          <p:nvPr/>
        </p:nvPicPr>
        <p:blipFill>
          <a:blip r:embed="rId5" cstate="print"/>
          <a:srcRect/>
          <a:stretch>
            <a:fillRect/>
          </a:stretch>
        </p:blipFill>
        <p:spPr bwMode="auto">
          <a:xfrm>
            <a:off x="5724128" y="2420888"/>
            <a:ext cx="2857500" cy="3810000"/>
          </a:xfrm>
          <a:prstGeom prst="rect">
            <a:avLst/>
          </a:prstGeom>
          <a:noFill/>
        </p:spPr>
      </p:pic>
      <p:sp>
        <p:nvSpPr>
          <p:cNvPr id="47109" name="Rectangle 5"/>
          <p:cNvSpPr>
            <a:spLocks noChangeArrowheads="1"/>
          </p:cNvSpPr>
          <p:nvPr/>
        </p:nvSpPr>
        <p:spPr bwMode="auto">
          <a:xfrm>
            <a:off x="4716016" y="6021288"/>
            <a:ext cx="4173948"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1" u="none" strike="noStrike" cap="none" normalizeH="0" baseline="0" dirty="0" smtClean="0">
                <a:ln>
                  <a:noFill/>
                </a:ln>
                <a:solidFill>
                  <a:schemeClr val="tx1"/>
                </a:solidFill>
                <a:effectLst/>
                <a:latin typeface="Arial" pitchFamily="34" charset="0"/>
              </a:rPr>
              <a:t>Орден Красной Звезды и медаль "За оборону Сталинграда" </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548680"/>
            <a:ext cx="8229600" cy="274042"/>
          </a:xfrm>
        </p:spPr>
        <p:txBody>
          <a:bodyPr>
            <a:normAutofit fontScale="90000"/>
          </a:bodyPr>
          <a:lstStyle/>
          <a:p>
            <a:r>
              <a:rPr lang="ru-RU" b="1" dirty="0" smtClean="0"/>
              <a:t/>
            </a:r>
            <a:br>
              <a:rPr lang="ru-RU" b="1" dirty="0" smtClean="0"/>
            </a:br>
            <a:r>
              <a:rPr lang="ru-RU" b="1" dirty="0" smtClean="0"/>
              <a:t/>
            </a:r>
            <a:br>
              <a:rPr lang="ru-RU" b="1" dirty="0" smtClean="0"/>
            </a:br>
            <a:r>
              <a:rPr lang="ru-RU" dirty="0" smtClean="0"/>
              <a:t/>
            </a:r>
            <a:br>
              <a:rPr lang="ru-RU" dirty="0" smtClean="0"/>
            </a:br>
            <a:r>
              <a:rPr lang="ru-RU" dirty="0" smtClean="0"/>
              <a:t/>
            </a:r>
            <a:br>
              <a:rPr lang="ru-RU" dirty="0" smtClean="0"/>
            </a:br>
            <a:r>
              <a:rPr lang="ru-RU" dirty="0" smtClean="0"/>
              <a:t/>
            </a:r>
            <a:br>
              <a:rPr lang="ru-RU" dirty="0" smtClean="0"/>
            </a:br>
            <a:r>
              <a:rPr lang="ru-RU" b="1" dirty="0" smtClean="0"/>
              <a:t/>
            </a:r>
            <a:br>
              <a:rPr lang="ru-RU" b="1" dirty="0" smtClean="0"/>
            </a:br>
            <a:r>
              <a:rPr lang="ru-RU" dirty="0" smtClean="0"/>
              <a:t>Гуля Королева</a:t>
            </a:r>
            <a:endParaRPr lang="ru-RU" dirty="0"/>
          </a:p>
        </p:txBody>
      </p:sp>
      <p:pic>
        <p:nvPicPr>
          <p:cNvPr id="13314" name="Picture 2" descr="E:\Мои документы\Мои рисунки\Гуля Королева.jpg"/>
          <p:cNvPicPr>
            <a:picLocks noGrp="1" noChangeAspect="1" noChangeArrowheads="1"/>
          </p:cNvPicPr>
          <p:nvPr>
            <p:ph idx="1"/>
          </p:nvPr>
        </p:nvPicPr>
        <p:blipFill>
          <a:blip r:embed="rId2" cstate="print"/>
          <a:srcRect/>
          <a:stretch>
            <a:fillRect/>
          </a:stretch>
        </p:blipFill>
        <p:spPr bwMode="auto">
          <a:xfrm>
            <a:off x="611560" y="764704"/>
            <a:ext cx="7704856" cy="5136571"/>
          </a:xfrm>
          <a:prstGeom prst="rect">
            <a:avLst/>
          </a:prstGeom>
          <a:noFill/>
        </p:spPr>
      </p:pic>
      <p:sp>
        <p:nvSpPr>
          <p:cNvPr id="5" name="Прямоугольник 4"/>
          <p:cNvSpPr/>
          <p:nvPr/>
        </p:nvSpPr>
        <p:spPr>
          <a:xfrm>
            <a:off x="323528" y="4869160"/>
            <a:ext cx="8352928" cy="1384995"/>
          </a:xfrm>
          <a:prstGeom prst="rect">
            <a:avLst/>
          </a:prstGeom>
        </p:spPr>
        <p:txBody>
          <a:bodyPr wrap="square">
            <a:spAutoFit/>
          </a:bodyPr>
          <a:lstStyle/>
          <a:p>
            <a:r>
              <a:rPr lang="ru-RU" sz="1400" b="1" dirty="0" smtClean="0"/>
              <a:t>Гуля (Марионелла) Владимировна Королева, санинструктор медико-санитарного батальона 280-го стрелкового полка. На войну пошла добровольцем, до войны была киноактрисой. 23 ноября 1942 года во время боя за высоту 56,8 в районе хутора Паньшино она вынесла с поля боя 50 раненых бойцов, а на исходе дня с группой бойцов пошла в атаку на высоту. Ворвавшись в окопы противника, Гуля Королева несколькими бросками гранат уничтожила 15 солдат и офицеров. Получив смертельное ранение, Королёва сражалась до конца. Была награждена орденом Красного Знамени посмертно</a:t>
            </a:r>
            <a:endParaRPr lang="ru-RU" sz="1400" b="1" dirty="0"/>
          </a:p>
        </p:txBody>
      </p:sp>
      <p:pic>
        <p:nvPicPr>
          <p:cNvPr id="6" name="Picture 4" descr="http://www.stalingrad-battle.ru/images/stories/portrets/kor.jpg"/>
          <p:cNvPicPr>
            <a:picLocks noChangeAspect="1" noChangeArrowheads="1"/>
          </p:cNvPicPr>
          <p:nvPr/>
        </p:nvPicPr>
        <p:blipFill>
          <a:blip r:embed="rId3" cstate="print"/>
          <a:srcRect/>
          <a:stretch>
            <a:fillRect/>
          </a:stretch>
        </p:blipFill>
        <p:spPr bwMode="auto">
          <a:xfrm>
            <a:off x="7164288" y="764704"/>
            <a:ext cx="1822549" cy="2084063"/>
          </a:xfrm>
          <a:prstGeom prst="rect">
            <a:avLst/>
          </a:prstGeom>
          <a:noFill/>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490066"/>
          </a:xfrm>
        </p:spPr>
        <p:txBody>
          <a:bodyPr>
            <a:normAutofit fontScale="90000"/>
          </a:bodyPr>
          <a:lstStyle/>
          <a:p>
            <a:r>
              <a:rPr lang="ru-RU" b="1" dirty="0" smtClean="0"/>
              <a:t/>
            </a:r>
            <a:br>
              <a:rPr lang="ru-RU" b="1" dirty="0" smtClean="0"/>
            </a:br>
            <a:endParaRPr lang="ru-RU" dirty="0"/>
          </a:p>
        </p:txBody>
      </p:sp>
      <p:pic>
        <p:nvPicPr>
          <p:cNvPr id="10242" name="Picture 2" descr="E:\Мои документы\Мои рисунки\Зайцев.jpg"/>
          <p:cNvPicPr>
            <a:picLocks noGrp="1" noChangeAspect="1" noChangeArrowheads="1"/>
          </p:cNvPicPr>
          <p:nvPr>
            <p:ph idx="1"/>
          </p:nvPr>
        </p:nvPicPr>
        <p:blipFill>
          <a:blip r:embed="rId2" cstate="print"/>
          <a:srcRect/>
          <a:stretch>
            <a:fillRect/>
          </a:stretch>
        </p:blipFill>
        <p:spPr bwMode="auto">
          <a:xfrm>
            <a:off x="467544" y="548680"/>
            <a:ext cx="8356128" cy="5328592"/>
          </a:xfrm>
          <a:prstGeom prst="rect">
            <a:avLst/>
          </a:prstGeom>
          <a:noFill/>
        </p:spPr>
      </p:pic>
      <p:sp>
        <p:nvSpPr>
          <p:cNvPr id="5" name="Прямоугольник 4"/>
          <p:cNvSpPr/>
          <p:nvPr/>
        </p:nvSpPr>
        <p:spPr>
          <a:xfrm>
            <a:off x="251520" y="5373216"/>
            <a:ext cx="8640960" cy="954107"/>
          </a:xfrm>
          <a:prstGeom prst="rect">
            <a:avLst/>
          </a:prstGeom>
        </p:spPr>
        <p:txBody>
          <a:bodyPr wrap="square">
            <a:spAutoFit/>
          </a:bodyPr>
          <a:lstStyle/>
          <a:p>
            <a:r>
              <a:rPr lang="ru-RU" sz="1400" b="1" dirty="0" smtClean="0"/>
              <a:t>Слава снайпера пришла Василию Григорьевичу Зайцеву во время Сталинградской битвы. Только в период с 10 ноября по 17 декабря 1942 года Зайцев уничтожил 225 солдат и офицеров противника, в том числе 11 снайперов. Особо известным эпизодом стал снайперский поединок Василия Зайцева с немецким «сверхснайпером» майором Кёнингом, прибывшем в Сталинград для борьбы с советскими снайперами</a:t>
            </a:r>
            <a:endParaRPr lang="ru-RU" sz="1400" b="1" dirty="0"/>
          </a:p>
        </p:txBody>
      </p:sp>
      <p:pic>
        <p:nvPicPr>
          <p:cNvPr id="6" name="Рисунок 5" descr="http://www.stalingrad-battle.ru/images/stories/portrets/pzay2.jpg">
            <a:hlinkClick r:id="rId3" tooltip="&quot;Зайцев Василий Григорьевич&quot;"/>
          </p:cNvPr>
          <p:cNvPicPr/>
          <p:nvPr/>
        </p:nvPicPr>
        <p:blipFill>
          <a:blip r:embed="rId4" cstate="print"/>
          <a:srcRect/>
          <a:stretch>
            <a:fillRect/>
          </a:stretch>
        </p:blipFill>
        <p:spPr bwMode="auto">
          <a:xfrm>
            <a:off x="7064499" y="548680"/>
            <a:ext cx="2079501" cy="2353444"/>
          </a:xfrm>
          <a:prstGeom prst="rect">
            <a:avLst/>
          </a:prstGeom>
          <a:noFill/>
          <a:ln w="9525">
            <a:noFill/>
            <a:miter lim="800000"/>
            <a:headEnd/>
            <a:tailEnd/>
          </a:ln>
        </p:spPr>
      </p:pic>
      <p:sp>
        <p:nvSpPr>
          <p:cNvPr id="7" name="Прямоугольник 6"/>
          <p:cNvSpPr/>
          <p:nvPr/>
        </p:nvSpPr>
        <p:spPr>
          <a:xfrm>
            <a:off x="323528" y="260648"/>
            <a:ext cx="6941324" cy="646331"/>
          </a:xfrm>
          <a:prstGeom prst="rect">
            <a:avLst/>
          </a:prstGeom>
        </p:spPr>
        <p:txBody>
          <a:bodyPr wrap="none">
            <a:spAutoFit/>
          </a:bodyPr>
          <a:lstStyle/>
          <a:p>
            <a:r>
              <a:rPr lang="ru-RU" sz="3600" b="1" dirty="0" smtClean="0">
                <a:solidFill>
                  <a:schemeClr val="accent1"/>
                </a:solidFill>
              </a:rPr>
              <a:t>Снайпер Василий Зайцев</a:t>
            </a:r>
            <a:endParaRPr lang="ru-RU" sz="3600" dirty="0">
              <a:solidFill>
                <a:schemeClr val="accent1"/>
              </a:solidFill>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smtClean="0"/>
              <a:t>Дом Павлова</a:t>
            </a:r>
            <a:endParaRPr lang="ru-RU" dirty="0"/>
          </a:p>
        </p:txBody>
      </p:sp>
      <p:sp>
        <p:nvSpPr>
          <p:cNvPr id="3" name="Содержимое 2"/>
          <p:cNvSpPr>
            <a:spLocks noGrp="1"/>
          </p:cNvSpPr>
          <p:nvPr>
            <p:ph idx="1"/>
          </p:nvPr>
        </p:nvSpPr>
        <p:spPr/>
        <p:txBody>
          <a:bodyPr/>
          <a:lstStyle/>
          <a:p>
            <a:endParaRPr lang="ru-RU" dirty="0"/>
          </a:p>
        </p:txBody>
      </p:sp>
      <p:pic>
        <p:nvPicPr>
          <p:cNvPr id="1026" name="Picture 2" descr="E:\Мои документы\Мои рисунки\Дом павлова.jpg"/>
          <p:cNvPicPr>
            <a:picLocks noChangeAspect="1" noChangeArrowheads="1"/>
          </p:cNvPicPr>
          <p:nvPr/>
        </p:nvPicPr>
        <p:blipFill>
          <a:blip r:embed="rId2" cstate="print"/>
          <a:srcRect/>
          <a:stretch>
            <a:fillRect/>
          </a:stretch>
        </p:blipFill>
        <p:spPr bwMode="auto">
          <a:xfrm>
            <a:off x="395536" y="764704"/>
            <a:ext cx="8136904" cy="5301208"/>
          </a:xfrm>
          <a:prstGeom prst="rect">
            <a:avLst/>
          </a:prstGeom>
          <a:noFill/>
        </p:spPr>
      </p:pic>
      <p:pic>
        <p:nvPicPr>
          <p:cNvPr id="5" name="Рисунок 4" descr="картинка"/>
          <p:cNvPicPr/>
          <p:nvPr/>
        </p:nvPicPr>
        <p:blipFill>
          <a:blip r:embed="rId3" cstate="print"/>
          <a:srcRect/>
          <a:stretch>
            <a:fillRect/>
          </a:stretch>
        </p:blipFill>
        <p:spPr bwMode="auto">
          <a:xfrm>
            <a:off x="7236296" y="764704"/>
            <a:ext cx="1644774" cy="2376264"/>
          </a:xfrm>
          <a:prstGeom prst="rect">
            <a:avLst/>
          </a:prstGeom>
          <a:noFill/>
          <a:ln w="9525">
            <a:noFill/>
            <a:miter lim="800000"/>
            <a:headEnd/>
            <a:tailEnd/>
          </a:ln>
        </p:spPr>
      </p:pic>
      <p:pic>
        <p:nvPicPr>
          <p:cNvPr id="6" name="Рисунок 5" descr="картинка"/>
          <p:cNvPicPr/>
          <p:nvPr/>
        </p:nvPicPr>
        <p:blipFill>
          <a:blip r:embed="rId4" cstate="print"/>
          <a:srcRect/>
          <a:stretch>
            <a:fillRect/>
          </a:stretch>
        </p:blipFill>
        <p:spPr bwMode="auto">
          <a:xfrm>
            <a:off x="6876256" y="3356992"/>
            <a:ext cx="2000498" cy="2232248"/>
          </a:xfrm>
          <a:prstGeom prst="rect">
            <a:avLst/>
          </a:prstGeom>
          <a:noFill/>
          <a:ln w="9525">
            <a:noFill/>
            <a:miter lim="800000"/>
            <a:headEnd/>
            <a:tailEnd/>
          </a:ln>
        </p:spPr>
      </p:pic>
      <p:sp>
        <p:nvSpPr>
          <p:cNvPr id="1027" name="Rectangle 3"/>
          <p:cNvSpPr>
            <a:spLocks noChangeArrowheads="1"/>
          </p:cNvSpPr>
          <p:nvPr/>
        </p:nvSpPr>
        <p:spPr bwMode="auto">
          <a:xfrm>
            <a:off x="251520" y="6021288"/>
            <a:ext cx="8496944"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Дом Павлова – дом солдатской Славы. Сейчас это жилое здание. 58 дней и ночей 25 бойцов 42 полка держали оборону здания, превратив его в неприступную крепость на Волге и не дали фашистам выйти к Волге на этом участке.</a:t>
            </a:r>
            <a:endParaRPr kumimoji="0" lang="ru-RU" sz="14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2" cstate="print"/>
          <a:srcRect/>
          <a:stretch>
            <a:fillRect/>
          </a:stretch>
        </p:blipFill>
        <p:spPr bwMode="auto">
          <a:xfrm>
            <a:off x="5357818" y="1285860"/>
            <a:ext cx="3465513" cy="3757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4" descr="1_16"/>
          <p:cNvPicPr>
            <a:picLocks noChangeAspect="1" noChangeArrowheads="1"/>
          </p:cNvPicPr>
          <p:nvPr/>
        </p:nvPicPr>
        <p:blipFill>
          <a:blip r:embed="rId3" cstate="print"/>
          <a:srcRect/>
          <a:stretch>
            <a:fillRect/>
          </a:stretch>
        </p:blipFill>
        <p:spPr bwMode="auto">
          <a:xfrm>
            <a:off x="357158" y="1357298"/>
            <a:ext cx="3571875" cy="22875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Заголовок 1"/>
          <p:cNvSpPr txBox="1">
            <a:spLocks/>
          </p:cNvSpPr>
          <p:nvPr/>
        </p:nvSpPr>
        <p:spPr>
          <a:xfrm>
            <a:off x="457200" y="274638"/>
            <a:ext cx="8229600" cy="1143000"/>
          </a:xfrm>
          <a:prstGeom prst="rect">
            <a:avLst/>
          </a:prstGeom>
        </p:spPr>
        <p:txBody>
          <a:bodyPr/>
          <a:lstStyle/>
          <a:p>
            <a:pPr algn="ctr" fontAlgn="auto">
              <a:spcAft>
                <a:spcPts val="0"/>
              </a:spcAft>
              <a:defRPr/>
            </a:pPr>
            <a:r>
              <a:rPr lang="ru-RU" sz="5400" b="1">
                <a:solidFill>
                  <a:srgbClr val="FF0000"/>
                </a:solidFill>
                <a:latin typeface="+mj-lt"/>
                <a:ea typeface="+mj-ea"/>
                <a:cs typeface="+mj-cs"/>
              </a:rPr>
              <a:t>Цена победы, цена войны</a:t>
            </a:r>
            <a:endParaRPr lang="ru-RU" sz="5400" dirty="0">
              <a:latin typeface="+mj-lt"/>
              <a:ea typeface="+mj-ea"/>
              <a:cs typeface="+mj-cs"/>
            </a:endParaRPr>
          </a:p>
        </p:txBody>
      </p:sp>
      <p:pic>
        <p:nvPicPr>
          <p:cNvPr id="5" name="Picture 5"/>
          <p:cNvPicPr>
            <a:picLocks noChangeAspect="1" noChangeArrowheads="1"/>
          </p:cNvPicPr>
          <p:nvPr/>
        </p:nvPicPr>
        <p:blipFill>
          <a:blip r:embed="rId4" cstate="print"/>
          <a:srcRect t="25188"/>
          <a:stretch>
            <a:fillRect/>
          </a:stretch>
        </p:blipFill>
        <p:spPr bwMode="auto">
          <a:xfrm>
            <a:off x="2214546" y="3643314"/>
            <a:ext cx="3143240" cy="2917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900" decel="100000" fill="hold"/>
                                        <p:tgtEl>
                                          <p:spTgt spid="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7" name="Text Box 3"/>
          <p:cNvSpPr txBox="1">
            <a:spLocks noChangeArrowheads="1"/>
          </p:cNvSpPr>
          <p:nvPr/>
        </p:nvSpPr>
        <p:spPr bwMode="auto">
          <a:xfrm>
            <a:off x="4335463" y="419100"/>
            <a:ext cx="4557712" cy="5392738"/>
          </a:xfrm>
          <a:prstGeom prst="rect">
            <a:avLst/>
          </a:prstGeom>
          <a:noFill/>
          <a:ln w="9525">
            <a:noFill/>
            <a:miter lim="800000"/>
            <a:headEnd/>
            <a:tailEnd/>
          </a:ln>
          <a:effectLst/>
        </p:spPr>
        <p:txBody>
          <a:bodyPr>
            <a:spAutoFit/>
          </a:bodyPr>
          <a:lstStyle/>
          <a:p>
            <a:endParaRPr lang="ru-RU" sz="2800">
              <a:effectLst>
                <a:outerShdw blurRad="38100" dist="38100" dir="2700000" algn="tl">
                  <a:srgbClr val="000000"/>
                </a:outerShdw>
              </a:effectLst>
            </a:endParaRPr>
          </a:p>
          <a:p>
            <a:r>
              <a:rPr lang="ru-RU" sz="3200">
                <a:effectLst>
                  <a:outerShdw blurRad="38100" dist="38100" dir="2700000" algn="tl">
                    <a:srgbClr val="000000"/>
                  </a:outerShdw>
                </a:effectLst>
              </a:rPr>
              <a:t>Медалью «За оборону Сталинграда» награждено более </a:t>
            </a:r>
          </a:p>
          <a:p>
            <a:r>
              <a:rPr lang="ru-RU" sz="3200" b="1">
                <a:effectLst>
                  <a:outerShdw blurRad="38100" dist="38100" dir="2700000" algn="tl">
                    <a:srgbClr val="000000"/>
                  </a:outerShdw>
                </a:effectLst>
              </a:rPr>
              <a:t>     </a:t>
            </a:r>
            <a:r>
              <a:rPr lang="ru-RU" sz="3200" b="1" u="sng">
                <a:effectLst>
                  <a:outerShdw blurRad="38100" dist="38100" dir="2700000" algn="tl">
                    <a:srgbClr val="000000"/>
                  </a:outerShdw>
                </a:effectLst>
              </a:rPr>
              <a:t>707</a:t>
            </a:r>
            <a:r>
              <a:rPr lang="ru-RU" sz="3200" b="1">
                <a:effectLst>
                  <a:outerShdw blurRad="38100" dist="38100" dir="2700000" algn="tl">
                    <a:srgbClr val="000000"/>
                  </a:outerShdw>
                </a:effectLst>
              </a:rPr>
              <a:t> тыс. участников битвы</a:t>
            </a:r>
            <a:r>
              <a:rPr lang="ru-RU" sz="3200">
                <a:effectLst>
                  <a:outerShdw blurRad="38100" dist="38100" dir="2700000" algn="tl">
                    <a:srgbClr val="000000"/>
                  </a:outerShdw>
                </a:effectLst>
              </a:rPr>
              <a:t>. </a:t>
            </a:r>
          </a:p>
          <a:p>
            <a:r>
              <a:rPr lang="ru-RU" sz="3200">
                <a:effectLst>
                  <a:outerShdw blurRad="38100" dist="38100" dir="2700000" algn="tl">
                    <a:srgbClr val="000000"/>
                  </a:outerShdw>
                </a:effectLst>
              </a:rPr>
              <a:t>    Ордена и медали получили </a:t>
            </a:r>
          </a:p>
          <a:p>
            <a:r>
              <a:rPr lang="ru-RU" sz="3200" b="1">
                <a:effectLst>
                  <a:outerShdw blurRad="38100" dist="38100" dir="2700000" algn="tl">
                    <a:srgbClr val="000000"/>
                  </a:outerShdw>
                </a:effectLst>
              </a:rPr>
              <a:t>     </a:t>
            </a:r>
            <a:r>
              <a:rPr lang="ru-RU" sz="3200" b="1" u="sng">
                <a:effectLst>
                  <a:outerShdw blurRad="38100" dist="38100" dir="2700000" algn="tl">
                    <a:srgbClr val="000000"/>
                  </a:outerShdw>
                </a:effectLst>
              </a:rPr>
              <a:t>17550</a:t>
            </a:r>
            <a:r>
              <a:rPr lang="ru-RU" sz="3200" b="1">
                <a:effectLst>
                  <a:outerShdw blurRad="38100" dist="38100" dir="2700000" algn="tl">
                    <a:srgbClr val="000000"/>
                  </a:outerShdw>
                </a:effectLst>
              </a:rPr>
              <a:t> воинов и </a:t>
            </a:r>
            <a:r>
              <a:rPr lang="ru-RU" sz="3200" b="1" u="sng">
                <a:effectLst>
                  <a:outerShdw blurRad="38100" dist="38100" dir="2700000" algn="tl">
                    <a:srgbClr val="000000"/>
                  </a:outerShdw>
                </a:effectLst>
              </a:rPr>
              <a:t>373 </a:t>
            </a:r>
            <a:r>
              <a:rPr lang="ru-RU" sz="3200" b="1">
                <a:effectLst>
                  <a:outerShdw blurRad="38100" dist="38100" dir="2700000" algn="tl">
                    <a:srgbClr val="000000"/>
                  </a:outerShdw>
                </a:effectLst>
              </a:rPr>
              <a:t>ополченца</a:t>
            </a:r>
            <a:r>
              <a:rPr lang="ru-RU" sz="3200">
                <a:effectLst>
                  <a:outerShdw blurRad="38100" dist="38100" dir="2700000" algn="tl">
                    <a:srgbClr val="000000"/>
                  </a:outerShdw>
                </a:effectLst>
              </a:rPr>
              <a:t>. </a:t>
            </a:r>
          </a:p>
          <a:p>
            <a:endParaRPr lang="ru-RU" sz="3200"/>
          </a:p>
        </p:txBody>
      </p:sp>
      <p:pic>
        <p:nvPicPr>
          <p:cNvPr id="4" name="Picture 12" descr="medal"/>
          <p:cNvPicPr>
            <a:picLocks noChangeAspect="1" noChangeArrowheads="1"/>
          </p:cNvPicPr>
          <p:nvPr/>
        </p:nvPicPr>
        <p:blipFill>
          <a:blip r:embed="rId2" cstate="print"/>
          <a:srcRect/>
          <a:stretch>
            <a:fillRect/>
          </a:stretch>
        </p:blipFill>
        <p:spPr bwMode="auto">
          <a:xfrm>
            <a:off x="827584" y="1124744"/>
            <a:ext cx="2801937" cy="482441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467544" y="3573016"/>
            <a:ext cx="4789160" cy="1051560"/>
          </a:xfrm>
        </p:spPr>
        <p:txBody>
          <a:bodyPr>
            <a:normAutofit fontScale="90000"/>
          </a:bodyPr>
          <a:lstStyle/>
          <a:p>
            <a:r>
              <a:rPr lang="ru-RU" sz="4000" u="sng" dirty="0">
                <a:solidFill>
                  <a:schemeClr val="folHlink"/>
                </a:solidFill>
              </a:rPr>
              <a:t>Звания Героя Советского Союза удостоены 127 человек.</a:t>
            </a:r>
            <a:r>
              <a:rPr lang="ru-RU" sz="4000" dirty="0"/>
              <a:t> </a:t>
            </a:r>
          </a:p>
        </p:txBody>
      </p:sp>
      <p:pic>
        <p:nvPicPr>
          <p:cNvPr id="280581" name="Picture 5" descr="1"/>
          <p:cNvPicPr>
            <a:picLocks noChangeAspect="1" noChangeArrowheads="1"/>
          </p:cNvPicPr>
          <p:nvPr/>
        </p:nvPicPr>
        <p:blipFill>
          <a:blip r:embed="rId2" cstate="print"/>
          <a:srcRect/>
          <a:stretch>
            <a:fillRect/>
          </a:stretch>
        </p:blipFill>
        <p:spPr bwMode="auto">
          <a:xfrm>
            <a:off x="5580112" y="836711"/>
            <a:ext cx="2220019" cy="3610039"/>
          </a:xfrm>
          <a:prstGeom prst="rect">
            <a:avLst/>
          </a:prstGeom>
          <a:noFill/>
        </p:spPr>
      </p:pic>
      <p:sp>
        <p:nvSpPr>
          <p:cNvPr id="5" name="Содержимое 4"/>
          <p:cNvSpPr>
            <a:spLocks noGrp="1"/>
          </p:cNvSpPr>
          <p:nvPr>
            <p:ph idx="1"/>
          </p:nvPr>
        </p:nvSpPr>
        <p:spPr/>
        <p:txBody>
          <a:bodyPr/>
          <a:lstStyle/>
          <a:p>
            <a:endParaRPr lang="ru-RU"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0036" name="Rectangle 4"/>
          <p:cNvSpPr>
            <a:spLocks noGrp="1" noChangeArrowheads="1"/>
          </p:cNvSpPr>
          <p:nvPr>
            <p:ph type="title"/>
          </p:nvPr>
        </p:nvSpPr>
        <p:spPr>
          <a:xfrm>
            <a:off x="323850" y="0"/>
            <a:ext cx="8540750" cy="679450"/>
          </a:xfrm>
        </p:spPr>
        <p:txBody>
          <a:bodyPr>
            <a:normAutofit fontScale="90000"/>
          </a:bodyPr>
          <a:lstStyle/>
          <a:p>
            <a:r>
              <a:rPr lang="ru-RU" sz="4000" u="sng" dirty="0">
                <a:solidFill>
                  <a:schemeClr val="accent1"/>
                </a:solidFill>
              </a:rPr>
              <a:t>«Город-герой»</a:t>
            </a:r>
          </a:p>
        </p:txBody>
      </p:sp>
      <p:sp>
        <p:nvSpPr>
          <p:cNvPr id="300035" name="Rectangle 3"/>
          <p:cNvSpPr>
            <a:spLocks noGrp="1" noChangeArrowheads="1"/>
          </p:cNvSpPr>
          <p:nvPr>
            <p:ph type="body" sz="half" idx="1"/>
          </p:nvPr>
        </p:nvSpPr>
        <p:spPr>
          <a:xfrm>
            <a:off x="323850" y="620713"/>
            <a:ext cx="4194175" cy="6021387"/>
          </a:xfrm>
        </p:spPr>
        <p:txBody>
          <a:bodyPr>
            <a:normAutofit fontScale="92500"/>
          </a:bodyPr>
          <a:lstStyle/>
          <a:p>
            <a:pPr>
              <a:lnSpc>
                <a:spcPct val="90000"/>
              </a:lnSpc>
              <a:buFont typeface="Wingdings" pitchFamily="2" charset="2"/>
              <a:buNone/>
            </a:pPr>
            <a:r>
              <a:rPr lang="ru-RU" sz="2400" dirty="0"/>
              <a:t>10 ноября 1961 года Президиум Верховного Совета РСФСР постановил переименовать</a:t>
            </a:r>
            <a:r>
              <a:rPr lang="ru-RU" sz="2000" dirty="0"/>
              <a:t> </a:t>
            </a:r>
            <a:r>
              <a:rPr lang="ru-RU" sz="2400" b="1" dirty="0">
                <a:solidFill>
                  <a:schemeClr val="accent1"/>
                </a:solidFill>
              </a:rPr>
              <a:t>город Сталинград в город Волгоград.</a:t>
            </a:r>
          </a:p>
          <a:p>
            <a:pPr>
              <a:lnSpc>
                <a:spcPct val="90000"/>
              </a:lnSpc>
              <a:buFont typeface="Wingdings" pitchFamily="2" charset="2"/>
              <a:buNone/>
            </a:pPr>
            <a:r>
              <a:rPr lang="ru-RU" sz="2400" dirty="0"/>
              <a:t>8 мая 1965 года Президиум Верховного Совета СССР издал Указ об утверждении Положения о почетном звании,  в этот же день с вручением ордена Ленина и медали «Золотая Звезда» оно было присвоено городу </a:t>
            </a:r>
            <a:r>
              <a:rPr lang="ru-RU" sz="2400" b="1" dirty="0">
                <a:solidFill>
                  <a:schemeClr val="accent1"/>
                </a:solidFill>
              </a:rPr>
              <a:t>Волгограду</a:t>
            </a:r>
            <a:r>
              <a:rPr lang="ru-RU" sz="2400" dirty="0">
                <a:solidFill>
                  <a:schemeClr val="accent1"/>
                </a:solidFill>
              </a:rPr>
              <a:t>. </a:t>
            </a:r>
          </a:p>
        </p:txBody>
      </p:sp>
      <p:sp>
        <p:nvSpPr>
          <p:cNvPr id="300042" name="Rectangle 10"/>
          <p:cNvSpPr>
            <a:spLocks noGrp="1" noChangeArrowheads="1"/>
          </p:cNvSpPr>
          <p:nvPr>
            <p:ph sz="quarter" idx="2"/>
          </p:nvPr>
        </p:nvSpPr>
        <p:spPr>
          <a:xfrm>
            <a:off x="4645025" y="1600200"/>
            <a:ext cx="4041775" cy="2171700"/>
          </a:xfrm>
        </p:spPr>
        <p:txBody>
          <a:bodyPr/>
          <a:lstStyle/>
          <a:p>
            <a:pPr algn="ctr">
              <a:buFont typeface="Wingdings" pitchFamily="2" charset="2"/>
              <a:buNone/>
            </a:pPr>
            <a:r>
              <a:rPr lang="ru-RU" sz="2400"/>
              <a:t>         </a:t>
            </a:r>
          </a:p>
          <a:p>
            <a:pPr algn="ctr">
              <a:buFont typeface="Wingdings" pitchFamily="2" charset="2"/>
              <a:buNone/>
            </a:pPr>
            <a:endParaRPr lang="ru-RU" sz="2400"/>
          </a:p>
          <a:p>
            <a:pPr algn="ctr">
              <a:buFont typeface="Wingdings" pitchFamily="2" charset="2"/>
              <a:buNone/>
            </a:pPr>
            <a:r>
              <a:rPr lang="ru-RU" sz="2400"/>
              <a:t>                   Орден Ленина </a:t>
            </a:r>
          </a:p>
        </p:txBody>
      </p:sp>
      <p:sp>
        <p:nvSpPr>
          <p:cNvPr id="300043" name="Rectangle 11"/>
          <p:cNvSpPr>
            <a:spLocks noGrp="1" noChangeArrowheads="1"/>
          </p:cNvSpPr>
          <p:nvPr>
            <p:ph sz="quarter" idx="3"/>
          </p:nvPr>
        </p:nvSpPr>
        <p:spPr>
          <a:xfrm>
            <a:off x="4645025" y="3924300"/>
            <a:ext cx="4041775" cy="2171700"/>
          </a:xfrm>
        </p:spPr>
        <p:txBody>
          <a:bodyPr/>
          <a:lstStyle/>
          <a:p>
            <a:pPr algn="ctr">
              <a:buFont typeface="Wingdings" pitchFamily="2" charset="2"/>
              <a:buNone/>
            </a:pPr>
            <a:r>
              <a:rPr lang="ru-RU" sz="2400"/>
              <a:t>             </a:t>
            </a:r>
          </a:p>
          <a:p>
            <a:pPr algn="ctr">
              <a:buFont typeface="Wingdings" pitchFamily="2" charset="2"/>
              <a:buNone/>
            </a:pPr>
            <a:endParaRPr lang="ru-RU" sz="2400"/>
          </a:p>
          <a:p>
            <a:pPr algn="ctr">
              <a:buFont typeface="Wingdings" pitchFamily="2" charset="2"/>
              <a:buNone/>
            </a:pPr>
            <a:r>
              <a:rPr lang="ru-RU" sz="2400"/>
              <a:t>            </a:t>
            </a:r>
          </a:p>
        </p:txBody>
      </p:sp>
      <p:pic>
        <p:nvPicPr>
          <p:cNvPr id="300039" name="Picture 7" descr="2"/>
          <p:cNvPicPr>
            <a:picLocks noChangeAspect="1" noChangeArrowheads="1"/>
          </p:cNvPicPr>
          <p:nvPr/>
        </p:nvPicPr>
        <p:blipFill>
          <a:blip r:embed="rId2" cstate="print"/>
          <a:srcRect/>
          <a:stretch>
            <a:fillRect/>
          </a:stretch>
        </p:blipFill>
        <p:spPr bwMode="auto">
          <a:xfrm>
            <a:off x="4572000" y="836712"/>
            <a:ext cx="1604963" cy="2933700"/>
          </a:xfrm>
          <a:prstGeom prst="rect">
            <a:avLst/>
          </a:prstGeom>
          <a:noFill/>
        </p:spPr>
      </p:pic>
      <p:pic>
        <p:nvPicPr>
          <p:cNvPr id="300045" name="Picture 13" descr="1"/>
          <p:cNvPicPr>
            <a:picLocks noChangeAspect="1" noChangeArrowheads="1"/>
          </p:cNvPicPr>
          <p:nvPr/>
        </p:nvPicPr>
        <p:blipFill>
          <a:blip r:embed="rId3" cstate="print"/>
          <a:srcRect/>
          <a:stretch>
            <a:fillRect/>
          </a:stretch>
        </p:blipFill>
        <p:spPr bwMode="auto">
          <a:xfrm>
            <a:off x="4644008" y="3933056"/>
            <a:ext cx="1595438" cy="2592388"/>
          </a:xfrm>
          <a:prstGeom prst="rect">
            <a:avLst/>
          </a:prstGeom>
          <a:noFill/>
        </p:spPr>
      </p:pic>
      <p:sp>
        <p:nvSpPr>
          <p:cNvPr id="300046" name="Text Box 14"/>
          <p:cNvSpPr txBox="1">
            <a:spLocks noChangeArrowheads="1"/>
          </p:cNvSpPr>
          <p:nvPr/>
        </p:nvSpPr>
        <p:spPr bwMode="auto">
          <a:xfrm>
            <a:off x="6711950" y="4235450"/>
            <a:ext cx="2432050" cy="1552575"/>
          </a:xfrm>
          <a:prstGeom prst="rect">
            <a:avLst/>
          </a:prstGeom>
          <a:noFill/>
          <a:ln w="9525">
            <a:noFill/>
            <a:miter lim="800000"/>
            <a:headEnd/>
            <a:tailEnd/>
          </a:ln>
          <a:effectLst/>
        </p:spPr>
        <p:txBody>
          <a:bodyPr>
            <a:spAutoFit/>
          </a:bodyPr>
          <a:lstStyle/>
          <a:p>
            <a:pPr>
              <a:spcBef>
                <a:spcPct val="20000"/>
              </a:spcBef>
              <a:buClr>
                <a:schemeClr val="hlink"/>
              </a:buClr>
              <a:buSzPct val="80000"/>
              <a:buFont typeface="Wingdings" pitchFamily="2" charset="2"/>
              <a:buNone/>
            </a:pPr>
            <a:r>
              <a:rPr lang="ru-RU" sz="2400">
                <a:effectLst>
                  <a:outerShdw blurRad="38100" dist="38100" dir="2700000" algn="tl">
                    <a:srgbClr val="000000"/>
                  </a:outerShdw>
                </a:effectLst>
              </a:rPr>
              <a:t>Медаль    "Золотая Звезда" </a:t>
            </a:r>
          </a:p>
          <a:p>
            <a:endParaRPr lang="ru-RU"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0036"/>
                                        </p:tgtEl>
                                        <p:attrNameLst>
                                          <p:attrName>style.visibility</p:attrName>
                                        </p:attrNameLst>
                                      </p:cBhvr>
                                      <p:to>
                                        <p:strVal val="visible"/>
                                      </p:to>
                                    </p:set>
                                    <p:animEffect transition="in" filter="fade">
                                      <p:cBhvr>
                                        <p:cTn id="7" dur="2000"/>
                                        <p:tgtEl>
                                          <p:spTgt spid="300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0035">
                                            <p:txEl>
                                              <p:pRg st="0" end="0"/>
                                            </p:txEl>
                                          </p:spTgt>
                                        </p:tgtEl>
                                        <p:attrNameLst>
                                          <p:attrName>style.visibility</p:attrName>
                                        </p:attrNameLst>
                                      </p:cBhvr>
                                      <p:to>
                                        <p:strVal val="visible"/>
                                      </p:to>
                                    </p:set>
                                    <p:animEffect transition="in" filter="fade">
                                      <p:cBhvr>
                                        <p:cTn id="12" dur="2000"/>
                                        <p:tgtEl>
                                          <p:spTgt spid="300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0035">
                                            <p:txEl>
                                              <p:pRg st="1" end="1"/>
                                            </p:txEl>
                                          </p:spTgt>
                                        </p:tgtEl>
                                        <p:attrNameLst>
                                          <p:attrName>style.visibility</p:attrName>
                                        </p:attrNameLst>
                                      </p:cBhvr>
                                      <p:to>
                                        <p:strVal val="visible"/>
                                      </p:to>
                                    </p:set>
                                    <p:animEffect transition="in" filter="fade">
                                      <p:cBhvr>
                                        <p:cTn id="17" dur="2000"/>
                                        <p:tgtEl>
                                          <p:spTgt spid="300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0036" grpId="0"/>
      <p:bldP spid="30003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9973" name="Text Box 5"/>
          <p:cNvSpPr txBox="1">
            <a:spLocks noChangeArrowheads="1"/>
          </p:cNvSpPr>
          <p:nvPr/>
        </p:nvSpPr>
        <p:spPr bwMode="auto">
          <a:xfrm>
            <a:off x="376238" y="332656"/>
            <a:ext cx="8767762" cy="2246769"/>
          </a:xfrm>
          <a:prstGeom prst="rect">
            <a:avLst/>
          </a:prstGeom>
          <a:noFill/>
          <a:ln w="9525">
            <a:noFill/>
            <a:miter lim="800000"/>
            <a:headEnd/>
            <a:tailEnd/>
          </a:ln>
          <a:effectLst/>
        </p:spPr>
        <p:txBody>
          <a:bodyPr>
            <a:spAutoFit/>
          </a:bodyPr>
          <a:lstStyle/>
          <a:p>
            <a:r>
              <a:rPr lang="ru-RU" sz="2000" b="1" dirty="0">
                <a:solidFill>
                  <a:schemeClr val="accent1"/>
                </a:solidFill>
              </a:rPr>
              <a:t>Война давно уже закончилась, но подвиг нашего народа в Отечественной войне навсегда остается в истории и нашей памяти. Память о подвигах нашего народа хранят ветераны войны, мемориальные доски, обелиски, целые архитектурные ансамбли и вы увидели, как в памятниках современного Волгограда запечатлен подвиг народа… </a:t>
            </a:r>
          </a:p>
        </p:txBody>
      </p:sp>
      <p:pic>
        <p:nvPicPr>
          <p:cNvPr id="4" name="Picture 5" descr="Изображение 019"/>
          <p:cNvPicPr>
            <a:picLocks noChangeAspect="1" noChangeArrowheads="1"/>
          </p:cNvPicPr>
          <p:nvPr/>
        </p:nvPicPr>
        <p:blipFill>
          <a:blip r:embed="rId2" cstate="print"/>
          <a:srcRect/>
          <a:stretch>
            <a:fillRect/>
          </a:stretch>
        </p:blipFill>
        <p:spPr bwMode="auto">
          <a:xfrm>
            <a:off x="2051720" y="2204864"/>
            <a:ext cx="5832648" cy="4266474"/>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562074"/>
          </a:xfrm>
        </p:spPr>
        <p:txBody>
          <a:bodyPr>
            <a:normAutofit fontScale="90000"/>
          </a:bodyPr>
          <a:lstStyle/>
          <a:p>
            <a:r>
              <a:rPr lang="ru-RU" b="1" dirty="0" smtClean="0"/>
              <a:t>Подвиг Матвея Путилова</a:t>
            </a:r>
            <a:endParaRPr lang="ru-RU" dirty="0"/>
          </a:p>
        </p:txBody>
      </p:sp>
      <p:pic>
        <p:nvPicPr>
          <p:cNvPr id="4098" name="Picture 2" descr="E:\Мои документы\Мои рисунки\М. Путилов.jpg"/>
          <p:cNvPicPr>
            <a:picLocks noGrp="1" noChangeAspect="1" noChangeArrowheads="1"/>
          </p:cNvPicPr>
          <p:nvPr>
            <p:ph idx="1"/>
          </p:nvPr>
        </p:nvPicPr>
        <p:blipFill>
          <a:blip r:embed="rId2" cstate="print"/>
          <a:srcRect/>
          <a:stretch>
            <a:fillRect/>
          </a:stretch>
        </p:blipFill>
        <p:spPr bwMode="auto">
          <a:xfrm>
            <a:off x="323528" y="836712"/>
            <a:ext cx="7920880" cy="5280587"/>
          </a:xfrm>
          <a:prstGeom prst="rect">
            <a:avLst/>
          </a:prstGeom>
          <a:noFill/>
        </p:spPr>
      </p:pic>
      <p:sp>
        <p:nvSpPr>
          <p:cNvPr id="5" name="Прямоугольник 4"/>
          <p:cNvSpPr/>
          <p:nvPr/>
        </p:nvSpPr>
        <p:spPr>
          <a:xfrm>
            <a:off x="0" y="4941168"/>
            <a:ext cx="8856984" cy="1446550"/>
          </a:xfrm>
          <a:prstGeom prst="rect">
            <a:avLst/>
          </a:prstGeom>
        </p:spPr>
        <p:txBody>
          <a:bodyPr wrap="square">
            <a:spAutoFit/>
          </a:bodyPr>
          <a:lstStyle/>
          <a:p>
            <a:r>
              <a:rPr lang="ru-RU" sz="1400" b="1" dirty="0" smtClean="0"/>
              <a:t>Матвей Мефодьевич Путилов, рядовой связист 308-й стрелковой дивизии. 25 октября 1942 года на нижнем поселке завода «Баррикады» Матвей получил приказ ликвидировать разрыв линии связи. Во время поиска места обрыва связист получил ранение в плечо осколком мины. Уже у самой цели вражеская мина раздробила вторую руку бойца. Теряя сознание, Матвей Путилов сжал концы провода зубами, тем самым восстановив связь. Этот подвиг был совершен в районе школы №4 по улице Прибалтийской. Матвей Путилов был посмертно награжден орденом Отечественной войны</a:t>
            </a:r>
            <a:r>
              <a:rPr lang="ru-RU" dirty="0" smtClean="0"/>
              <a:t>.</a:t>
            </a:r>
            <a:endParaRPr lang="ru-RU" dirty="0"/>
          </a:p>
        </p:txBody>
      </p:sp>
      <p:pic>
        <p:nvPicPr>
          <p:cNvPr id="9" name="Picture 4" descr="Картинка 2 из 137">
            <a:hlinkClick r:id="rId3"/>
          </p:cNvPr>
          <p:cNvPicPr>
            <a:picLocks noChangeAspect="1" noChangeArrowheads="1"/>
          </p:cNvPicPr>
          <p:nvPr/>
        </p:nvPicPr>
        <p:blipFill>
          <a:blip r:embed="rId4" cstate="print"/>
          <a:srcRect/>
          <a:stretch>
            <a:fillRect/>
          </a:stretch>
        </p:blipFill>
        <p:spPr bwMode="auto">
          <a:xfrm>
            <a:off x="6444208" y="620688"/>
            <a:ext cx="2449810" cy="3235601"/>
          </a:xfrm>
          <a:prstGeom prst="rect">
            <a:avLst/>
          </a:prstGeom>
          <a:noFill/>
        </p:spPr>
      </p:pic>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706090"/>
          </a:xfrm>
        </p:spPr>
        <p:txBody>
          <a:bodyPr>
            <a:normAutofit/>
          </a:bodyPr>
          <a:lstStyle/>
          <a:p>
            <a:r>
              <a:rPr lang="ru-RU" sz="4000" b="1" dirty="0" smtClean="0"/>
              <a:t>Подвиг</a:t>
            </a:r>
            <a:r>
              <a:rPr lang="ru-RU" b="1" dirty="0" smtClean="0"/>
              <a:t> Николая Сердюкова</a:t>
            </a:r>
            <a:endParaRPr lang="ru-RU" dirty="0"/>
          </a:p>
        </p:txBody>
      </p:sp>
      <p:pic>
        <p:nvPicPr>
          <p:cNvPr id="5122" name="Picture 2" descr="E:\Мои документы\Мои рисунки\Н. Сердюков.jpg"/>
          <p:cNvPicPr>
            <a:picLocks noGrp="1" noChangeAspect="1" noChangeArrowheads="1"/>
          </p:cNvPicPr>
          <p:nvPr>
            <p:ph idx="1"/>
          </p:nvPr>
        </p:nvPicPr>
        <p:blipFill>
          <a:blip r:embed="rId2" cstate="print"/>
          <a:srcRect/>
          <a:stretch>
            <a:fillRect/>
          </a:stretch>
        </p:blipFill>
        <p:spPr bwMode="auto">
          <a:xfrm>
            <a:off x="467544" y="692696"/>
            <a:ext cx="8068096" cy="5184576"/>
          </a:xfrm>
          <a:prstGeom prst="rect">
            <a:avLst/>
          </a:prstGeom>
          <a:noFill/>
        </p:spPr>
      </p:pic>
      <p:sp>
        <p:nvSpPr>
          <p:cNvPr id="5" name="Прямоугольник 4"/>
          <p:cNvSpPr/>
          <p:nvPr/>
        </p:nvSpPr>
        <p:spPr>
          <a:xfrm>
            <a:off x="0" y="4293096"/>
            <a:ext cx="8964488" cy="1800200"/>
          </a:xfrm>
          <a:prstGeom prst="rect">
            <a:avLst/>
          </a:prstGeom>
        </p:spPr>
        <p:txBody>
          <a:bodyPr wrap="square">
            <a:spAutoFit/>
          </a:bodyPr>
          <a:lstStyle/>
          <a:p>
            <a:r>
              <a:rPr lang="ru-RU" sz="1400" b="1" dirty="0" smtClean="0"/>
              <a:t>Николай Филиппович Сердюков, слесарь завода «Баррикады», младший сержант, командир отделения 44-го Гвардейского стрелкового полка Донского фронта. 13 января 1943 года в бою у Старого Рогачика, был ранен, но продолжал сражаться. Продвижение в этом районе сковывали 3 немецких ДЗОТа, расположенные на высотке. Вместе в двумя бойцами Николай Сердюков отправился на штурм немецких позиций. Две огневые точки были уничтожены гранатами, но оба товарища Николая при этом погибли. Чтобы уничтожить третью огневую точку, Николай Сердюков бросился вперед и закрыл амбразуру ДЗОТа собственным телом. Получив короткую передышку, бойцы отделения уничтожили оставшихся в живых гитлеровцев. Николаю Сердюкову посметрно было присвоено звание Героя Советского Союза, также он был награжден орденом Ленина.</a:t>
            </a:r>
            <a:endParaRPr lang="ru-RU" sz="1400" b="1" dirty="0"/>
          </a:p>
        </p:txBody>
      </p:sp>
      <p:pic>
        <p:nvPicPr>
          <p:cNvPr id="7" name="Picture 5" descr="E:\Мои документы\Мои рисунки\Сердюков.jpg"/>
          <p:cNvPicPr>
            <a:picLocks noChangeAspect="1" noChangeArrowheads="1"/>
          </p:cNvPicPr>
          <p:nvPr/>
        </p:nvPicPr>
        <p:blipFill>
          <a:blip r:embed="rId3" cstate="print"/>
          <a:srcRect/>
          <a:stretch>
            <a:fillRect/>
          </a:stretch>
        </p:blipFill>
        <p:spPr bwMode="auto">
          <a:xfrm>
            <a:off x="7164288" y="764703"/>
            <a:ext cx="1891410" cy="2494167"/>
          </a:xfrm>
          <a:prstGeom prst="rect">
            <a:avLst/>
          </a:prstGeom>
          <a:noFill/>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634082"/>
          </a:xfrm>
        </p:spPr>
        <p:txBody>
          <a:bodyPr>
            <a:normAutofit fontScale="90000"/>
          </a:bodyPr>
          <a:lstStyle/>
          <a:p>
            <a:r>
              <a:rPr lang="ru-RU" b="1" dirty="0" smtClean="0"/>
              <a:t>Подвиг Михаила Паникахи</a:t>
            </a:r>
            <a:endParaRPr lang="ru-RU" dirty="0"/>
          </a:p>
        </p:txBody>
      </p:sp>
      <p:pic>
        <p:nvPicPr>
          <p:cNvPr id="6146" name="Picture 2" descr="E:\Мои документы\Мои рисунки\Паникаха.jpg"/>
          <p:cNvPicPr>
            <a:picLocks noGrp="1" noChangeAspect="1" noChangeArrowheads="1"/>
          </p:cNvPicPr>
          <p:nvPr>
            <p:ph idx="1"/>
          </p:nvPr>
        </p:nvPicPr>
        <p:blipFill>
          <a:blip r:embed="rId2" cstate="print"/>
          <a:srcRect/>
          <a:stretch>
            <a:fillRect/>
          </a:stretch>
        </p:blipFill>
        <p:spPr bwMode="auto">
          <a:xfrm>
            <a:off x="467544" y="620688"/>
            <a:ext cx="7992888" cy="5232581"/>
          </a:xfrm>
          <a:prstGeom prst="rect">
            <a:avLst/>
          </a:prstGeom>
          <a:noFill/>
        </p:spPr>
      </p:pic>
      <p:sp>
        <p:nvSpPr>
          <p:cNvPr id="5" name="Прямоугольник 4"/>
          <p:cNvSpPr/>
          <p:nvPr/>
        </p:nvSpPr>
        <p:spPr>
          <a:xfrm>
            <a:off x="323528" y="5085184"/>
            <a:ext cx="8424936" cy="1600438"/>
          </a:xfrm>
          <a:prstGeom prst="rect">
            <a:avLst/>
          </a:prstGeom>
        </p:spPr>
        <p:txBody>
          <a:bodyPr wrap="square">
            <a:spAutoFit/>
          </a:bodyPr>
          <a:lstStyle/>
          <a:p>
            <a:r>
              <a:rPr lang="ru-RU" sz="1400" b="1" dirty="0" smtClean="0"/>
              <a:t>Михаил </a:t>
            </a:r>
            <a:r>
              <a:rPr lang="ru-RU" sz="1400" b="1" dirty="0" smtClean="0"/>
              <a:t> </a:t>
            </a:r>
            <a:r>
              <a:rPr lang="ru-RU" sz="1400" b="1" dirty="0" smtClean="0"/>
              <a:t>Паникаха, рядовой Тихоокеанского </a:t>
            </a:r>
            <a:r>
              <a:rPr lang="ru-RU" sz="1400" b="1" dirty="0" smtClean="0"/>
              <a:t>флота. </a:t>
            </a:r>
            <a:r>
              <a:rPr lang="ru-RU" sz="1400" b="1" dirty="0" smtClean="0"/>
              <a:t>2 ноября 1942 года районе поселка завода «Красный Октябрь» позиции дивизии были атакованы фашистскими танками. Михаил Паникаха с двумя бутылками с зажигательной смеси ползком приблизился к атакующим танкам, но пулей одна бутылка была разбита, пламя охватило красноармейца. Объятый пламенем Михаил Паникаха с оставшейся бутылкой бросился на головной танк противника и лег сверху машинного отделения. Танк сгорел вместе с экипажем, а остальные машины отступили</a:t>
            </a:r>
            <a:endParaRPr lang="ru-RU" sz="1400" b="1" dirty="0"/>
          </a:p>
        </p:txBody>
      </p:sp>
      <p:pic>
        <p:nvPicPr>
          <p:cNvPr id="6" name="Picture 9" descr="Картинка 1 из 83">
            <a:hlinkClick r:id="rId3"/>
          </p:cNvPr>
          <p:cNvPicPr>
            <a:picLocks noChangeAspect="1" noChangeArrowheads="1"/>
          </p:cNvPicPr>
          <p:nvPr/>
        </p:nvPicPr>
        <p:blipFill>
          <a:blip r:embed="rId4" cstate="print"/>
          <a:srcRect/>
          <a:stretch>
            <a:fillRect/>
          </a:stretch>
        </p:blipFill>
        <p:spPr bwMode="auto">
          <a:xfrm>
            <a:off x="7164288" y="548680"/>
            <a:ext cx="1833737" cy="2376264"/>
          </a:xfrm>
          <a:prstGeom prst="rect">
            <a:avLst/>
          </a:prstGeom>
          <a:noFill/>
        </p:spPr>
      </p:pic>
      <p:pic>
        <p:nvPicPr>
          <p:cNvPr id="7" name="Picture 11" descr="Картинка 16 из 83">
            <a:hlinkClick r:id="rId5"/>
          </p:cNvPr>
          <p:cNvPicPr>
            <a:picLocks noChangeAspect="1" noChangeArrowheads="1"/>
          </p:cNvPicPr>
          <p:nvPr/>
        </p:nvPicPr>
        <p:blipFill>
          <a:blip r:embed="rId6" cstate="print"/>
          <a:srcRect/>
          <a:stretch>
            <a:fillRect/>
          </a:stretch>
        </p:blipFill>
        <p:spPr bwMode="auto">
          <a:xfrm>
            <a:off x="7236296" y="2996952"/>
            <a:ext cx="1687370" cy="2249827"/>
          </a:xfrm>
          <a:prstGeom prst="rect">
            <a:avLst/>
          </a:prstGeom>
          <a:noFill/>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346050"/>
          </a:xfrm>
        </p:spPr>
        <p:txBody>
          <a:bodyPr>
            <a:normAutofit fontScale="90000"/>
          </a:bodyPr>
          <a:lstStyle/>
          <a:p>
            <a:r>
              <a:rPr lang="ru-RU" b="1" dirty="0" smtClean="0"/>
              <a:t/>
            </a:r>
            <a:br>
              <a:rPr lang="ru-RU" b="1" dirty="0" smtClean="0"/>
            </a:br>
            <a:r>
              <a:rPr lang="ru-RU" b="1" dirty="0" smtClean="0"/>
              <a:t/>
            </a:r>
            <a:br>
              <a:rPr lang="ru-RU" b="1" dirty="0" smtClean="0"/>
            </a:br>
            <a:r>
              <a:rPr lang="ru-RU" dirty="0" smtClean="0"/>
              <a:t>Подвиг Виктора </a:t>
            </a:r>
            <a:r>
              <a:rPr lang="ru-RU" dirty="0" smtClean="0"/>
              <a:t>Рогальского</a:t>
            </a:r>
            <a:endParaRPr lang="ru-RU" dirty="0"/>
          </a:p>
        </p:txBody>
      </p:sp>
      <p:pic>
        <p:nvPicPr>
          <p:cNvPr id="7170" name="Picture 2" descr="E:\Мои документы\Мои рисунки\Рогальский.jpg"/>
          <p:cNvPicPr>
            <a:picLocks noGrp="1" noChangeAspect="1" noChangeArrowheads="1"/>
          </p:cNvPicPr>
          <p:nvPr>
            <p:ph idx="1"/>
          </p:nvPr>
        </p:nvPicPr>
        <p:blipFill>
          <a:blip r:embed="rId2" cstate="print"/>
          <a:srcRect/>
          <a:stretch>
            <a:fillRect/>
          </a:stretch>
        </p:blipFill>
        <p:spPr bwMode="auto">
          <a:xfrm>
            <a:off x="683568" y="692696"/>
            <a:ext cx="7672052" cy="5114701"/>
          </a:xfrm>
          <a:prstGeom prst="rect">
            <a:avLst/>
          </a:prstGeom>
          <a:noFill/>
        </p:spPr>
      </p:pic>
      <p:sp>
        <p:nvSpPr>
          <p:cNvPr id="6" name="Прямоугольник 5"/>
          <p:cNvSpPr/>
          <p:nvPr/>
        </p:nvSpPr>
        <p:spPr>
          <a:xfrm>
            <a:off x="251520" y="5411450"/>
            <a:ext cx="8424936" cy="1446550"/>
          </a:xfrm>
          <a:prstGeom prst="rect">
            <a:avLst/>
          </a:prstGeom>
        </p:spPr>
        <p:txBody>
          <a:bodyPr wrap="square">
            <a:spAutoFit/>
          </a:bodyPr>
          <a:lstStyle/>
          <a:p>
            <a:r>
              <a:rPr lang="ru-RU" sz="1400" b="1" dirty="0" smtClean="0"/>
              <a:t>Виктор Андреевич Рогальский, младший сержант. 10 августа 1942 в группе штурмовиков прикрывал переправу через Дон. От прямого попадания зенитного снаряда его самолет загорелся, но охваченный огнем самолет продолжал штурмовать цель. Виктор Рогальский направил объятую пламенем машину на скопление бронетехники противника, уничтожив до </a:t>
            </a:r>
            <a:r>
              <a:rPr lang="ru-RU" sz="1400" b="1" dirty="0" smtClean="0"/>
              <a:t>десятка танков</a:t>
            </a:r>
            <a:r>
              <a:rPr lang="ru-RU" dirty="0" smtClean="0"/>
              <a:t>.</a:t>
            </a:r>
            <a:endParaRPr lang="ru-RU" dirty="0"/>
          </a:p>
        </p:txBody>
      </p:sp>
      <p:pic>
        <p:nvPicPr>
          <p:cNvPr id="7" name="Picture 13" descr="http://www.stalingrad-battle.ru/images/stories/portrets/prog.jpg">
            <a:hlinkClick r:id="rId3" tooltip="Рогальский Виктор Андреевич"/>
          </p:cNvPr>
          <p:cNvPicPr>
            <a:picLocks noChangeAspect="1" noChangeArrowheads="1"/>
          </p:cNvPicPr>
          <p:nvPr/>
        </p:nvPicPr>
        <p:blipFill>
          <a:blip r:embed="rId4" cstate="print"/>
          <a:srcRect/>
          <a:stretch>
            <a:fillRect/>
          </a:stretch>
        </p:blipFill>
        <p:spPr bwMode="auto">
          <a:xfrm>
            <a:off x="6939669" y="764704"/>
            <a:ext cx="2081031" cy="2448272"/>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b="1" dirty="0" smtClean="0"/>
              <a:t/>
            </a:r>
            <a:br>
              <a:rPr lang="ru-RU" b="1" dirty="0" smtClean="0"/>
            </a:br>
            <a:r>
              <a:rPr lang="ru-RU" b="1" dirty="0" smtClean="0"/>
              <a:t/>
            </a:r>
            <a:br>
              <a:rPr lang="ru-RU" b="1" dirty="0" smtClean="0"/>
            </a:br>
            <a:endParaRPr lang="ru-RU" dirty="0"/>
          </a:p>
        </p:txBody>
      </p:sp>
      <p:pic>
        <p:nvPicPr>
          <p:cNvPr id="8194" name="Picture 2" descr="E:\Мои документы\Мои рисунки\Нурадилов.jpg"/>
          <p:cNvPicPr>
            <a:picLocks noGrp="1" noChangeAspect="1" noChangeArrowheads="1"/>
          </p:cNvPicPr>
          <p:nvPr>
            <p:ph idx="1"/>
          </p:nvPr>
        </p:nvPicPr>
        <p:blipFill>
          <a:blip r:embed="rId2" cstate="print"/>
          <a:srcRect/>
          <a:stretch>
            <a:fillRect/>
          </a:stretch>
        </p:blipFill>
        <p:spPr bwMode="auto">
          <a:xfrm>
            <a:off x="827584" y="764704"/>
            <a:ext cx="7528036" cy="5018690"/>
          </a:xfrm>
          <a:prstGeom prst="rect">
            <a:avLst/>
          </a:prstGeom>
          <a:noFill/>
        </p:spPr>
      </p:pic>
      <p:sp>
        <p:nvSpPr>
          <p:cNvPr id="5" name="Прямоугольник 4"/>
          <p:cNvSpPr/>
          <p:nvPr/>
        </p:nvSpPr>
        <p:spPr>
          <a:xfrm>
            <a:off x="251520" y="5733256"/>
            <a:ext cx="8568952" cy="954107"/>
          </a:xfrm>
          <a:prstGeom prst="rect">
            <a:avLst/>
          </a:prstGeom>
        </p:spPr>
        <p:txBody>
          <a:bodyPr wrap="square">
            <a:spAutoFit/>
          </a:bodyPr>
          <a:lstStyle/>
          <a:p>
            <a:r>
              <a:rPr lang="ru-RU" sz="1400" b="1" dirty="0" smtClean="0"/>
              <a:t>Пулеметчик Ханпаша Нурадилов во время боёв в районе Серафимовича в сентябре 1942 командовал пулемётным взводом. В бою 12 сентября 1942 года он был тяжело ранен, но продолжал бой, уничтожив 250 фашистов и 2 пулемёта. В этом бою Нурадилов погиб. Посмертно ему было присвоено звание Героя Советского Союза.</a:t>
            </a:r>
            <a:endParaRPr lang="ru-RU" sz="1400" b="1" dirty="0"/>
          </a:p>
        </p:txBody>
      </p:sp>
      <p:sp>
        <p:nvSpPr>
          <p:cNvPr id="819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42849" bIns="3332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smtClean="0">
                <a:ln>
                  <a:noFill/>
                </a:ln>
                <a:solidFill>
                  <a:schemeClr val="tx1"/>
                </a:solidFill>
                <a:effectLst/>
                <a:latin typeface="Arial" pitchFamily="34" charset="0"/>
              </a:rPr>
              <a:t>Танковый таран</a:t>
            </a:r>
          </a:p>
          <a:p>
            <a:pPr marL="0" marR="0" lvl="0" indent="0" algn="l" defTabSz="914400" rtl="0" eaLnBrk="0" fontAlgn="ctr" latinLnBrk="0" hangingPunct="0">
              <a:lnSpc>
                <a:spcPct val="100000"/>
              </a:lnSpc>
              <a:spcBef>
                <a:spcPct val="0"/>
              </a:spcBef>
              <a:spcAft>
                <a:spcPct val="0"/>
              </a:spcAft>
              <a:buClrTx/>
              <a:buSzTx/>
              <a:buFontTx/>
              <a:buNone/>
              <a:tabLst/>
            </a:pPr>
            <a:r>
              <a:rPr kumimoji="0" lang="ru-RU" sz="900" b="0" i="0" u="none" strike="noStrike" cap="none" normalizeH="0" baseline="0" smtClean="0">
                <a:ln>
                  <a:noFill/>
                </a:ln>
                <a:solidFill>
                  <a:schemeClr val="tx1"/>
                </a:solidFill>
                <a:effectLst/>
                <a:latin typeface="Arial" pitchFamily="34" charset="0"/>
              </a:rPr>
              <a:t>  </a:t>
            </a:r>
            <a:r>
              <a:rPr kumimoji="0" lang="ru-RU" sz="28800" b="0" i="0" u="none" strike="noStrike" cap="none" normalizeH="0" baseline="0" smtClean="0">
                <a:ln>
                  <a:noFill/>
                </a:ln>
                <a:solidFill>
                  <a:schemeClr val="tx1"/>
                </a:solidFill>
                <a:effectLst/>
                <a:latin typeface="Arial" pitchFamily="34" charset="0"/>
              </a:rPr>
              <a:t> </a:t>
            </a:r>
            <a:r>
              <a:rPr kumimoji="0" lang="ru-RU" sz="900" b="0" i="0" u="none" strike="noStrike" cap="none" normalizeH="0" baseline="0" smtClean="0">
                <a:ln>
                  <a:noFill/>
                </a:ln>
                <a:solidFill>
                  <a:schemeClr val="tx1"/>
                </a:solidFill>
                <a:effectLst/>
                <a:latin typeface="Arial" pitchFamily="34" charset="0"/>
              </a:rPr>
              <a:t>                                                                                                                                                                                                                       </a:t>
            </a:r>
            <a:r>
              <a:rPr kumimoji="0" lang="ru-RU" sz="1800" b="0" i="0" u="none" strike="noStrike" cap="none" normalizeH="0" baseline="0" smtClean="0">
                <a:ln>
                  <a:noFill/>
                </a:ln>
                <a:solidFill>
                  <a:schemeClr val="tx1"/>
                </a:solidFill>
                <a:effectLst/>
                <a:latin typeface="Arial" pitchFamily="34" charset="0"/>
              </a:rPr>
              <a:t> </a:t>
            </a:r>
          </a:p>
        </p:txBody>
      </p:sp>
      <p:pic>
        <p:nvPicPr>
          <p:cNvPr id="8" name="Picture 15" descr="Khanpasha Nuradilov 140-190 for collage.jpg">
            <a:hlinkClick r:id="rId3"/>
          </p:cNvPr>
          <p:cNvPicPr>
            <a:picLocks noChangeAspect="1" noChangeArrowheads="1"/>
          </p:cNvPicPr>
          <p:nvPr/>
        </p:nvPicPr>
        <p:blipFill>
          <a:blip r:embed="rId4" cstate="print"/>
          <a:srcRect/>
          <a:stretch>
            <a:fillRect/>
          </a:stretch>
        </p:blipFill>
        <p:spPr bwMode="auto">
          <a:xfrm>
            <a:off x="7092280" y="764704"/>
            <a:ext cx="1832992" cy="2483705"/>
          </a:xfrm>
          <a:prstGeom prst="rect">
            <a:avLst/>
          </a:prstGeom>
          <a:noFill/>
        </p:spPr>
      </p:pic>
      <p:sp>
        <p:nvSpPr>
          <p:cNvPr id="7" name="Прямоугольник 6"/>
          <p:cNvSpPr/>
          <p:nvPr/>
        </p:nvSpPr>
        <p:spPr>
          <a:xfrm>
            <a:off x="251520" y="188640"/>
            <a:ext cx="5065810" cy="584775"/>
          </a:xfrm>
          <a:prstGeom prst="rect">
            <a:avLst/>
          </a:prstGeom>
        </p:spPr>
        <p:txBody>
          <a:bodyPr wrap="none">
            <a:spAutoFit/>
          </a:bodyPr>
          <a:lstStyle/>
          <a:p>
            <a:r>
              <a:rPr lang="ru-RU" sz="3200" b="1" dirty="0" smtClean="0">
                <a:solidFill>
                  <a:schemeClr val="accent1"/>
                </a:solidFill>
              </a:rPr>
              <a:t>Ханпаша Нурадилов</a:t>
            </a:r>
            <a:endParaRPr lang="ru-RU" sz="3200" dirty="0">
              <a:solidFill>
                <a:schemeClr val="accent1"/>
              </a:solidFill>
            </a:endParaRPr>
          </a:p>
        </p:txBody>
      </p:sp>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pic>
        <p:nvPicPr>
          <p:cNvPr id="4" name="Picture 4" descr="Танковый таран фото"/>
          <p:cNvPicPr>
            <a:picLocks noGrp="1" noChangeAspect="1" noChangeArrowheads="1"/>
          </p:cNvPicPr>
          <p:nvPr>
            <p:ph idx="1"/>
          </p:nvPr>
        </p:nvPicPr>
        <p:blipFill>
          <a:blip r:embed="rId2" cstate="print"/>
          <a:srcRect/>
          <a:stretch>
            <a:fillRect/>
          </a:stretch>
        </p:blipFill>
        <p:spPr bwMode="auto">
          <a:xfrm>
            <a:off x="179512" y="404664"/>
            <a:ext cx="8176108" cy="5450738"/>
          </a:xfrm>
          <a:prstGeom prst="rect">
            <a:avLst/>
          </a:prstGeom>
          <a:noFill/>
        </p:spPr>
      </p:pic>
      <p:sp>
        <p:nvSpPr>
          <p:cNvPr id="5" name="Прямоугольник 4"/>
          <p:cNvSpPr/>
          <p:nvPr/>
        </p:nvSpPr>
        <p:spPr>
          <a:xfrm>
            <a:off x="107504" y="4653136"/>
            <a:ext cx="8496944" cy="1661993"/>
          </a:xfrm>
          <a:prstGeom prst="rect">
            <a:avLst/>
          </a:prstGeom>
        </p:spPr>
        <p:txBody>
          <a:bodyPr wrap="square">
            <a:spAutoFit/>
          </a:bodyPr>
          <a:lstStyle/>
          <a:p>
            <a:r>
              <a:rPr lang="ru-RU" sz="1400" b="1" dirty="0" smtClean="0"/>
              <a:t>Танковый таран капитана Михаила Нечаева. Этот бой произошел в районе станицы Тацинской, где располагался гитлеровский аэродром. 26 декабря 1942 года в районе хутора Новоандреевского пять танков Т-34 под командованием Нечаева вступили в бой с наступающими немецкими танками. Они уничтожили семь машин противника, потеряв при этом четыре своих танка. Капитана Нечаев направил последний объятый пламенем, с заклинившей башней Т-34 на головную машину противника, таранив ее. В страшном взрыве погибли оба танка. Капитану Михаилу Ефимовичу Нечаеву посмертно было присвоено звание Героя Советского Союза</a:t>
            </a:r>
            <a:r>
              <a:rPr lang="ru-RU" dirty="0" smtClean="0"/>
              <a:t>.</a:t>
            </a:r>
            <a:endParaRPr lang="ru-RU" dirty="0"/>
          </a:p>
        </p:txBody>
      </p:sp>
      <p:pic>
        <p:nvPicPr>
          <p:cNvPr id="6" name="Рисунок 5" descr="http://kv.dn.ua/data/upimages/13101562010-nechaevmihefim.jpg"/>
          <p:cNvPicPr/>
          <p:nvPr/>
        </p:nvPicPr>
        <p:blipFill>
          <a:blip r:embed="rId3" cstate="print"/>
          <a:srcRect/>
          <a:stretch>
            <a:fillRect/>
          </a:stretch>
        </p:blipFill>
        <p:spPr bwMode="auto">
          <a:xfrm>
            <a:off x="7020272" y="764704"/>
            <a:ext cx="1959471" cy="2448272"/>
          </a:xfrm>
          <a:prstGeom prst="rect">
            <a:avLst/>
          </a:prstGeom>
          <a:noFill/>
          <a:ln w="9525">
            <a:noFill/>
            <a:miter lim="800000"/>
            <a:headEnd/>
            <a:tailEnd/>
          </a:ln>
        </p:spPr>
      </p:pic>
      <p:sp>
        <p:nvSpPr>
          <p:cNvPr id="7" name="Прямоугольник 6"/>
          <p:cNvSpPr/>
          <p:nvPr/>
        </p:nvSpPr>
        <p:spPr>
          <a:xfrm>
            <a:off x="539552" y="0"/>
            <a:ext cx="5094664" cy="1200329"/>
          </a:xfrm>
          <a:prstGeom prst="rect">
            <a:avLst/>
          </a:prstGeom>
        </p:spPr>
        <p:txBody>
          <a:bodyPr wrap="none">
            <a:spAutoFit/>
          </a:bodyPr>
          <a:lstStyle/>
          <a:p>
            <a:r>
              <a:rPr lang="ru-RU" sz="3600" b="1" dirty="0" smtClean="0">
                <a:solidFill>
                  <a:schemeClr val="accent1"/>
                </a:solidFill>
              </a:rPr>
              <a:t>Танковый таран</a:t>
            </a:r>
          </a:p>
          <a:p>
            <a:r>
              <a:rPr lang="ru-RU" sz="3600" b="1" dirty="0" smtClean="0">
                <a:solidFill>
                  <a:schemeClr val="accent1"/>
                </a:solidFill>
              </a:rPr>
              <a:t> Михаила Нечаева</a:t>
            </a:r>
            <a:endParaRPr lang="ru-RU" sz="3600" b="1" dirty="0">
              <a:solidFill>
                <a:schemeClr val="accent1"/>
              </a:solidFill>
            </a:endParaRP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ru-RU" b="1" dirty="0" smtClean="0"/>
              <a:t/>
            </a:r>
            <a:br>
              <a:rPr lang="ru-RU" b="1" dirty="0" smtClean="0"/>
            </a:br>
            <a:r>
              <a:rPr lang="ru-RU" b="1" dirty="0" smtClean="0"/>
              <a:t/>
            </a:r>
            <a:br>
              <a:rPr lang="ru-RU" b="1" dirty="0" smtClean="0"/>
            </a:br>
            <a:endParaRPr lang="ru-RU" dirty="0"/>
          </a:p>
        </p:txBody>
      </p:sp>
      <p:pic>
        <p:nvPicPr>
          <p:cNvPr id="12290" name="Picture 2" descr="E:\Мои документы\Мои рисунки\А. Бессчаснова.jpg"/>
          <p:cNvPicPr>
            <a:picLocks noGrp="1" noChangeAspect="1" noChangeArrowheads="1"/>
          </p:cNvPicPr>
          <p:nvPr>
            <p:ph idx="1"/>
          </p:nvPr>
        </p:nvPicPr>
        <p:blipFill>
          <a:blip r:embed="rId2" cstate="print"/>
          <a:srcRect/>
          <a:stretch>
            <a:fillRect/>
          </a:stretch>
        </p:blipFill>
        <p:spPr bwMode="auto">
          <a:xfrm>
            <a:off x="467544" y="764704"/>
            <a:ext cx="7956884" cy="5304590"/>
          </a:xfrm>
          <a:prstGeom prst="rect">
            <a:avLst/>
          </a:prstGeom>
          <a:noFill/>
        </p:spPr>
      </p:pic>
      <p:sp>
        <p:nvSpPr>
          <p:cNvPr id="5" name="Прямоугольник 4"/>
          <p:cNvSpPr/>
          <p:nvPr/>
        </p:nvSpPr>
        <p:spPr>
          <a:xfrm>
            <a:off x="179512" y="5411450"/>
            <a:ext cx="8784976" cy="1446550"/>
          </a:xfrm>
          <a:prstGeom prst="rect">
            <a:avLst/>
          </a:prstGeom>
        </p:spPr>
        <p:txBody>
          <a:bodyPr wrap="square">
            <a:spAutoFit/>
          </a:bodyPr>
          <a:lstStyle/>
          <a:p>
            <a:r>
              <a:rPr lang="ru-RU" sz="1400" b="1" dirty="0" smtClean="0"/>
              <a:t>Медсестра Анна Бесчастнова вынесла с поля боя сотни раненых красноармейцев. Молодая девушка-санитарка на своих плечах выносит раненого солдата с поля боя. Девятнадцатилетняя санитарка 269-го стрелкового полка 10-й дивизии войск НКВД Аня Бесчастнова во время уличных боёв в городе вынесла с поля боя 50 раненых бойцов и командиров, а когда враги окружили подразделение, она заменила пулемётчика и сражалась с врагом.</a:t>
            </a:r>
          </a:p>
          <a:p>
            <a:endParaRPr lang="ru-RU" dirty="0"/>
          </a:p>
        </p:txBody>
      </p:sp>
      <p:pic>
        <p:nvPicPr>
          <p:cNvPr id="6" name="Picture 2" descr="E:\Мои документы\Мои рисунки\943493571.jpg"/>
          <p:cNvPicPr>
            <a:picLocks noChangeAspect="1" noChangeArrowheads="1"/>
          </p:cNvPicPr>
          <p:nvPr/>
        </p:nvPicPr>
        <p:blipFill>
          <a:blip r:embed="rId3" cstate="print"/>
          <a:srcRect/>
          <a:stretch>
            <a:fillRect/>
          </a:stretch>
        </p:blipFill>
        <p:spPr bwMode="auto">
          <a:xfrm>
            <a:off x="7020272" y="1484784"/>
            <a:ext cx="1848222" cy="2464296"/>
          </a:xfrm>
          <a:prstGeom prst="rect">
            <a:avLst/>
          </a:prstGeom>
          <a:noFill/>
        </p:spPr>
      </p:pic>
      <p:sp>
        <p:nvSpPr>
          <p:cNvPr id="7" name="Прямоугольник 6"/>
          <p:cNvSpPr/>
          <p:nvPr/>
        </p:nvSpPr>
        <p:spPr>
          <a:xfrm>
            <a:off x="539552" y="116632"/>
            <a:ext cx="5019323" cy="646331"/>
          </a:xfrm>
          <a:prstGeom prst="rect">
            <a:avLst/>
          </a:prstGeom>
        </p:spPr>
        <p:txBody>
          <a:bodyPr wrap="none">
            <a:spAutoFit/>
          </a:bodyPr>
          <a:lstStyle/>
          <a:p>
            <a:r>
              <a:rPr lang="ru-RU" sz="3600" b="1" dirty="0" smtClean="0">
                <a:solidFill>
                  <a:schemeClr val="accent1"/>
                </a:solidFill>
              </a:rPr>
              <a:t>Анна </a:t>
            </a:r>
            <a:r>
              <a:rPr lang="ru-RU" sz="3600" b="1" dirty="0" smtClean="0">
                <a:solidFill>
                  <a:schemeClr val="accent1"/>
                </a:solidFill>
              </a:rPr>
              <a:t>Бесчастнова</a:t>
            </a:r>
            <a:endParaRPr lang="ru-RU" sz="3600" dirty="0">
              <a:solidFill>
                <a:schemeClr val="accent1"/>
              </a:solidFill>
            </a:endParaRPr>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E:\Мои документы\Мои рисунки\С Маркин.jpg"/>
          <p:cNvPicPr>
            <a:picLocks noGrp="1" noChangeAspect="1" noChangeArrowheads="1"/>
          </p:cNvPicPr>
          <p:nvPr>
            <p:ph idx="1"/>
          </p:nvPr>
        </p:nvPicPr>
        <p:blipFill>
          <a:blip r:embed="rId2" cstate="print"/>
          <a:srcRect/>
          <a:stretch>
            <a:fillRect/>
          </a:stretch>
        </p:blipFill>
        <p:spPr bwMode="auto">
          <a:xfrm>
            <a:off x="755576" y="476672"/>
            <a:ext cx="7632848" cy="5088565"/>
          </a:xfrm>
          <a:prstGeom prst="rect">
            <a:avLst/>
          </a:prstGeom>
          <a:noFill/>
        </p:spPr>
      </p:pic>
      <p:sp>
        <p:nvSpPr>
          <p:cNvPr id="5" name="Прямоугольник 4"/>
          <p:cNvSpPr/>
          <p:nvPr/>
        </p:nvSpPr>
        <p:spPr>
          <a:xfrm>
            <a:off x="179512" y="5157192"/>
            <a:ext cx="8568952" cy="1169551"/>
          </a:xfrm>
          <a:prstGeom prst="rect">
            <a:avLst/>
          </a:prstGeom>
        </p:spPr>
        <p:txBody>
          <a:bodyPr wrap="square">
            <a:spAutoFit/>
          </a:bodyPr>
          <a:lstStyle/>
          <a:p>
            <a:r>
              <a:rPr lang="ru-RU" sz="1400" b="1" dirty="0" smtClean="0"/>
              <a:t>Сергей Сергеевич Маркин – механик-водитель 102-й танковой бригады. 20 ноября 1942 года его бригада сражалась в районе станицы Клетской. В ожесточенной схватке весь экипаж его танка погиб, а сам Сергей Маркин был смертельно ранен. Истекая кровью, Сергей Маркин выбрался из горящей машины и написал на броне танка своей кровью: «Я умираю. Моя Родина, партия победят!» За героизм, проявленный в бою, старший сержант Маркин Сергей Сергеевич был награжден орденом Отечественной войны I степени</a:t>
            </a:r>
            <a:endParaRPr lang="ru-RU" sz="1400" b="1" dirty="0"/>
          </a:p>
        </p:txBody>
      </p:sp>
      <p:sp>
        <p:nvSpPr>
          <p:cNvPr id="6" name="Заголовок 5"/>
          <p:cNvSpPr>
            <a:spLocks noGrp="1"/>
          </p:cNvSpPr>
          <p:nvPr>
            <p:ph type="title"/>
          </p:nvPr>
        </p:nvSpPr>
        <p:spPr>
          <a:xfrm>
            <a:off x="467544" y="116632"/>
            <a:ext cx="5472608" cy="691520"/>
          </a:xfrm>
        </p:spPr>
        <p:txBody>
          <a:bodyPr>
            <a:normAutofit/>
          </a:bodyPr>
          <a:lstStyle/>
          <a:p>
            <a:r>
              <a:rPr lang="ru-RU" dirty="0" smtClean="0"/>
              <a:t>Сергей Маркин</a:t>
            </a:r>
            <a:endParaRPr lang="ru-RU" dirty="0"/>
          </a:p>
        </p:txBody>
      </p:sp>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332</TotalTime>
  <Words>1006</Words>
  <Application>Microsoft Office PowerPoint</Application>
  <PresentationFormat>Экран (4:3)</PresentationFormat>
  <Paragraphs>50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Аспект</vt:lpstr>
      <vt:lpstr>Герои  Сталинградской битвы</vt:lpstr>
      <vt:lpstr>Подвиг Матвея Путилова</vt:lpstr>
      <vt:lpstr>Подвиг Николая Сердюкова</vt:lpstr>
      <vt:lpstr>Подвиг Михаила Паникахи</vt:lpstr>
      <vt:lpstr>  Подвиг Виктора Рогальского</vt:lpstr>
      <vt:lpstr>  </vt:lpstr>
      <vt:lpstr>Слайд 7</vt:lpstr>
      <vt:lpstr>  </vt:lpstr>
      <vt:lpstr>Сергей Маркин</vt:lpstr>
      <vt:lpstr>      Гуля Королева</vt:lpstr>
      <vt:lpstr> </vt:lpstr>
      <vt:lpstr>Дом Павлова</vt:lpstr>
      <vt:lpstr>Слайд 13</vt:lpstr>
      <vt:lpstr>Слайд 14</vt:lpstr>
      <vt:lpstr>Звания Героя Советского Союза удостоены 127 человек. </vt:lpstr>
      <vt:lpstr>«Город-герой»</vt:lpstr>
      <vt:lpstr>Слайд 17</vt:lpstr>
    </vt:vector>
  </TitlesOfParts>
  <Company>Panorama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Усик Инна</dc:creator>
  <cp:lastModifiedBy>Усик Инна</cp:lastModifiedBy>
  <cp:revision>35</cp:revision>
  <dcterms:created xsi:type="dcterms:W3CDTF">2012-01-23T11:49:59Z</dcterms:created>
  <dcterms:modified xsi:type="dcterms:W3CDTF">2012-01-24T12:56:39Z</dcterms:modified>
</cp:coreProperties>
</file>