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256" r:id="rId3"/>
    <p:sldId id="257" r:id="rId4"/>
    <p:sldId id="259" r:id="rId5"/>
    <p:sldId id="268" r:id="rId6"/>
    <p:sldId id="260" r:id="rId7"/>
    <p:sldId id="261" r:id="rId8"/>
    <p:sldId id="262" r:id="rId9"/>
    <p:sldId id="263" r:id="rId10"/>
    <p:sldId id="264" r:id="rId11"/>
    <p:sldId id="265" r:id="rId12"/>
    <p:sldId id="267" r:id="rId13"/>
    <p:sldId id="270" r:id="rId14"/>
    <p:sldId id="271" r:id="rId15"/>
    <p:sldId id="269" r:id="rId16"/>
    <p:sldId id="273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9900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6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06.12.2009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06.12.2009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06.12.2009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1538" y="214290"/>
            <a:ext cx="6572296" cy="3570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Внеклассное мероприятие</a:t>
            </a:r>
          </a:p>
          <a:p>
            <a:endParaRPr lang="ru-RU" dirty="0" smtClean="0"/>
          </a:p>
          <a:p>
            <a:pPr algn="ctr"/>
            <a:r>
              <a:rPr lang="ru-RU" sz="4400" b="1" dirty="0" smtClean="0">
                <a:solidFill>
                  <a:srgbClr val="0000CC"/>
                </a:solidFill>
                <a:latin typeface="Monotype Corsiva" pitchFamily="66" charset="0"/>
              </a:rPr>
              <a:t>Создание </a:t>
            </a:r>
          </a:p>
          <a:p>
            <a:pPr algn="ctr"/>
            <a:r>
              <a:rPr lang="ru-RU" sz="4400" b="1" dirty="0" smtClean="0">
                <a:solidFill>
                  <a:srgbClr val="0000CC"/>
                </a:solidFill>
                <a:latin typeface="Monotype Corsiva" pitchFamily="66" charset="0"/>
              </a:rPr>
              <a:t>«</a:t>
            </a:r>
            <a:r>
              <a:rPr lang="ru-RU" sz="4400" b="1" dirty="0" smtClean="0">
                <a:solidFill>
                  <a:srgbClr val="0000CC"/>
                </a:solidFill>
                <a:latin typeface="Monotype Corsiva" pitchFamily="66" charset="0"/>
              </a:rPr>
              <a:t>Ш</a:t>
            </a:r>
            <a:r>
              <a:rPr lang="ru-RU" sz="4400" b="1" dirty="0" smtClean="0">
                <a:solidFill>
                  <a:srgbClr val="0000CC"/>
                </a:solidFill>
                <a:latin typeface="Monotype Corsiva" pitchFamily="66" charset="0"/>
              </a:rPr>
              <a:t>колы успеха.</a:t>
            </a:r>
          </a:p>
          <a:p>
            <a:pPr algn="ctr"/>
            <a:r>
              <a:rPr lang="ru-RU" sz="4400" b="1" dirty="0" smtClean="0">
                <a:solidFill>
                  <a:srgbClr val="0000CC"/>
                </a:solidFill>
                <a:latin typeface="Monotype Corsiva" pitchFamily="66" charset="0"/>
              </a:rPr>
              <a:t>Школа, в которой мне хотелось бы учиться</a:t>
            </a:r>
            <a:r>
              <a:rPr lang="ru-RU" sz="4400" b="1" dirty="0" smtClean="0">
                <a:solidFill>
                  <a:srgbClr val="0000CC"/>
                </a:solidFill>
                <a:latin typeface="Monotype Corsiva" pitchFamily="66" charset="0"/>
              </a:rPr>
              <a:t>»</a:t>
            </a:r>
            <a:endParaRPr lang="ru-RU" sz="4400" b="1" dirty="0">
              <a:solidFill>
                <a:srgbClr val="0000CC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400">
                <a:solidFill>
                  <a:schemeClr val="hlink"/>
                </a:solidFill>
              </a:rPr>
              <a:t>Алгоритм создания ситуации успеха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ru-RU" b="1" u="sng" dirty="0">
                <a:solidFill>
                  <a:schemeClr val="folHlink"/>
                </a:solidFill>
              </a:rPr>
              <a:t>Скрытая инструкция-</a:t>
            </a:r>
            <a:r>
              <a:rPr lang="ru-RU" b="1" u="sng" dirty="0"/>
              <a:t> </a:t>
            </a:r>
            <a:r>
              <a:rPr lang="ru-RU" sz="2800" dirty="0">
                <a:solidFill>
                  <a:schemeClr val="hlink"/>
                </a:solidFill>
              </a:rPr>
              <a:t>завуалированная помощь человеку, который должен научиться обходиться без помощи, полностью опирать на собственные ресурсы и уметь до конца их исчерпывать без поддержки более сильных; но сейчас пока не справиться с работой, потому что мал, неопытен, неумел, робеет</a:t>
            </a:r>
            <a:r>
              <a:rPr lang="ru-RU" sz="2800" dirty="0"/>
              <a:t>.</a:t>
            </a:r>
          </a:p>
          <a:p>
            <a:pPr>
              <a:lnSpc>
                <a:spcPct val="90000"/>
              </a:lnSpc>
            </a:pPr>
            <a:r>
              <a:rPr lang="ru-RU" i="1" dirty="0">
                <a:solidFill>
                  <a:srgbClr val="CC0066"/>
                </a:solidFill>
                <a:latin typeface="Monotype Corsiva" pitchFamily="66" charset="0"/>
              </a:rPr>
              <a:t>«Ты помнишь, конечно, что лучше начать с…»</a:t>
            </a:r>
          </a:p>
          <a:p>
            <a:pPr>
              <a:lnSpc>
                <a:spcPct val="90000"/>
              </a:lnSpc>
            </a:pPr>
            <a:r>
              <a:rPr lang="ru-RU" i="1" dirty="0">
                <a:solidFill>
                  <a:srgbClr val="CC0066"/>
                </a:solidFill>
                <a:latin typeface="Monotype Corsiva" pitchFamily="66" charset="0"/>
              </a:rPr>
              <a:t>Обычно удобнее приступать с…»</a:t>
            </a:r>
          </a:p>
          <a:p>
            <a:pPr>
              <a:lnSpc>
                <a:spcPct val="90000"/>
              </a:lnSpc>
            </a:pPr>
            <a:r>
              <a:rPr lang="ru-RU" i="1" dirty="0">
                <a:solidFill>
                  <a:srgbClr val="CC0066"/>
                </a:solidFill>
                <a:latin typeface="Monotype Corsiva" pitchFamily="66" charset="0"/>
              </a:rPr>
              <a:t>Здесь вероятно главное…»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400">
                <a:solidFill>
                  <a:schemeClr val="hlink"/>
                </a:solidFill>
              </a:rPr>
              <a:t>Алгоритм создания ситуации успеха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1" u="sng" dirty="0">
                <a:solidFill>
                  <a:schemeClr val="folHlink"/>
                </a:solidFill>
              </a:rPr>
              <a:t>Персональная исключительность</a:t>
            </a:r>
            <a:endParaRPr lang="ru-RU" dirty="0">
              <a:solidFill>
                <a:schemeClr val="folHlink"/>
              </a:solidFill>
            </a:endParaRPr>
          </a:p>
          <a:p>
            <a:pPr>
              <a:buFont typeface="Wingdings" pitchFamily="2" charset="2"/>
              <a:buNone/>
            </a:pPr>
            <a:r>
              <a:rPr lang="ru-RU" dirty="0"/>
              <a:t>  </a:t>
            </a:r>
            <a:r>
              <a:rPr lang="ru-RU" sz="2400" dirty="0">
                <a:solidFill>
                  <a:schemeClr val="hlink"/>
                </a:solidFill>
              </a:rPr>
              <a:t>операция очень тонкая и изящная. Данная операция возлагает ответственность, мобилизуя субъекта.</a:t>
            </a:r>
          </a:p>
          <a:p>
            <a:pPr>
              <a:buFont typeface="Wingdings" pitchFamily="2" charset="2"/>
              <a:buNone/>
            </a:pPr>
            <a:endParaRPr lang="ru-RU" sz="2400" dirty="0">
              <a:solidFill>
                <a:schemeClr val="hlink"/>
              </a:solidFill>
            </a:endParaRPr>
          </a:p>
          <a:p>
            <a:pPr>
              <a:buFont typeface="Wingdings" pitchFamily="2" charset="2"/>
              <a:buNone/>
            </a:pPr>
            <a:endParaRPr lang="ru-RU" sz="2400" i="1" dirty="0">
              <a:solidFill>
                <a:schemeClr val="hlink"/>
              </a:solidFill>
            </a:endParaRPr>
          </a:p>
          <a:p>
            <a:r>
              <a:rPr lang="ru-RU" i="1" dirty="0">
                <a:solidFill>
                  <a:srgbClr val="CC0066"/>
                </a:solidFill>
                <a:latin typeface="Monotype Corsiva" pitchFamily="66" charset="0"/>
              </a:rPr>
              <a:t>«Только вы и могли бы…»</a:t>
            </a:r>
          </a:p>
          <a:p>
            <a:r>
              <a:rPr lang="ru-RU" i="1" dirty="0">
                <a:solidFill>
                  <a:srgbClr val="CC0066"/>
                </a:solidFill>
                <a:latin typeface="Monotype Corsiva" pitchFamily="66" charset="0"/>
              </a:rPr>
              <a:t>«Именно на тебя у нас большая надежда»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400">
                <a:solidFill>
                  <a:schemeClr val="hlink"/>
                </a:solidFill>
              </a:rPr>
              <a:t>Алгоритм создания ситуации успеха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ru-RU" b="1" u="sng" dirty="0">
                <a:solidFill>
                  <a:schemeClr val="folHlink"/>
                </a:solidFill>
              </a:rPr>
              <a:t>Высокая оценка детали</a:t>
            </a:r>
            <a:endParaRPr lang="ru-RU" dirty="0">
              <a:solidFill>
                <a:schemeClr val="folHlink"/>
              </a:solidFill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dirty="0"/>
              <a:t>	</a:t>
            </a:r>
            <a:r>
              <a:rPr lang="ru-RU" sz="2800" dirty="0">
                <a:solidFill>
                  <a:schemeClr val="hlink"/>
                </a:solidFill>
              </a:rPr>
              <a:t>Оценка полученного ребенком продукта деятельности. Она определяет переживет ли ребенок ситуацию успеха.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800" dirty="0">
                <a:solidFill>
                  <a:schemeClr val="hlink"/>
                </a:solidFill>
              </a:rPr>
              <a:t>	Сущностная характеристика – не целостное оценивание произведенного, а оценка детали</a:t>
            </a:r>
            <a:endParaRPr lang="ru-RU" sz="2800" i="1" dirty="0">
              <a:solidFill>
                <a:schemeClr val="hlink"/>
              </a:solidFill>
            </a:endParaRPr>
          </a:p>
          <a:p>
            <a:pPr>
              <a:lnSpc>
                <a:spcPct val="90000"/>
              </a:lnSpc>
            </a:pPr>
            <a:r>
              <a:rPr lang="ru-RU" i="1" dirty="0">
                <a:solidFill>
                  <a:srgbClr val="CC0066"/>
                </a:solidFill>
                <a:latin typeface="Monotype Corsiva" pitchFamily="66" charset="0"/>
              </a:rPr>
              <a:t>«Особенно хорошо удалось тебе…»</a:t>
            </a:r>
          </a:p>
          <a:p>
            <a:pPr>
              <a:lnSpc>
                <a:spcPct val="90000"/>
              </a:lnSpc>
            </a:pPr>
            <a:r>
              <a:rPr lang="ru-RU" i="1" dirty="0">
                <a:solidFill>
                  <a:srgbClr val="CC0066"/>
                </a:solidFill>
                <a:latin typeface="Monotype Corsiva" pitchFamily="66" charset="0"/>
              </a:rPr>
              <a:t>«Больше всего мне нравиться как ты..»</a:t>
            </a:r>
          </a:p>
          <a:p>
            <a:pPr>
              <a:lnSpc>
                <a:spcPct val="90000"/>
              </a:lnSpc>
            </a:pPr>
            <a:r>
              <a:rPr lang="ru-RU" i="1" dirty="0">
                <a:solidFill>
                  <a:srgbClr val="CC0066"/>
                </a:solidFill>
                <a:latin typeface="Monotype Corsiva" pitchFamily="66" charset="0"/>
              </a:rPr>
              <a:t>«Поражает такой фрагмент…»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96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учитель\Рабочий стол\анимашки\KIDS\AN059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57620" y="2143116"/>
            <a:ext cx="1000132" cy="2180287"/>
          </a:xfrm>
          <a:prstGeom prst="rect">
            <a:avLst/>
          </a:prstGeom>
          <a:noFill/>
        </p:spPr>
      </p:pic>
      <p:pic>
        <p:nvPicPr>
          <p:cNvPr id="2052" name="Picture 4" descr="C:\Documents and Settings\учитель\Рабочий стол\анимашки\KIDS\AN056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5000636"/>
            <a:ext cx="1357322" cy="1495824"/>
          </a:xfrm>
          <a:prstGeom prst="rect">
            <a:avLst/>
          </a:prstGeom>
          <a:noFill/>
        </p:spPr>
      </p:pic>
      <p:pic>
        <p:nvPicPr>
          <p:cNvPr id="2053" name="Picture 5" descr="C:\Documents and Settings\учитель\Рабочий стол\анимашки\KIDS\AN349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00892" y="428604"/>
            <a:ext cx="1785950" cy="2000264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714876" y="2214554"/>
            <a:ext cx="27146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  Материальные блага.   </a:t>
            </a:r>
          </a:p>
          <a:p>
            <a:r>
              <a:rPr lang="ru-RU" sz="2000" dirty="0" smtClean="0"/>
              <a:t>    Поддержка друзей.</a:t>
            </a:r>
          </a:p>
          <a:p>
            <a:r>
              <a:rPr lang="ru-RU" sz="2000" dirty="0" smtClean="0"/>
              <a:t>     Вера в себя.  </a:t>
            </a:r>
          </a:p>
          <a:p>
            <a:r>
              <a:rPr lang="ru-RU" sz="2000" dirty="0" smtClean="0"/>
              <a:t>     Знания.                    </a:t>
            </a:r>
            <a:endParaRPr lang="ru-RU" sz="2000" dirty="0"/>
          </a:p>
        </p:txBody>
      </p:sp>
      <p:sp>
        <p:nvSpPr>
          <p:cNvPr id="8" name="TextBox 7"/>
          <p:cNvSpPr txBox="1"/>
          <p:nvPr/>
        </p:nvSpPr>
        <p:spPr>
          <a:xfrm>
            <a:off x="1571604" y="4357694"/>
            <a:ext cx="407196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  Непонимание.</a:t>
            </a:r>
          </a:p>
          <a:p>
            <a:r>
              <a:rPr lang="ru-RU" dirty="0" smtClean="0"/>
              <a:t>        Вредные привычки.</a:t>
            </a:r>
          </a:p>
          <a:p>
            <a:r>
              <a:rPr lang="ru-RU" dirty="0" smtClean="0"/>
              <a:t>       Отсутствие веры в себя.</a:t>
            </a:r>
          </a:p>
          <a:p>
            <a:r>
              <a:rPr lang="ru-RU" dirty="0" smtClean="0"/>
              <a:t>       Болезнь.</a:t>
            </a:r>
          </a:p>
          <a:p>
            <a:r>
              <a:rPr lang="ru-RU" dirty="0" smtClean="0"/>
              <a:t>       Материальные проблемы.</a:t>
            </a:r>
          </a:p>
          <a:p>
            <a:r>
              <a:rPr lang="ru-RU" dirty="0" smtClean="0"/>
              <a:t>       Недостаток знаний.</a:t>
            </a:r>
          </a:p>
          <a:p>
            <a:r>
              <a:rPr lang="ru-RU" dirty="0" smtClean="0"/>
              <a:t>       Отсутствие жизненного опыта.</a:t>
            </a:r>
            <a:endParaRPr lang="ru-RU" dirty="0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285728"/>
            <a:ext cx="39290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00CC"/>
                </a:solidFill>
                <a:latin typeface="Monotype Corsiva" pitchFamily="66" charset="0"/>
              </a:rPr>
              <a:t>Лестница успеха</a:t>
            </a:r>
            <a:endParaRPr lang="ru-RU" sz="4000" b="1" dirty="0">
              <a:solidFill>
                <a:srgbClr val="0000CC"/>
              </a:solidFill>
              <a:latin typeface="Monotype Corsiva" pitchFamily="66" charset="0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142844" y="5429264"/>
            <a:ext cx="1428760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1571604" y="4572008"/>
            <a:ext cx="2143140" cy="1588"/>
          </a:xfrm>
          <a:prstGeom prst="line">
            <a:avLst/>
          </a:prstGeom>
          <a:ln w="381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3714744" y="3643314"/>
            <a:ext cx="2214578" cy="1588"/>
          </a:xfrm>
          <a:prstGeom prst="line">
            <a:avLst/>
          </a:prstGeom>
          <a:ln w="381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5929322" y="2643182"/>
            <a:ext cx="2143108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214282" y="4357694"/>
            <a:ext cx="12144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	</a:t>
            </a:r>
            <a:r>
              <a:rPr lang="ru-RU" b="1" dirty="0" smtClean="0">
                <a:solidFill>
                  <a:srgbClr val="990099"/>
                </a:solidFill>
              </a:rPr>
              <a:t>Вера в себя</a:t>
            </a:r>
            <a:endParaRPr lang="ru-RU" b="1" dirty="0">
              <a:solidFill>
                <a:srgbClr val="990099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571604" y="3786190"/>
            <a:ext cx="21431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990099"/>
                </a:solidFill>
              </a:rPr>
              <a:t>Семейное благополучие</a:t>
            </a:r>
            <a:endParaRPr lang="ru-RU" b="1" dirty="0">
              <a:solidFill>
                <a:srgbClr val="990099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571868" y="3143248"/>
            <a:ext cx="2357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990099"/>
                </a:solidFill>
              </a:rPr>
              <a:t>Поддержка друзей</a:t>
            </a:r>
            <a:endParaRPr lang="ru-RU" b="1" dirty="0">
              <a:solidFill>
                <a:srgbClr val="990099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000760" y="1785926"/>
            <a:ext cx="19288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990099"/>
                </a:solidFill>
              </a:rPr>
              <a:t>Самореализация в жизни</a:t>
            </a:r>
            <a:endParaRPr lang="ru-RU" b="1" dirty="0">
              <a:solidFill>
                <a:srgbClr val="990099"/>
              </a:solidFill>
            </a:endParaRPr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 rot="5400000" flipH="1" flipV="1">
            <a:off x="1142976" y="5000636"/>
            <a:ext cx="857256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rot="5400000" flipH="1" flipV="1">
            <a:off x="3250397" y="4107661"/>
            <a:ext cx="92869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rot="5400000" flipH="1" flipV="1">
            <a:off x="5429256" y="3143248"/>
            <a:ext cx="1000132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C:\Documents and Settings\учитель\Мои документы\Мои рисунки\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5500701"/>
            <a:ext cx="1214446" cy="1322879"/>
          </a:xfrm>
          <a:prstGeom prst="rect">
            <a:avLst/>
          </a:prstGeom>
          <a:noFill/>
        </p:spPr>
      </p:pic>
      <p:pic>
        <p:nvPicPr>
          <p:cNvPr id="3075" name="Picture 3" descr="C:\Documents and Settings\учитель\Мои документы\Мои рисунки\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2285992"/>
            <a:ext cx="1873348" cy="1357322"/>
          </a:xfrm>
          <a:prstGeom prst="rect">
            <a:avLst/>
          </a:prstGeom>
          <a:noFill/>
        </p:spPr>
      </p:pic>
      <p:pic>
        <p:nvPicPr>
          <p:cNvPr id="3076" name="Picture 4" descr="C:\Documents and Settings\учитель\Мои документы\Мои рисунки\1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29190" y="4143380"/>
            <a:ext cx="1479363" cy="2000264"/>
          </a:xfrm>
          <a:prstGeom prst="rect">
            <a:avLst/>
          </a:prstGeom>
          <a:noFill/>
        </p:spPr>
      </p:pic>
      <p:pic>
        <p:nvPicPr>
          <p:cNvPr id="3077" name="Picture 5" descr="C:\Documents and Settings\учитель\Мои документы\Мои рисунки\1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071934" y="1285860"/>
            <a:ext cx="1524011" cy="1143008"/>
          </a:xfrm>
          <a:prstGeom prst="rect">
            <a:avLst/>
          </a:prstGeom>
          <a:noFill/>
        </p:spPr>
      </p:pic>
      <p:pic>
        <p:nvPicPr>
          <p:cNvPr id="3078" name="Picture 6" descr="C:\Documents and Settings\учитель\Мои документы\Мои рисунки\CAEIWIU6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572396" y="142852"/>
            <a:ext cx="1304927" cy="16342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07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307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307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307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307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0000CC"/>
                </a:solidFill>
                <a:latin typeface="Monotype Corsiva" pitchFamily="66" charset="0"/>
              </a:rPr>
              <a:t>Школа будущего</a:t>
            </a:r>
            <a:endParaRPr lang="ru-RU" b="1" i="1" dirty="0">
              <a:solidFill>
                <a:srgbClr val="0000CC"/>
              </a:solidFill>
              <a:latin typeface="Monotype Corsiva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58" y="1928802"/>
            <a:ext cx="850112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400" b="1" dirty="0" smtClean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Изобразите </a:t>
            </a:r>
            <a:r>
              <a:rPr lang="ru-RU" sz="2400" b="1" dirty="0" smtClean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школу будущего.</a:t>
            </a:r>
            <a:endParaRPr lang="ru-RU" sz="2400" b="1" dirty="0" smtClean="0">
              <a:solidFill>
                <a:srgbClr val="990099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r>
              <a:rPr lang="ru-RU" sz="2400" b="1" dirty="0" smtClean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Придумайте расписание занятий для школы </a:t>
            </a:r>
            <a:r>
              <a:rPr lang="ru-RU" sz="2400" b="1" dirty="0" smtClean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будущего.</a:t>
            </a:r>
            <a:endParaRPr lang="ru-RU" sz="2400" b="1" dirty="0" smtClean="0">
              <a:solidFill>
                <a:srgbClr val="990099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r>
              <a:rPr lang="ru-RU" sz="2400" b="1" dirty="0" smtClean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Придумайте имена и отчества учителям </a:t>
            </a:r>
            <a:r>
              <a:rPr lang="ru-RU" sz="2400" b="1" dirty="0" smtClean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работающим в школе будущего.</a:t>
            </a:r>
            <a:endParaRPr lang="ru-RU" sz="2400" b="1" dirty="0" smtClean="0">
              <a:solidFill>
                <a:srgbClr val="990099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r>
              <a:rPr lang="ru-RU" sz="2400" b="1" dirty="0" smtClean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Нарисуйте выпускника школы </a:t>
            </a:r>
            <a:r>
              <a:rPr lang="ru-RU" sz="2400" b="1" dirty="0" smtClean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будущего.</a:t>
            </a:r>
            <a:endParaRPr lang="ru-RU" sz="2400" b="1" dirty="0">
              <a:solidFill>
                <a:srgbClr val="99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Documents and Settings\Snake -\Мои документы\внеклассное мероприятие\сценарии внеклассных мероприятий\перезентации на классный час\Презентации на кл. час\анимашки\PEOPLE\AN061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4500570"/>
            <a:ext cx="1285884" cy="1678417"/>
          </a:xfrm>
          <a:prstGeom prst="rect">
            <a:avLst/>
          </a:prstGeom>
          <a:noFill/>
        </p:spPr>
      </p:pic>
      <p:pic>
        <p:nvPicPr>
          <p:cNvPr id="1027" name="Picture 3" descr="C:\Documents and Settings\Snake -\Мои документы\внеклассное мероприятие\сценарии внеклассных мероприятий\перезентации на классный час\Презентации на кл. час\анимашки\PEOPLE\AN067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72330" y="571480"/>
            <a:ext cx="1424404" cy="10715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197493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4000" b="1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ru-RU" sz="4000" b="1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ru-RU" sz="4000" b="1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ru-RU" sz="4000" b="1" dirty="0" smtClean="0">
              <a:solidFill>
                <a:srgbClr val="FF0000"/>
              </a:solidFill>
            </a:endParaRPr>
          </a:p>
        </p:txBody>
      </p:sp>
      <p:pic>
        <p:nvPicPr>
          <p:cNvPr id="2050" name="Picture 2" descr=" Дом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714612" y="4214818"/>
            <a:ext cx="607223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ru-RU" sz="2800" b="1" dirty="0" smtClean="0">
                <a:solidFill>
                  <a:srgbClr val="FFFF00"/>
                </a:solidFill>
              </a:rPr>
              <a:t>Моя мечта лазурь и чистота, </a:t>
            </a:r>
          </a:p>
          <a:p>
            <a:pPr>
              <a:buNone/>
            </a:pPr>
            <a:r>
              <a:rPr lang="ru-RU" sz="2800" b="1" dirty="0" smtClean="0">
                <a:solidFill>
                  <a:srgbClr val="FFFF00"/>
                </a:solidFill>
              </a:rPr>
              <a:t>Где плавает серебряная птица.</a:t>
            </a:r>
          </a:p>
          <a:p>
            <a:pPr>
              <a:buNone/>
            </a:pPr>
            <a:r>
              <a:rPr lang="ru-RU" sz="2800" b="1" dirty="0" smtClean="0">
                <a:solidFill>
                  <a:srgbClr val="FFFF00"/>
                </a:solidFill>
              </a:rPr>
              <a:t>Моя мечта – людская доброта,</a:t>
            </a:r>
          </a:p>
          <a:p>
            <a:pPr>
              <a:buNone/>
            </a:pPr>
            <a:r>
              <a:rPr lang="ru-RU" sz="2800" b="1" dirty="0" smtClean="0">
                <a:solidFill>
                  <a:srgbClr val="FFFF00"/>
                </a:solidFill>
              </a:rPr>
              <a:t>В которой всем уютно поселиться.</a:t>
            </a:r>
          </a:p>
          <a:p>
            <a:endParaRPr lang="ru-RU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571472" y="1142984"/>
            <a:ext cx="8072494" cy="42862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5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Успех 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– 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выполнение, достижение цели.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Ситуация успеха- 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проживание субъектом своих личностных достижений в контексте истории его персональной жизнедеятельности. Она всегда субъективна, результат усилий расценивается только в сопоставлении с результатами вчерашних  усилий с позиций завтрашних перспектив личности.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hlink"/>
              </a:solidFill>
              <a:effectLst/>
              <a:uLnTx/>
              <a:uFillTx/>
              <a:latin typeface="Monotype Corsiva" pitchFamily="66" charset="0"/>
              <a:ea typeface="+mn-ea"/>
              <a:cs typeface="+mn-cs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" dur="3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3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3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Documents and Settings\учитель\Мои документы\Мои рисунки\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928670"/>
            <a:ext cx="3143272" cy="2391255"/>
          </a:xfrm>
          <a:prstGeom prst="rect">
            <a:avLst/>
          </a:prstGeom>
          <a:noFill/>
        </p:spPr>
      </p:pic>
      <p:pic>
        <p:nvPicPr>
          <p:cNvPr id="1028" name="Picture 4" descr="C:\Documents and Settings\учитель\Мои документы\Мои рисунки\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3571876"/>
            <a:ext cx="1714512" cy="2156967"/>
          </a:xfrm>
          <a:prstGeom prst="rect">
            <a:avLst/>
          </a:prstGeom>
          <a:noFill/>
        </p:spPr>
      </p:pic>
      <p:pic>
        <p:nvPicPr>
          <p:cNvPr id="1030" name="Picture 6" descr="C:\Documents and Settings\учитель\Мои документы\Мои рисунки\i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86380" y="1000108"/>
            <a:ext cx="3220204" cy="2411290"/>
          </a:xfrm>
          <a:prstGeom prst="rect">
            <a:avLst/>
          </a:prstGeom>
          <a:noFill/>
        </p:spPr>
      </p:pic>
      <p:pic>
        <p:nvPicPr>
          <p:cNvPr id="1031" name="Picture 7" descr="C:\Documents and Settings\учитель\Мои документы\Мои рисунки\5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143240" y="4572008"/>
            <a:ext cx="2659439" cy="1928826"/>
          </a:xfrm>
          <a:prstGeom prst="rect">
            <a:avLst/>
          </a:prstGeom>
          <a:noFill/>
        </p:spPr>
      </p:pic>
      <p:pic>
        <p:nvPicPr>
          <p:cNvPr id="1032" name="Picture 8" descr="C:\Documents and Settings\учитель\Мои документы\Мои рисунки\6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43636" y="3929066"/>
            <a:ext cx="2380654" cy="1948377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 flipH="1">
            <a:off x="2357421" y="0"/>
            <a:ext cx="39548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Успешные люди</a:t>
            </a:r>
            <a:endParaRPr lang="ru-RU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02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103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103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103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102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2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0" y="1600200"/>
            <a:ext cx="5500694" cy="45307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folHlink"/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Инициирование физических и духовных сил личности</a:t>
            </a:r>
          </a:p>
          <a:p>
            <a:pPr marL="342900" marR="0" lvl="0" indent="-34290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folHlink"/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   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folHlink"/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Ребенок обретает достоинство  через признание его человеческих и индивидуальных качеств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folHlink"/>
              </a:solidFill>
              <a:effectLst/>
              <a:uLnTx/>
              <a:uFillTx/>
              <a:latin typeface="Monotype Corsiva" pitchFamily="66" charset="0"/>
              <a:ea typeface="+mn-ea"/>
              <a:cs typeface="+mn-cs"/>
            </a:endParaRPr>
          </a:p>
        </p:txBody>
      </p:sp>
      <p:sp>
        <p:nvSpPr>
          <p:cNvPr id="5" name="Rectangle 4"/>
          <p:cNvSpPr txBox="1">
            <a:spLocks noChangeArrowheads="1"/>
          </p:cNvSpPr>
          <p:nvPr/>
        </p:nvSpPr>
        <p:spPr>
          <a:xfrm>
            <a:off x="5105400" y="1600200"/>
            <a:ext cx="4038600" cy="45307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folHlink"/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Максимальное развитие способностей личности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folHlink"/>
              </a:solidFill>
              <a:effectLst/>
              <a:uLnTx/>
              <a:uFillTx/>
              <a:latin typeface="Monotype Corsiva" pitchFamily="66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folHlink"/>
              </a:solidFill>
              <a:effectLst/>
              <a:uLnTx/>
              <a:uFillTx/>
              <a:latin typeface="Monotype Corsiva" pitchFamily="66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folHlink"/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Удовлетворенность жизнью на данный момент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folHlink"/>
              </a:solidFill>
              <a:effectLst/>
              <a:uLnTx/>
              <a:uFillTx/>
              <a:latin typeface="Monotype Corsiva" pitchFamily="66" charset="0"/>
              <a:ea typeface="+mn-ea"/>
              <a:cs typeface="+mn-cs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857224" y="274638"/>
            <a:ext cx="737237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folHlink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Назначение ситуации успеха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chemeClr val="folHlink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400">
                <a:solidFill>
                  <a:schemeClr val="hlink"/>
                </a:solidFill>
              </a:rPr>
              <a:t>Алгоритм создания ситуации успеха</a:t>
            </a:r>
          </a:p>
        </p:txBody>
      </p:sp>
      <p:sp>
        <p:nvSpPr>
          <p:cNvPr id="30724" name="Oval 4"/>
          <p:cNvSpPr>
            <a:spLocks noChangeArrowheads="1"/>
          </p:cNvSpPr>
          <p:nvPr/>
        </p:nvSpPr>
        <p:spPr bwMode="auto">
          <a:xfrm>
            <a:off x="1905000" y="2438400"/>
            <a:ext cx="5105400" cy="3276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buFont typeface="Wingdings" pitchFamily="2" charset="2"/>
              <a:buChar char="v"/>
            </a:pPr>
            <a:r>
              <a:rPr lang="ru-RU"/>
              <a:t>Снятие страха</a:t>
            </a:r>
          </a:p>
          <a:p>
            <a:pPr>
              <a:buFont typeface="Wingdings" pitchFamily="2" charset="2"/>
              <a:buChar char="v"/>
            </a:pPr>
            <a:r>
              <a:rPr lang="ru-RU"/>
              <a:t>Высокая мотивация</a:t>
            </a:r>
          </a:p>
          <a:p>
            <a:pPr>
              <a:buFont typeface="Wingdings" pitchFamily="2" charset="2"/>
              <a:buChar char="v"/>
            </a:pPr>
            <a:r>
              <a:rPr lang="ru-RU"/>
              <a:t>Авансирование</a:t>
            </a:r>
          </a:p>
          <a:p>
            <a:pPr>
              <a:buFont typeface="Wingdings" pitchFamily="2" charset="2"/>
              <a:buChar char="v"/>
            </a:pPr>
            <a:r>
              <a:rPr lang="ru-RU"/>
              <a:t>Скрытая инструкция</a:t>
            </a:r>
          </a:p>
          <a:p>
            <a:pPr>
              <a:buFont typeface="Wingdings" pitchFamily="2" charset="2"/>
              <a:buChar char="v"/>
            </a:pPr>
            <a:r>
              <a:rPr lang="ru-RU"/>
              <a:t>Персональная исключительность</a:t>
            </a:r>
          </a:p>
          <a:p>
            <a:pPr>
              <a:buFont typeface="Wingdings" pitchFamily="2" charset="2"/>
              <a:buChar char="v"/>
            </a:pPr>
            <a:r>
              <a:rPr lang="ru-RU"/>
              <a:t>Педагогическое внушение</a:t>
            </a:r>
          </a:p>
          <a:p>
            <a:pPr>
              <a:buFont typeface="Wingdings" pitchFamily="2" charset="2"/>
              <a:buChar char="v"/>
            </a:pPr>
            <a:r>
              <a:rPr lang="ru-RU"/>
              <a:t>Высокая оценка детали</a:t>
            </a:r>
          </a:p>
        </p:txBody>
      </p:sp>
      <p:sp>
        <p:nvSpPr>
          <p:cNvPr id="30725" name="Rectangle 5"/>
          <p:cNvSpPr>
            <a:spLocks noChangeArrowheads="1"/>
          </p:cNvSpPr>
          <p:nvPr/>
        </p:nvSpPr>
        <p:spPr bwMode="auto">
          <a:xfrm>
            <a:off x="1371600" y="1828800"/>
            <a:ext cx="65452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2800" b="1" i="1">
                <a:solidFill>
                  <a:schemeClr val="folHlink"/>
                </a:solidFill>
              </a:rPr>
              <a:t>Атмосфера доброжелательности</a:t>
            </a: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400">
                <a:solidFill>
                  <a:schemeClr val="hlink"/>
                </a:solidFill>
              </a:rPr>
              <a:t>Алгоритм создания ситуации успеха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b="1" u="sng">
                <a:solidFill>
                  <a:schemeClr val="folHlink"/>
                </a:solidFill>
              </a:rPr>
              <a:t>Доброжелательность</a:t>
            </a:r>
            <a:r>
              <a:rPr lang="ru-RU" b="1" u="sng"/>
              <a:t>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>
                <a:solidFill>
                  <a:schemeClr val="hlink"/>
                </a:solidFill>
                <a:latin typeface="Colonna MT" pitchFamily="82" charset="0"/>
              </a:rPr>
              <a:t>-</a:t>
            </a:r>
            <a:r>
              <a:rPr lang="ru-RU" sz="2800">
                <a:solidFill>
                  <a:schemeClr val="hlink"/>
                </a:solidFill>
                <a:latin typeface="Colonna MT" pitchFamily="82" charset="0"/>
              </a:rPr>
              <a:t>расположенность вокруг сидящих,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800">
                <a:solidFill>
                  <a:schemeClr val="hlink"/>
                </a:solidFill>
                <a:latin typeface="Colonna MT" pitchFamily="82" charset="0"/>
              </a:rPr>
              <a:t>-улыбки,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800">
                <a:solidFill>
                  <a:schemeClr val="hlink"/>
                </a:solidFill>
                <a:latin typeface="Colonna MT" pitchFamily="82" charset="0"/>
              </a:rPr>
              <a:t>-дружеские подбадривания,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800">
                <a:solidFill>
                  <a:schemeClr val="hlink"/>
                </a:solidFill>
                <a:latin typeface="Colonna MT" pitchFamily="82" charset="0"/>
              </a:rPr>
              <a:t>-ожидание исполнения и интерес к будущему результату</a:t>
            </a:r>
          </a:p>
          <a:p>
            <a:pPr>
              <a:lnSpc>
                <a:spcPct val="90000"/>
              </a:lnSpc>
            </a:pPr>
            <a:r>
              <a:rPr lang="ru-RU">
                <a:solidFill>
                  <a:schemeClr val="hlink"/>
                </a:solidFill>
                <a:latin typeface="Monotype Corsiva" pitchFamily="66" charset="0"/>
              </a:rPr>
              <a:t>Это снимает психологическую зажатость, уменьшает страх перед неудачей, инициирует активность субъекта.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400">
                <a:solidFill>
                  <a:schemeClr val="hlink"/>
                </a:solidFill>
              </a:rPr>
              <a:t>Алгоритм создания ситуации успеха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ru-RU" b="1" u="sng" dirty="0">
                <a:solidFill>
                  <a:schemeClr val="folHlink"/>
                </a:solidFill>
              </a:rPr>
              <a:t>Снятие страха</a:t>
            </a:r>
            <a:r>
              <a:rPr lang="ru-RU" b="1" dirty="0"/>
              <a:t> –</a:t>
            </a:r>
            <a:r>
              <a:rPr lang="ru-RU" dirty="0">
                <a:solidFill>
                  <a:schemeClr val="hlink"/>
                </a:solidFill>
              </a:rPr>
              <a:t>особая операция , она необходима для каждого ребенка, жаждущего успеха и пугающегося неудачи. </a:t>
            </a:r>
          </a:p>
          <a:p>
            <a:r>
              <a:rPr lang="ru-RU" dirty="0"/>
              <a:t> </a:t>
            </a:r>
            <a:r>
              <a:rPr lang="ru-RU" i="1" dirty="0">
                <a:solidFill>
                  <a:srgbClr val="ED79C4"/>
                </a:solidFill>
                <a:latin typeface="Monotype Corsiva" pitchFamily="66" charset="0"/>
              </a:rPr>
              <a:t>«</a:t>
            </a:r>
            <a:r>
              <a:rPr lang="ru-RU" i="1" dirty="0">
                <a:solidFill>
                  <a:srgbClr val="CC0066"/>
                </a:solidFill>
                <a:latin typeface="Monotype Corsiva" pitchFamily="66" charset="0"/>
              </a:rPr>
              <a:t>Это совсем не трудно…»</a:t>
            </a:r>
          </a:p>
          <a:p>
            <a:r>
              <a:rPr lang="ru-RU" i="1" dirty="0">
                <a:solidFill>
                  <a:srgbClr val="CC0066"/>
                </a:solidFill>
                <a:latin typeface="Monotype Corsiva" pitchFamily="66" charset="0"/>
              </a:rPr>
              <a:t>Если даже не получиться, ничего страшного, мы поищем другой способ…»</a:t>
            </a:r>
          </a:p>
          <a:p>
            <a:r>
              <a:rPr lang="ru-RU" i="1" dirty="0">
                <a:solidFill>
                  <a:srgbClr val="CC0066"/>
                </a:solidFill>
                <a:latin typeface="Monotype Corsiva" pitchFamily="66" charset="0"/>
              </a:rPr>
              <a:t>Мы же рядом, мы все готовы помочь».</a:t>
            </a:r>
            <a:r>
              <a:rPr lang="ru-RU" dirty="0">
                <a:solidFill>
                  <a:srgbClr val="CC0066"/>
                </a:solidFill>
                <a:latin typeface="Monotype Corsiva" pitchFamily="66" charset="0"/>
              </a:rPr>
              <a:t>   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400">
                <a:solidFill>
                  <a:schemeClr val="hlink"/>
                </a:solidFill>
              </a:rPr>
              <a:t>Алгоритм создания ситуации успеха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905000"/>
            <a:ext cx="8229600" cy="453072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b="1" u="sng" dirty="0">
                <a:solidFill>
                  <a:schemeClr val="folHlink"/>
                </a:solidFill>
              </a:rPr>
              <a:t>Высокая мотивация</a:t>
            </a:r>
            <a:r>
              <a:rPr lang="ru-RU" dirty="0"/>
              <a:t> – </a:t>
            </a:r>
            <a:r>
              <a:rPr lang="ru-RU" sz="2800" dirty="0">
                <a:solidFill>
                  <a:schemeClr val="hlink"/>
                </a:solidFill>
              </a:rPr>
              <a:t>Повышает активность субъекта, подчеркивание значимости дела немедленно повышает представление личности о собственной значимости, а значит, наполняет большей уверенностью в своих силах.</a:t>
            </a:r>
            <a:endParaRPr lang="ru-RU" sz="2800" i="1" dirty="0">
              <a:solidFill>
                <a:schemeClr val="hlink"/>
              </a:solidFill>
            </a:endParaRPr>
          </a:p>
          <a:p>
            <a:r>
              <a:rPr lang="ru-RU" i="1" dirty="0">
                <a:solidFill>
                  <a:srgbClr val="CC0066"/>
                </a:solidFill>
                <a:latin typeface="Monotype Corsiva" pitchFamily="66" charset="0"/>
              </a:rPr>
              <a:t>« Нам это очень надо, потому что…»</a:t>
            </a:r>
          </a:p>
          <a:p>
            <a:r>
              <a:rPr lang="ru-RU" i="1" dirty="0">
                <a:solidFill>
                  <a:srgbClr val="CC0066"/>
                </a:solidFill>
                <a:latin typeface="Monotype Corsiva" pitchFamily="66" charset="0"/>
              </a:rPr>
              <a:t>«Для тебя это важно, так как…»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400">
                <a:solidFill>
                  <a:schemeClr val="hlink"/>
                </a:solidFill>
              </a:rPr>
              <a:t>Алгоритм создания ситуации успеха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ru-RU" b="1" u="sng" dirty="0">
                <a:solidFill>
                  <a:schemeClr val="folHlink"/>
                </a:solidFill>
              </a:rPr>
              <a:t>Авансирование</a:t>
            </a:r>
            <a:r>
              <a:rPr lang="ru-RU" b="1" u="sng" dirty="0"/>
              <a:t>- </a:t>
            </a:r>
            <a:r>
              <a:rPr lang="ru-RU" sz="2800" dirty="0">
                <a:solidFill>
                  <a:schemeClr val="hlink"/>
                </a:solidFill>
              </a:rPr>
              <a:t>оглашение достоинств, которые еще не успел проявить человек, но которыми его наделяют окружающие. Увеличивается мера психологической свободы, повышается вера в себя, быстро работает сознание.</a:t>
            </a:r>
            <a:endParaRPr lang="ru-RU" sz="2800" i="1" dirty="0">
              <a:solidFill>
                <a:schemeClr val="hlink"/>
              </a:solidFill>
            </a:endParaRPr>
          </a:p>
          <a:p>
            <a:r>
              <a:rPr lang="ru-RU" i="1" dirty="0">
                <a:solidFill>
                  <a:srgbClr val="CC0066"/>
                </a:solidFill>
              </a:rPr>
              <a:t>«У тебя такой талантливой  ( умной, нежной, сильной…)непременно получиться хорошо»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193</TotalTime>
  <Words>519</Words>
  <PresentationFormat>Экран (4:3)</PresentationFormat>
  <Paragraphs>90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Слайд 1</vt:lpstr>
      <vt:lpstr>Слайд 2</vt:lpstr>
      <vt:lpstr>Слайд 3</vt:lpstr>
      <vt:lpstr>Слайд 4</vt:lpstr>
      <vt:lpstr>Алгоритм создания ситуации успеха</vt:lpstr>
      <vt:lpstr>Алгоритм создания ситуации успеха</vt:lpstr>
      <vt:lpstr>Алгоритм создания ситуации успеха</vt:lpstr>
      <vt:lpstr>Алгоритм создания ситуации успеха</vt:lpstr>
      <vt:lpstr>Алгоритм создания ситуации успеха</vt:lpstr>
      <vt:lpstr>Алгоритм создания ситуации успеха</vt:lpstr>
      <vt:lpstr>Алгоритм создания ситуации успеха</vt:lpstr>
      <vt:lpstr>Алгоритм создания ситуации успеха</vt:lpstr>
      <vt:lpstr>Слайд 13</vt:lpstr>
      <vt:lpstr>Слайд 14</vt:lpstr>
      <vt:lpstr>Школа будущего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Snake in the box</cp:lastModifiedBy>
  <cp:revision>20</cp:revision>
  <dcterms:modified xsi:type="dcterms:W3CDTF">2009-12-06T14:09:36Z</dcterms:modified>
</cp:coreProperties>
</file>