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5" r:id="rId3"/>
    <p:sldId id="266" r:id="rId4"/>
    <p:sldId id="284" r:id="rId5"/>
    <p:sldId id="274" r:id="rId6"/>
    <p:sldId id="272" r:id="rId7"/>
    <p:sldId id="263" r:id="rId8"/>
    <p:sldId id="275" r:id="rId9"/>
    <p:sldId id="277" r:id="rId10"/>
    <p:sldId id="270" r:id="rId11"/>
    <p:sldId id="276" r:id="rId12"/>
    <p:sldId id="283" r:id="rId13"/>
    <p:sldId id="280" r:id="rId14"/>
    <p:sldId id="281" r:id="rId15"/>
    <p:sldId id="282" r:id="rId16"/>
    <p:sldId id="264" r:id="rId17"/>
    <p:sldId id="26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FEC7"/>
    <a:srgbClr val="71FF4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6F5C7DB-6C3D-4435-85A7-D28C9B265266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439DBAF-C1C1-4063-927D-61B7F5931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245D7-EFE3-4F71-ABDF-40FF99F58495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3AC32-17D1-48A4-996C-16BE7D337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219A0-1C9E-458E-9C41-57BB2B4B40B1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3136A-A49E-4EF7-838E-55AACFF82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7453A-D0B0-488B-A5A2-AE149431CC36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B7A26-0C31-445B-8C63-479EB4C3E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E9D41-4289-43B1-B827-0C29A92C1167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C09A-B90C-4167-AF86-248E3F2DD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FFE39-7ECF-4F62-869D-3918C62706E0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675F0-D1E8-462B-9E00-097B60AD8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BC686-CFD7-4B13-A39D-52A910AD150E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0B35-17C7-4A58-BC93-AC547AB16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DF8E8-CA89-47EA-ACD9-470224B3C20C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6E546-DD8F-4C02-8B54-CC01B61918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B2D5E-39BB-410F-9135-84DAF810FD77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8674C-F2B3-4E7E-9747-CA9209D8E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D8259-9F68-4B2F-95B6-6763B3775E6E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B524A-71C4-4036-BC5E-843BD5733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C60CE-6DBB-420A-9F37-0F6004F435FA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F9A57-FA5E-480C-BFFF-53FE17D72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46F1B-0B7C-4F29-A3AA-1176E0C29E3C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BC805-1A15-4746-9857-191DED823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1041BA-D175-4E7C-9AE8-8BC182FE98B2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DF20A2-6843-4ED4-82C4-61D9BEF02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Pictures\иллюстрации\Голубой слайд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71FF4F">
                <a:tint val="45000"/>
                <a:satMod val="400000"/>
              </a:srgbClr>
            </a:duotone>
            <a:lum bright="20000" contrast="40000"/>
          </a:blip>
          <a:srcRect/>
          <a:stretch>
            <a:fillRect/>
          </a:stretch>
        </p:blipFill>
        <p:spPr bwMode="auto">
          <a:xfrm>
            <a:off x="-17463" y="0"/>
            <a:ext cx="9161463" cy="6878638"/>
          </a:xfrm>
          <a:prstGeom prst="flowChartInternalStorage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rot="21261622">
            <a:off x="1151948" y="674054"/>
            <a:ext cx="6617511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/>
                <a:solidFill>
                  <a:srgbClr val="C00000"/>
                </a:solidFill>
                <a:latin typeface="Segoe Print" pitchFamily="2" charset="0"/>
                <a:cs typeface="+mn-cs"/>
              </a:rPr>
              <a:t>ТАКАЯ ЗНАКОМАЯ СКАЗКА</a:t>
            </a:r>
          </a:p>
        </p:txBody>
      </p:sp>
      <p:sp>
        <p:nvSpPr>
          <p:cNvPr id="2052" name="TextBox 10"/>
          <p:cNvSpPr txBox="1">
            <a:spLocks noChangeArrowheads="1"/>
          </p:cNvSpPr>
          <p:nvPr/>
        </p:nvSpPr>
        <p:spPr bwMode="auto">
          <a:xfrm>
            <a:off x="1643063" y="4000500"/>
            <a:ext cx="55721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C00000"/>
                </a:solidFill>
                <a:latin typeface="Calibri" pitchFamily="34" charset="0"/>
              </a:rPr>
              <a:t>ИГРА-ВИКТОРИНА </a:t>
            </a:r>
          </a:p>
          <a:p>
            <a:pPr algn="ctr"/>
            <a:r>
              <a:rPr lang="ru-RU" sz="2000">
                <a:solidFill>
                  <a:srgbClr val="C00000"/>
                </a:solidFill>
                <a:latin typeface="Calibri" pitchFamily="34" charset="0"/>
              </a:rPr>
              <a:t>ПО СКАЗКЕ А.А.МИЛНА</a:t>
            </a:r>
          </a:p>
          <a:p>
            <a:pPr algn="ctr"/>
            <a:r>
              <a:rPr lang="ru-RU" sz="2000">
                <a:solidFill>
                  <a:srgbClr val="C00000"/>
                </a:solidFill>
                <a:latin typeface="Calibri" pitchFamily="34" charset="0"/>
              </a:rPr>
              <a:t>«ВИННИ-ПУХ И ВСЕ-ВСЕ-ВСЕ».</a:t>
            </a:r>
          </a:p>
          <a:p>
            <a:pPr algn="ctr"/>
            <a:endParaRPr lang="ru-RU" sz="2000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ru-RU" sz="2800">
                <a:solidFill>
                  <a:srgbClr val="C00000"/>
                </a:solidFill>
                <a:latin typeface="Calibri" pitchFamily="34" charset="0"/>
              </a:rPr>
              <a:t>ПОСВЯЩАЕТСЯ ЮБИЛЕЮ АВТОРА</a:t>
            </a:r>
          </a:p>
        </p:txBody>
      </p:sp>
      <p:sp>
        <p:nvSpPr>
          <p:cNvPr id="2053" name="TextBox 11"/>
          <p:cNvSpPr txBox="1">
            <a:spLocks noChangeArrowheads="1"/>
          </p:cNvSpPr>
          <p:nvPr/>
        </p:nvSpPr>
        <p:spPr bwMode="auto">
          <a:xfrm>
            <a:off x="3357563" y="6357938"/>
            <a:ext cx="33575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C00000"/>
                </a:solidFill>
                <a:latin typeface="Calibri" pitchFamily="34" charset="0"/>
              </a:rPr>
              <a:t>Библиотека школы №36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dmin\Pictures\иллюстрации\Goose 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BAFEC7"/>
            </a:solidFill>
            <a:miter lim="800000"/>
            <a:headEnd/>
            <a:tailEnd/>
          </a:ln>
        </p:spPr>
      </p:pic>
      <p:sp>
        <p:nvSpPr>
          <p:cNvPr id="11267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4786313" y="357188"/>
            <a:ext cx="3929062" cy="37861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8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953735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785813" y="357188"/>
            <a:ext cx="7786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70C0"/>
                </a:solidFill>
                <a:latin typeface="Segoe Print" pitchFamily="2" charset="0"/>
              </a:rPr>
              <a:t>:</a:t>
            </a:r>
          </a:p>
          <a:p>
            <a:endParaRPr lang="ru-RU" sz="240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28726" y="1142984"/>
            <a:ext cx="9286940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4">
              <a:defRPr/>
            </a:pPr>
            <a:r>
              <a:rPr lang="ru-RU" sz="4800" b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А не </a:t>
            </a:r>
            <a:r>
              <a:rPr lang="ru-RU" sz="4800" dirty="0">
                <a:solidFill>
                  <a:srgbClr val="0070C0"/>
                </a:solidFill>
                <a:latin typeface="Georgia" pitchFamily="18" charset="0"/>
                <a:ea typeface="Batang" pitchFamily="18" charset="-127"/>
              </a:rPr>
              <a:t>пойти</a:t>
            </a:r>
            <a:r>
              <a:rPr lang="ru-RU" sz="4800" b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 ли нам</a:t>
            </a:r>
          </a:p>
          <a:p>
            <a:pPr marL="3028950" lvl="5" indent="-742950">
              <a:buFontTx/>
              <a:buAutoNum type="arabicParenR"/>
              <a:defRPr/>
            </a:pPr>
            <a:r>
              <a:rPr lang="ru-RU" sz="4400" b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на </a:t>
            </a:r>
            <a:r>
              <a:rPr lang="ru-RU" sz="4400" b="1" dirty="0" err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Кудыкину</a:t>
            </a:r>
            <a:r>
              <a:rPr lang="ru-RU" sz="4400" b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 гору</a:t>
            </a:r>
          </a:p>
          <a:p>
            <a:pPr marL="3028950" lvl="5" indent="-742950">
              <a:buFontTx/>
              <a:buAutoNum type="arabicParenR"/>
              <a:defRPr/>
            </a:pPr>
            <a:r>
              <a:rPr lang="ru-RU" sz="4400" b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в гости</a:t>
            </a:r>
          </a:p>
          <a:p>
            <a:pPr marL="3028950" lvl="5" indent="-742950">
              <a:buFontTx/>
              <a:buAutoNum type="arabicParenR"/>
              <a:defRPr/>
            </a:pPr>
            <a:r>
              <a:rPr lang="ru-RU" sz="4400" b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в кино</a:t>
            </a:r>
          </a:p>
          <a:p>
            <a:pPr marL="3028950" lvl="5" indent="-742950">
              <a:buFontTx/>
              <a:buAutoNum type="arabicParenR"/>
              <a:defRPr/>
            </a:pPr>
            <a:r>
              <a:rPr lang="ru-RU" sz="4400" b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за подарком для  </a:t>
            </a:r>
            <a:r>
              <a:rPr lang="ru-RU" sz="4400" b="1" dirty="0" err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Иа</a:t>
            </a:r>
            <a:r>
              <a:rPr lang="ru-RU" sz="4400" b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dmin\Pictures\иллюстрации\Goose 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BAFEC7"/>
            </a:solidFill>
            <a:miter lim="800000"/>
            <a:headEnd/>
            <a:tailEnd/>
          </a:ln>
        </p:spPr>
      </p:pic>
      <p:sp>
        <p:nvSpPr>
          <p:cNvPr id="12291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4786313" y="357188"/>
            <a:ext cx="3929062" cy="37861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8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953735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85875" y="1214438"/>
            <a:ext cx="6929438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Безвозмездно, то есть</a:t>
            </a:r>
          </a:p>
          <a:p>
            <a:pPr marL="800100" lvl="1" indent="-342900">
              <a:buFontTx/>
              <a:buAutoNum type="arabicParenR"/>
            </a:pPr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по банковской карте</a:t>
            </a:r>
          </a:p>
          <a:p>
            <a:pPr marL="800100" lvl="1" indent="-342900">
              <a:buFontTx/>
              <a:buAutoNum type="arabicParenR"/>
            </a:pPr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в обмен на конфету</a:t>
            </a:r>
          </a:p>
          <a:p>
            <a:pPr marL="800100" lvl="1" indent="-342900">
              <a:buFontTx/>
              <a:buAutoNum type="arabicParenR"/>
            </a:pPr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за щелбан</a:t>
            </a:r>
          </a:p>
          <a:p>
            <a:pPr marL="800100" lvl="1" indent="-342900">
              <a:buFontTx/>
              <a:buAutoNum type="arabicParenR"/>
            </a:pPr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даром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dmin\Pictures\иллюстрации\Goose 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BAFEC7"/>
            </a:solidFill>
            <a:miter lim="800000"/>
            <a:headEnd/>
            <a:tailEnd/>
          </a:ln>
        </p:spPr>
      </p:pic>
      <p:sp>
        <p:nvSpPr>
          <p:cNvPr id="13315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4786313" y="357188"/>
            <a:ext cx="3929062" cy="37861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8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953735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85875" y="1214438"/>
            <a:ext cx="6929438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И того, и другого. И можно</a:t>
            </a:r>
          </a:p>
          <a:p>
            <a:pPr marL="1200150" lvl="1" indent="-742950">
              <a:buFontTx/>
              <a:buAutoNum type="arabicParenR"/>
            </a:pPr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с горчичкой</a:t>
            </a:r>
          </a:p>
          <a:p>
            <a:pPr marL="1200150" lvl="1" indent="-742950">
              <a:buFontTx/>
              <a:buAutoNum type="arabicParenR"/>
            </a:pPr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без хлеба</a:t>
            </a:r>
          </a:p>
          <a:p>
            <a:pPr marL="1200150" lvl="1" indent="-742950">
              <a:buFontTx/>
              <a:buAutoNum type="arabicParenR"/>
            </a:pPr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в глубокой тарелке</a:t>
            </a:r>
          </a:p>
          <a:p>
            <a:pPr marL="1200150" lvl="1" indent="-742950">
              <a:buFontTx/>
              <a:buAutoNum type="arabicParenR"/>
            </a:pPr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полить соусом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dmin\Pictures\иллюстрации\Goose 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BAFEC7"/>
            </a:solidFill>
            <a:miter lim="800000"/>
            <a:headEnd/>
            <a:tailEnd/>
          </a:ln>
        </p:spPr>
      </p:pic>
      <p:sp>
        <p:nvSpPr>
          <p:cNvPr id="14339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4786313" y="357188"/>
            <a:ext cx="3929062" cy="37861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8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953735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28688" y="857250"/>
            <a:ext cx="7215187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Я тучка, тучка, тучка,</a:t>
            </a:r>
          </a:p>
          <a:p>
            <a:r>
              <a:rPr lang="ru-RU" sz="44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Я вовсе не</a:t>
            </a:r>
          </a:p>
          <a:p>
            <a:pPr lvl="1"/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1) молния</a:t>
            </a:r>
          </a:p>
          <a:p>
            <a:pPr lvl="1"/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2) медведь</a:t>
            </a:r>
          </a:p>
          <a:p>
            <a:pPr lvl="1"/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3) птица</a:t>
            </a:r>
          </a:p>
          <a:p>
            <a:pPr lvl="1"/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4) пчела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dmin\Pictures\иллюстрации\Goose 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BAFEC7"/>
            </a:solidFill>
            <a:miter lim="800000"/>
            <a:headEnd/>
            <a:tailEnd/>
          </a:ln>
        </p:spPr>
      </p:pic>
      <p:sp>
        <p:nvSpPr>
          <p:cNvPr id="15363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4786313" y="357188"/>
            <a:ext cx="3929062" cy="37861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8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953735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57313" y="642938"/>
            <a:ext cx="721518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А подходящая компания – это такая компания, где нас могут чем-нибудь</a:t>
            </a:r>
          </a:p>
          <a:p>
            <a:pPr marL="800100" lvl="1" indent="-342900">
              <a:buFontTx/>
              <a:buAutoNum type="arabicParenR"/>
            </a:pPr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напугать</a:t>
            </a:r>
          </a:p>
          <a:p>
            <a:pPr marL="800100" lvl="1" indent="-342900">
              <a:buFontTx/>
              <a:buAutoNum type="arabicParenR"/>
            </a:pPr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развеселить</a:t>
            </a:r>
          </a:p>
          <a:p>
            <a:pPr marL="800100" lvl="1" indent="-342900">
              <a:buFontTx/>
              <a:buAutoNum type="arabicParenR"/>
            </a:pPr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вымазать</a:t>
            </a:r>
          </a:p>
          <a:p>
            <a:pPr marL="800100" lvl="1" indent="-342900">
              <a:buFontTx/>
              <a:buAutoNum type="arabicParenR"/>
            </a:pPr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угостить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dmin\Pictures\иллюстрации\Goose 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BAFEC7"/>
            </a:solidFill>
            <a:miter lim="800000"/>
            <a:headEnd/>
            <a:tailEnd/>
          </a:ln>
        </p:spPr>
      </p:pic>
      <p:sp>
        <p:nvSpPr>
          <p:cNvPr id="16387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4786313" y="357188"/>
            <a:ext cx="3929062" cy="37861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8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953735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1285875"/>
            <a:ext cx="8143875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Ну что, застрял? – Нет, я просто </a:t>
            </a:r>
          </a:p>
          <a:p>
            <a:pPr marL="800100" lvl="1" indent="-342900">
              <a:buFontTx/>
              <a:buAutoNum type="arabicParenR"/>
            </a:pPr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отдыхаю</a:t>
            </a:r>
          </a:p>
          <a:p>
            <a:pPr marL="800100" lvl="1" indent="-342900">
              <a:buFontTx/>
              <a:buAutoNum type="arabicParenR"/>
            </a:pPr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вышиваю</a:t>
            </a:r>
          </a:p>
          <a:p>
            <a:pPr marL="800100" lvl="1" indent="-342900">
              <a:buFontTx/>
              <a:buAutoNum type="arabicParenR"/>
            </a:pPr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читаю</a:t>
            </a:r>
          </a:p>
          <a:p>
            <a:pPr marL="800100" lvl="1" indent="-342900">
              <a:buFontTx/>
              <a:buAutoNum type="arabicParenR"/>
            </a:pPr>
            <a:r>
              <a:rPr lang="ru-RU" sz="4000" b="1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уснул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dmin\Pictures\иллюстрации\Goose 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2571750" y="357188"/>
            <a:ext cx="614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Segoe Print" pitchFamily="2" charset="0"/>
              </a:rPr>
              <a:t>6. РАСШИФРУЕМ!</a:t>
            </a:r>
          </a:p>
        </p:txBody>
      </p:sp>
      <p:sp>
        <p:nvSpPr>
          <p:cNvPr id="17412" name="Прямоугольник 5"/>
          <p:cNvSpPr>
            <a:spLocks noChangeArrowheads="1"/>
          </p:cNvSpPr>
          <p:nvPr/>
        </p:nvSpPr>
        <p:spPr bwMode="auto">
          <a:xfrm>
            <a:off x="714375" y="1643063"/>
            <a:ext cx="271462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C00000"/>
                </a:solidFill>
                <a:latin typeface="Segoe Print" pitchFamily="2" charset="0"/>
              </a:rPr>
              <a:t>ДП -</a:t>
            </a:r>
          </a:p>
          <a:p>
            <a:r>
              <a:rPr lang="ru-RU" sz="4800">
                <a:solidFill>
                  <a:srgbClr val="C00000"/>
                </a:solidFill>
                <a:latin typeface="Segoe Print" pitchFamily="2" charset="0"/>
              </a:rPr>
              <a:t>ПК – </a:t>
            </a:r>
          </a:p>
          <a:p>
            <a:r>
              <a:rPr lang="ru-RU" sz="4800">
                <a:solidFill>
                  <a:srgbClr val="C00000"/>
                </a:solidFill>
                <a:latin typeface="Segoe Print" pitchFamily="2" charset="0"/>
              </a:rPr>
              <a:t>ОП -</a:t>
            </a:r>
          </a:p>
          <a:p>
            <a:r>
              <a:rPr lang="ru-RU" sz="4800">
                <a:solidFill>
                  <a:srgbClr val="C00000"/>
                </a:solidFill>
                <a:latin typeface="Segoe Print" pitchFamily="2" charset="0"/>
              </a:rPr>
              <a:t>УИИ - </a:t>
            </a:r>
          </a:p>
          <a:p>
            <a:r>
              <a:rPr lang="ru-RU" sz="4800">
                <a:solidFill>
                  <a:srgbClr val="C00000"/>
                </a:solidFill>
                <a:latin typeface="Segoe Print" pitchFamily="2" charset="0"/>
              </a:rPr>
              <a:t>НХ -</a:t>
            </a:r>
            <a:endParaRPr lang="ru-RU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17413" name="Прямоугольник 6"/>
          <p:cNvSpPr>
            <a:spLocks noChangeArrowheads="1"/>
          </p:cNvSpPr>
          <p:nvPr/>
        </p:nvSpPr>
        <p:spPr bwMode="auto">
          <a:xfrm>
            <a:off x="714375" y="1000125"/>
            <a:ext cx="8143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Segoe Print" pitchFamily="2" charset="0"/>
              </a:rPr>
              <a:t>КАК РАСШИФРОВАТЬ  СОКРАЩЁННЫЕ ПРОЗВИЩА ПУХА</a:t>
            </a:r>
            <a:r>
              <a:rPr lang="ru-RU">
                <a:latin typeface="Calibri" pitchFamily="34" charset="0"/>
              </a:rPr>
              <a:t>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29125" y="1785938"/>
            <a:ext cx="2214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Segoe Print" pitchFamily="2" charset="0"/>
              </a:rPr>
              <a:t>ПЯТАЧКА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14688" y="1785938"/>
            <a:ext cx="1500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Segoe Print" pitchFamily="2" charset="0"/>
              </a:rPr>
              <a:t>ДРУГ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86125" y="2571750"/>
            <a:ext cx="2076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Segoe Print" pitchFamily="2" charset="0"/>
              </a:rPr>
              <a:t>ПРИЯТЕЛЬ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00688" y="2571750"/>
            <a:ext cx="2214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Segoe Print" pitchFamily="2" charset="0"/>
              </a:rPr>
              <a:t>КРОЛИКА</a:t>
            </a:r>
            <a:endParaRPr lang="ru-RU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00375" y="3357563"/>
            <a:ext cx="3071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Segoe Print" pitchFamily="2" charset="0"/>
              </a:rPr>
              <a:t>ОТКРЫВАТЕЛЬ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215063" y="3357563"/>
            <a:ext cx="2143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Segoe Print" pitchFamily="2" charset="0"/>
              </a:rPr>
              <a:t>ПОЛЮСА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57563" y="4071938"/>
            <a:ext cx="2500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Segoe Print" pitchFamily="2" charset="0"/>
              </a:rPr>
              <a:t>УТЕШИТЕЛЬ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72188" y="4071938"/>
            <a:ext cx="2214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Segoe Print" pitchFamily="2" charset="0"/>
              </a:rPr>
              <a:t>ИА - ИА</a:t>
            </a:r>
          </a:p>
        </p:txBody>
      </p:sp>
      <p:sp>
        <p:nvSpPr>
          <p:cNvPr id="17422" name="TextBox 15"/>
          <p:cNvSpPr txBox="1">
            <a:spLocks noChangeArrowheads="1"/>
          </p:cNvSpPr>
          <p:nvPr/>
        </p:nvSpPr>
        <p:spPr bwMode="auto">
          <a:xfrm>
            <a:off x="3286125" y="4643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43188" y="4714875"/>
            <a:ext cx="292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Segoe Print" pitchFamily="2" charset="0"/>
              </a:rPr>
              <a:t>НАХОДИТЕЛЬ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72125" y="4714875"/>
            <a:ext cx="1785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Segoe Print" pitchFamily="2" charset="0"/>
              </a:rPr>
              <a:t>ХВОСТА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4" grpId="0"/>
      <p:bldP spid="15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dmin\Pictures\иллюстрации\Goose 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 rot="-866554">
            <a:off x="1306513" y="719138"/>
            <a:ext cx="6245225" cy="3821112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53171"/>
              </a:avLst>
            </a:prstTxWarp>
          </a:bodyPr>
          <a:lstStyle/>
          <a:p>
            <a:pPr algn="ctr"/>
            <a:r>
              <a:rPr lang="ru-RU" sz="7200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Segoe Script"/>
              </a:rPr>
              <a:t>ДО НОВЫХ ВСТРЕЧ</a:t>
            </a:r>
          </a:p>
          <a:p>
            <a:pPr algn="ctr"/>
            <a:r>
              <a:rPr lang="ru-RU" sz="7200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Segoe Script"/>
              </a:rPr>
              <a:t> В БИБЛИОТЕКЕ!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Pictures\иллюстрации\Goose 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Admin\Pictures\К игре по Винни - Пуху\Кристофер Робин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57166"/>
            <a:ext cx="4286280" cy="6248222"/>
          </a:xfrm>
          <a:prstGeom prst="ellipse">
            <a:avLst/>
          </a:prstGeom>
          <a:ln w="63500" cap="rnd">
            <a:solidFill>
              <a:srgbClr val="71FF4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6" name="Picture 4" descr="C:\Users\Admin\Pictures\анимации\Винни 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5" y="3529013"/>
            <a:ext cx="18573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Pictures\иллюстрации\Goose 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C:\Users\Admin\Pictures\К игре по Винни - Пуху\Виннипег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071546"/>
            <a:ext cx="3139164" cy="45005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BAFEC7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100" name="Picture 4" descr="C:\Users\Admin\Pictures\К игре по Винни - Пуху\Памятник Колборну и Виннипег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857232"/>
            <a:ext cx="3213121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BAFEC7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5072063" y="4286250"/>
            <a:ext cx="321468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Georgia" pitchFamily="18" charset="0"/>
              </a:rPr>
              <a:t>Памятник </a:t>
            </a:r>
          </a:p>
          <a:p>
            <a:r>
              <a:rPr lang="ru-RU">
                <a:solidFill>
                  <a:srgbClr val="FF0000"/>
                </a:solidFill>
                <a:latin typeface="Georgia" pitchFamily="18" charset="0"/>
              </a:rPr>
              <a:t>лейтенанту Колборну</a:t>
            </a:r>
          </a:p>
          <a:p>
            <a:r>
              <a:rPr lang="ru-RU">
                <a:solidFill>
                  <a:srgbClr val="FF0000"/>
                </a:solidFill>
                <a:latin typeface="Georgia" pitchFamily="18" charset="0"/>
              </a:rPr>
              <a:t> и Виннипег в родном городе офицера в </a:t>
            </a:r>
          </a:p>
          <a:p>
            <a:r>
              <a:rPr lang="ru-RU">
                <a:solidFill>
                  <a:srgbClr val="FF0000"/>
                </a:solidFill>
                <a:latin typeface="Georgia" pitchFamily="18" charset="0"/>
              </a:rPr>
              <a:t>Канаде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1071563" y="5857875"/>
            <a:ext cx="3143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Georgia" pitchFamily="18" charset="0"/>
              </a:rPr>
              <a:t>Кристофер  и Виннипег в лондонском зоопарке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Pictures\иллюстрации\Goose 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 descr="C:\Users\Admin\Pictures\К игре по Винни - Пуху\медведь Кристофера Робин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00042"/>
            <a:ext cx="4357718" cy="56436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BAFEC7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5357813" y="2143125"/>
            <a:ext cx="35004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FF0000"/>
                </a:solidFill>
                <a:latin typeface="Georgia" pitchFamily="18" charset="0"/>
              </a:rPr>
              <a:t>Винни – Пух, хранящийся </a:t>
            </a:r>
          </a:p>
          <a:p>
            <a:pPr algn="ctr"/>
            <a:r>
              <a:rPr lang="ru-RU">
                <a:solidFill>
                  <a:srgbClr val="FF0000"/>
                </a:solidFill>
                <a:latin typeface="Georgia" pitchFamily="18" charset="0"/>
              </a:rPr>
              <a:t>в детской комнате </a:t>
            </a:r>
          </a:p>
          <a:p>
            <a:pPr algn="ctr"/>
            <a:r>
              <a:rPr lang="ru-RU">
                <a:solidFill>
                  <a:srgbClr val="FF0000"/>
                </a:solidFill>
                <a:latin typeface="Georgia" pitchFamily="18" charset="0"/>
              </a:rPr>
              <a:t>Нью-Йоркской библиотеки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Pictures\иллюстрации\Goose 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BAFEC7"/>
            </a:solidFill>
            <a:miter lim="800000"/>
            <a:headEnd/>
            <a:tailEnd/>
          </a:ln>
        </p:spPr>
      </p:pic>
      <p:pic>
        <p:nvPicPr>
          <p:cNvPr id="6" name="Picture 3" descr="C:\Users\Admin\Pictures\К игре по Винни - Пуху\Алан Милн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000108"/>
            <a:ext cx="3690955" cy="44291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BAFEC7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125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4786313" y="357188"/>
            <a:ext cx="3929062" cy="37861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8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953735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Georgia"/>
              </a:rPr>
              <a:t>Алан </a:t>
            </a:r>
          </a:p>
          <a:p>
            <a:pPr algn="ctr"/>
            <a:r>
              <a:rPr lang="ru-RU" sz="3600" kern="10">
                <a:ln w="12700">
                  <a:solidFill>
                    <a:srgbClr val="953735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Georgia"/>
              </a:rPr>
              <a:t>Александр</a:t>
            </a:r>
          </a:p>
          <a:p>
            <a:pPr algn="ctr"/>
            <a:r>
              <a:rPr lang="ru-RU" sz="3600" kern="10">
                <a:ln w="12700">
                  <a:solidFill>
                    <a:srgbClr val="953735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Georgia"/>
              </a:rPr>
              <a:t> Милн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3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3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3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3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3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3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3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3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3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3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Pictures\иллюстрации\Goose 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 descr="C:\Users\Admin\Pictures\К игре по Винни - Пуху\Борис Заходе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000125"/>
            <a:ext cx="4316412" cy="4978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BAFEC7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5143500" y="1285875"/>
            <a:ext cx="3643313" cy="26431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2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943634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Georgia"/>
              </a:rPr>
              <a:t>Борис </a:t>
            </a:r>
          </a:p>
          <a:p>
            <a:pPr algn="ctr"/>
            <a:r>
              <a:rPr lang="ru-RU" sz="3600" kern="10">
                <a:ln w="12700">
                  <a:solidFill>
                    <a:srgbClr val="943634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Georgia"/>
              </a:rPr>
              <a:t>Владимирович </a:t>
            </a:r>
          </a:p>
          <a:p>
            <a:pPr algn="ctr"/>
            <a:r>
              <a:rPr lang="ru-RU" sz="3600" kern="10">
                <a:ln w="12700">
                  <a:solidFill>
                    <a:srgbClr val="943634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Georgia"/>
              </a:rPr>
              <a:t>Заходер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3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3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3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3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3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3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3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3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3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3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Pictures\иллюстрации\Goose 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8" y="928688"/>
            <a:ext cx="847725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ru-RU" sz="2800" b="1">
                <a:solidFill>
                  <a:srgbClr val="C00000"/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>В честь кого медвежонок получил свои </a:t>
            </a:r>
          </a:p>
          <a:p>
            <a:r>
              <a:rPr lang="ru-RU" sz="2800" b="1">
                <a:solidFill>
                  <a:srgbClr val="C00000"/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>   имена –  Винни и Пух?</a:t>
            </a:r>
            <a:endParaRPr lang="ru-RU" sz="1600" b="1">
              <a:solidFill>
                <a:srgbClr val="C00000"/>
              </a:solidFill>
              <a:latin typeface="Batang" pitchFamily="18" charset="-127"/>
              <a:ea typeface="Batang" pitchFamily="18" charset="-127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800" b="1">
                <a:solidFill>
                  <a:srgbClr val="C00000"/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>Крошка Ру – мальчик или девочка?   </a:t>
            </a:r>
            <a:endParaRPr lang="ru-RU" sz="1600" b="1">
              <a:solidFill>
                <a:srgbClr val="C00000"/>
              </a:solidFill>
              <a:latin typeface="Batang" pitchFamily="18" charset="-127"/>
              <a:ea typeface="Batang" pitchFamily="18" charset="-127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800" b="1">
                <a:solidFill>
                  <a:srgbClr val="C00000"/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>На кого охотились Кристофер Робин и Пух с</a:t>
            </a:r>
          </a:p>
          <a:p>
            <a:pPr eaLnBrk="0" hangingPunct="0"/>
            <a:r>
              <a:rPr lang="ru-RU" sz="2800" b="1">
                <a:solidFill>
                  <a:srgbClr val="C00000"/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>   помощью синего воздушного шарика?</a:t>
            </a:r>
            <a:endParaRPr lang="ru-RU" sz="1600" b="1">
              <a:solidFill>
                <a:srgbClr val="C00000"/>
              </a:solidFill>
              <a:latin typeface="Batang" pitchFamily="18" charset="-127"/>
              <a:ea typeface="Batang" pitchFamily="18" charset="-127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800" b="1">
                <a:solidFill>
                  <a:srgbClr val="C00000"/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>Любимые занятия Винни?  </a:t>
            </a:r>
            <a:endParaRPr lang="ru-RU" sz="1600" b="1">
              <a:solidFill>
                <a:srgbClr val="C00000"/>
              </a:solidFill>
              <a:latin typeface="Batang" pitchFamily="18" charset="-127"/>
              <a:ea typeface="Batang" pitchFamily="18" charset="-127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800" b="1">
                <a:solidFill>
                  <a:srgbClr val="C00000"/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>Какие виды песенок сочинял Винни – Пух?  </a:t>
            </a:r>
            <a:endParaRPr lang="ru-RU" sz="1600" b="1">
              <a:solidFill>
                <a:srgbClr val="C00000"/>
              </a:solidFill>
              <a:latin typeface="Batang" pitchFamily="18" charset="-127"/>
              <a:ea typeface="Batang" pitchFamily="18" charset="-127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800" b="1">
                <a:solidFill>
                  <a:srgbClr val="C00000"/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>Как звали дедушку Пятачка?</a:t>
            </a:r>
            <a:r>
              <a:rPr lang="ru-RU" sz="2800" b="1" i="1">
                <a:solidFill>
                  <a:srgbClr val="C00000"/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> </a:t>
            </a:r>
            <a:endParaRPr lang="ru-RU" sz="1600" b="1">
              <a:solidFill>
                <a:srgbClr val="C00000"/>
              </a:solidFill>
              <a:latin typeface="Batang" pitchFamily="18" charset="-127"/>
              <a:ea typeface="Batang" pitchFamily="18" charset="-127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800" b="1">
                <a:solidFill>
                  <a:srgbClr val="C00000"/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>Кто нашёл хвост Иа?  </a:t>
            </a:r>
            <a:endParaRPr lang="ru-RU" sz="1600" b="1">
              <a:solidFill>
                <a:srgbClr val="C00000"/>
              </a:solidFill>
              <a:latin typeface="Batang" pitchFamily="18" charset="-127"/>
              <a:ea typeface="Batang" pitchFamily="18" charset="-127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800" b="1">
                <a:solidFill>
                  <a:srgbClr val="C00000"/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>Кто из героев – игрушка, а кто – </a:t>
            </a:r>
          </a:p>
          <a:p>
            <a:pPr eaLnBrk="0" hangingPunct="0"/>
            <a:r>
              <a:rPr lang="ru-RU" sz="2800" b="1">
                <a:solidFill>
                  <a:srgbClr val="C00000"/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>   настоящее  животное</a:t>
            </a:r>
            <a:r>
              <a:rPr lang="ru-RU" sz="2800" b="1" i="1">
                <a:solidFill>
                  <a:srgbClr val="C00000"/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>?  </a:t>
            </a:r>
            <a:endParaRPr lang="ru-RU" sz="4400" b="1">
              <a:solidFill>
                <a:srgbClr val="C00000"/>
              </a:solidFill>
              <a:latin typeface="Batang" pitchFamily="18" charset="-127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2071688" y="357188"/>
            <a:ext cx="5643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Segoe Print" pitchFamily="2" charset="0"/>
              </a:rPr>
              <a:t>1.МАЛЕНЬКАЯ ВИКТОРИНА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Pictures\иллюстрации\Goose 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BAFEC7"/>
            </a:solidFill>
            <a:miter lim="800000"/>
            <a:headEnd/>
            <a:tailEnd/>
          </a:ln>
        </p:spPr>
      </p:pic>
      <p:sp>
        <p:nvSpPr>
          <p:cNvPr id="9219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4786313" y="357188"/>
            <a:ext cx="3929062" cy="37861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8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953735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214313" y="357188"/>
            <a:ext cx="83581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0070C0"/>
                </a:solidFill>
                <a:latin typeface="Segoe Print" pitchFamily="2" charset="0"/>
              </a:rPr>
              <a:t>2. Продолжите цитату </a:t>
            </a:r>
          </a:p>
          <a:p>
            <a:pPr algn="ctr"/>
            <a:r>
              <a:rPr lang="ru-RU" sz="3600">
                <a:solidFill>
                  <a:srgbClr val="0070C0"/>
                </a:solidFill>
                <a:latin typeface="Segoe Print" pitchFamily="2" charset="0"/>
              </a:rPr>
              <a:t>   из мультфильма</a:t>
            </a:r>
          </a:p>
          <a:p>
            <a:endParaRPr lang="ru-RU" sz="240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9221" name="Picture 2" descr="C:\Users\Admin\Pictures\анимации\Винни на шаре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1785938"/>
            <a:ext cx="31432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dmin\Pictures\иллюстрации\Goose 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BAFEC7"/>
            </a:solidFill>
            <a:miter lim="800000"/>
            <a:headEnd/>
            <a:tailEnd/>
          </a:ln>
        </p:spPr>
      </p:pic>
      <p:sp>
        <p:nvSpPr>
          <p:cNvPr id="10243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4786313" y="357188"/>
            <a:ext cx="3929062" cy="37861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8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953735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1000108"/>
            <a:ext cx="7643866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Кто ходит в гости по утрам – тот поступает:</a:t>
            </a:r>
          </a:p>
          <a:p>
            <a:pPr marL="742950" indent="-742950">
              <a:buFontTx/>
              <a:buAutoNum type="arabicParenR"/>
              <a:defRPr/>
            </a:pPr>
            <a:r>
              <a:rPr lang="ru-RU" sz="4000" b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Неосмотрительно</a:t>
            </a:r>
          </a:p>
          <a:p>
            <a:pPr marL="742950" indent="-742950">
              <a:buFontTx/>
              <a:buAutoNum type="arabicParenR"/>
              <a:defRPr/>
            </a:pPr>
            <a:r>
              <a:rPr lang="ru-RU" sz="4000" b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Глупо</a:t>
            </a:r>
          </a:p>
          <a:p>
            <a:pPr marL="742950" indent="-742950">
              <a:buFontTx/>
              <a:buAutoNum type="arabicParenR"/>
              <a:defRPr/>
            </a:pPr>
            <a:r>
              <a:rPr lang="ru-RU" sz="4000" b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Мудро</a:t>
            </a:r>
          </a:p>
          <a:p>
            <a:pPr marL="742950" indent="-742950">
              <a:buFontTx/>
              <a:buAutoNum type="arabicParenR"/>
              <a:defRPr/>
            </a:pPr>
            <a:r>
              <a:rPr lang="ru-RU" sz="4000" b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Несерьёзно</a:t>
            </a:r>
          </a:p>
          <a:p>
            <a:pPr lvl="5">
              <a:buFont typeface="Wingdings" pitchFamily="2" charset="2"/>
              <a:buChar char="v"/>
              <a:defRPr/>
            </a:pPr>
            <a:endParaRPr lang="ru-RU" sz="16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286</Words>
  <Application>Microsoft Office PowerPoint</Application>
  <PresentationFormat>Экран (4:3)</PresentationFormat>
  <Paragraphs>91</Paragraphs>
  <Slides>17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61</cp:revision>
  <dcterms:created xsi:type="dcterms:W3CDTF">2011-10-19T04:42:00Z</dcterms:created>
  <dcterms:modified xsi:type="dcterms:W3CDTF">2012-11-22T04:34:33Z</dcterms:modified>
</cp:coreProperties>
</file>