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20"/>
  </p:handoutMasterIdLst>
  <p:sldIdLst>
    <p:sldId id="256" r:id="rId2"/>
    <p:sldId id="257" r:id="rId3"/>
    <p:sldId id="258" r:id="rId4"/>
    <p:sldId id="259" r:id="rId5"/>
    <p:sldId id="273" r:id="rId6"/>
    <p:sldId id="274" r:id="rId7"/>
    <p:sldId id="260" r:id="rId8"/>
    <p:sldId id="262" r:id="rId9"/>
    <p:sldId id="263" r:id="rId10"/>
    <p:sldId id="270" r:id="rId11"/>
    <p:sldId id="264" r:id="rId12"/>
    <p:sldId id="269" r:id="rId13"/>
    <p:sldId id="271" r:id="rId14"/>
    <p:sldId id="267" r:id="rId15"/>
    <p:sldId id="261" r:id="rId16"/>
    <p:sldId id="268" r:id="rId17"/>
    <p:sldId id="275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10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916FCB-0431-4715-9F5D-4B5B7C0186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857364"/>
            <a:ext cx="8643998" cy="4010036"/>
          </a:xfrm>
        </p:spPr>
        <p:txBody>
          <a:bodyPr>
            <a:normAutofit/>
          </a:bodyPr>
          <a:lstStyle/>
          <a:p>
            <a:pPr algn="r"/>
            <a:r>
              <a:rPr lang="ru-RU" sz="40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 Black" pitchFamily="34" charset="0"/>
              </a:rPr>
              <a:t>Внеклассное мероприятие</a:t>
            </a:r>
            <a:r>
              <a:rPr lang="ru-RU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 Black" pitchFamily="34" charset="0"/>
              </a:rPr>
              <a:t/>
            </a:r>
            <a:br>
              <a:rPr lang="ru-RU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 Black" pitchFamily="34" charset="0"/>
              </a:rPr>
            </a:br>
            <a:r>
              <a:rPr lang="ru-RU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 Black" pitchFamily="34" charset="0"/>
              </a:rPr>
              <a:t>"</a:t>
            </a:r>
            <a:r>
              <a:rPr lang="ru-RU" sz="8000" b="1" dirty="0" smtClean="0">
                <a:solidFill>
                  <a:schemeClr val="bg1"/>
                </a:solidFill>
                <a:latin typeface="Arial Black" pitchFamily="34" charset="0"/>
              </a:rPr>
              <a:t>Сигарета</a:t>
            </a:r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 Black" pitchFamily="34" charset="0"/>
              </a:rPr>
              <a:t>–</a:t>
            </a:r>
            <a:br>
              <a:rPr lang="ru-RU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 Black" pitchFamily="34" charset="0"/>
              </a:rPr>
            </a:br>
            <a:r>
              <a:rPr lang="ru-RU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 Black" pitchFamily="34" charset="0"/>
              </a:rPr>
              <a:t> не </a:t>
            </a: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к</a:t>
            </a:r>
            <a:r>
              <a:rPr lang="ru-RU" b="1" dirty="0" smtClean="0">
                <a:solidFill>
                  <a:srgbClr val="FFC000"/>
                </a:solidFill>
                <a:latin typeface="Arial Black" pitchFamily="34" charset="0"/>
              </a:rPr>
              <a:t>о</a:t>
            </a:r>
            <a:r>
              <a:rPr lang="ru-RU" b="1" dirty="0" smtClean="0">
                <a:solidFill>
                  <a:srgbClr val="00B0F0"/>
                </a:solidFill>
                <a:latin typeface="Arial Black" pitchFamily="34" charset="0"/>
              </a:rPr>
              <a:t>н</a:t>
            </a:r>
            <a:r>
              <a:rPr lang="ru-RU" b="1" dirty="0" smtClean="0">
                <a:solidFill>
                  <a:srgbClr val="7030A0"/>
                </a:solidFill>
                <a:latin typeface="Arial Black" pitchFamily="34" charset="0"/>
              </a:rPr>
              <a:t>ф</a:t>
            </a:r>
            <a:r>
              <a:rPr lang="ru-RU" b="1" dirty="0" smtClean="0">
                <a:solidFill>
                  <a:srgbClr val="92D050"/>
                </a:solidFill>
                <a:latin typeface="Arial Black" pitchFamily="34" charset="0"/>
              </a:rPr>
              <a:t>е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т</a:t>
            </a:r>
            <a:r>
              <a:rPr lang="ru-RU" b="1" dirty="0" smtClean="0">
                <a:solidFill>
                  <a:srgbClr val="FFC000"/>
                </a:solidFill>
                <a:latin typeface="Arial Black" pitchFamily="34" charset="0"/>
              </a:rPr>
              <a:t>а</a:t>
            </a:r>
            <a:r>
              <a:rPr lang="ru-RU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 Black" pitchFamily="34" charset="0"/>
              </a:rPr>
              <a:t>!"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Arial Black" pitchFamily="34" charset="0"/>
              </a:rPr>
            </a:b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488" y="214290"/>
            <a:ext cx="6138874" cy="1143008"/>
          </a:xfrm>
        </p:spPr>
        <p:txBody>
          <a:bodyPr>
            <a:normAutofit fontScale="25000" lnSpcReduction="20000"/>
          </a:bodyPr>
          <a:lstStyle/>
          <a:p>
            <a:pPr algn="ctr"/>
            <a:endParaRPr lang="ru-RU" b="1" dirty="0" smtClean="0"/>
          </a:p>
          <a:p>
            <a:pPr algn="ctr"/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Иркутской области </a:t>
            </a:r>
          </a:p>
          <a:p>
            <a:pPr algn="ctr"/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«СОШ № 42»  города Братска</a:t>
            </a:r>
          </a:p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6143644"/>
            <a:ext cx="87154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Классный руководитель: Пятникова Марина Геннадьевна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TEMP.PC-2394\Мои документы\Мои рисунки\Новая папка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3016250" cy="3165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табачном дыме содержится </a:t>
            </a:r>
            <a:r>
              <a:rPr lang="ru-RU" b="1" cap="all" dirty="0" smtClean="0">
                <a:latin typeface="Times New Roman" pitchFamily="18" charset="0"/>
                <a:cs typeface="Times New Roman" pitchFamily="18" charset="0"/>
              </a:rPr>
              <a:t>аммиак</a:t>
            </a:r>
            <a:endParaRPr lang="ru-RU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Рак лёгких – 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это опаснейшее и быстро текущее заболевание, является уделом курящих.</a:t>
            </a:r>
          </a:p>
          <a:p>
            <a:endParaRPr lang="ru-RU" dirty="0"/>
          </a:p>
        </p:txBody>
      </p:sp>
      <p:pic>
        <p:nvPicPr>
          <p:cNvPr id="8194" name="Picture 2" descr="C:\Documents and Settings\TEMP.PC-2394\Мои документы\Мои рисунки\Новая папка\Рисунок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928802"/>
            <a:ext cx="4738687" cy="3678237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45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642918"/>
            <a:ext cx="6215106" cy="5762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ВЛИЯНИЕ ТАБАКА НА ОРГАНИЗМ ПОДРОСТКА</a:t>
            </a:r>
            <a:r>
              <a:rPr lang="ru-RU" sz="3600" b="1" dirty="0" smtClean="0">
                <a:solidFill>
                  <a:srgbClr val="FF0000"/>
                </a:solidFill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29190" y="1571612"/>
            <a:ext cx="3886200" cy="507206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Негативное влияние табака с удвоенной силой сказывается </a:t>
            </a:r>
          </a:p>
          <a:p>
            <a:pPr>
              <a:buNone/>
            </a:pP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на растущем организме. 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928934"/>
            <a:ext cx="347302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 descr="C:\Documents and Settings\TEMP.PC-2394\Мои документы\Мои рисунки\Новая папка\Рисунок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14290"/>
            <a:ext cx="2600325" cy="1790700"/>
          </a:xfrm>
          <a:prstGeom prst="rect">
            <a:avLst/>
          </a:prstGeom>
          <a:noFill/>
        </p:spPr>
      </p:pic>
      <p:pic>
        <p:nvPicPr>
          <p:cNvPr id="9219" name="Picture 3" descr="C:\Documents and Settings\TEMP.PC-2394\Мои документы\Мои рисунки\Новая папка\Рисунок1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000240"/>
            <a:ext cx="3567113" cy="2382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4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TEMP.PC-2394\Мои документы\Мои рисунки\Новая папка\Рисунок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000108"/>
            <a:ext cx="6548437" cy="4668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428604"/>
            <a:ext cx="5834074" cy="9906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31 мая – </a:t>
            </a:r>
            <a:br>
              <a:rPr lang="ru-RU" sz="40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Всемирный день </a:t>
            </a:r>
            <a:br>
              <a:rPr lang="ru-RU" sz="40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без табака. </a:t>
            </a:r>
            <a:endParaRPr lang="ru-RU" sz="4000" dirty="0">
              <a:solidFill>
                <a:schemeClr val="tx1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857364"/>
            <a:ext cx="7572396" cy="4786346"/>
          </a:xfrm>
        </p:spPr>
        <p:txBody>
          <a:bodyPr>
            <a:normAutofit fontScale="70000" lnSpcReduction="20000"/>
          </a:bodyPr>
          <a:lstStyle/>
          <a:p>
            <a:r>
              <a:rPr lang="ru-RU" sz="3900" b="1" dirty="0" smtClean="0">
                <a:latin typeface="Times New Roman" pitchFamily="18" charset="0"/>
                <a:cs typeface="Times New Roman" pitchFamily="18" charset="0"/>
              </a:rPr>
              <a:t>Если хочешь долго жить – сигареты брось…</a:t>
            </a:r>
          </a:p>
          <a:p>
            <a:r>
              <a:rPr lang="ru-RU" sz="3900" b="1" dirty="0" smtClean="0">
                <a:latin typeface="Times New Roman" pitchFamily="18" charset="0"/>
                <a:cs typeface="Times New Roman" pitchFamily="18" charset="0"/>
              </a:rPr>
              <a:t>Коль у мамы не </a:t>
            </a:r>
            <a:r>
              <a:rPr lang="ru-RU" sz="3900" b="1" dirty="0" err="1" smtClean="0">
                <a:latin typeface="Times New Roman" pitchFamily="18" charset="0"/>
                <a:cs typeface="Times New Roman" pitchFamily="18" charset="0"/>
              </a:rPr>
              <a:t>дурак</a:t>
            </a:r>
            <a:r>
              <a:rPr lang="ru-RU" sz="3900" b="1" dirty="0" smtClean="0">
                <a:latin typeface="Times New Roman" pitchFamily="18" charset="0"/>
                <a:cs typeface="Times New Roman" pitchFamily="18" charset="0"/>
              </a:rPr>
              <a:t> – срочно брось курить …</a:t>
            </a:r>
          </a:p>
          <a:p>
            <a:r>
              <a:rPr lang="ru-RU" sz="3900" b="1" dirty="0" smtClean="0">
                <a:latin typeface="Times New Roman" pitchFamily="18" charset="0"/>
                <a:cs typeface="Times New Roman" pitchFamily="18" charset="0"/>
              </a:rPr>
              <a:t>Вас мы очень–</a:t>
            </a:r>
            <a:r>
              <a:rPr lang="ru-RU" sz="3900" b="1" dirty="0" err="1" smtClean="0">
                <a:latin typeface="Times New Roman" pitchFamily="18" charset="0"/>
                <a:cs typeface="Times New Roman" pitchFamily="18" charset="0"/>
              </a:rPr>
              <a:t>очень</a:t>
            </a:r>
            <a:r>
              <a:rPr lang="ru-RU" sz="3900" b="1" dirty="0" smtClean="0">
                <a:latin typeface="Times New Roman" pitchFamily="18" charset="0"/>
                <a:cs typeface="Times New Roman" pitchFamily="18" charset="0"/>
              </a:rPr>
              <a:t> просим – не курите …</a:t>
            </a:r>
          </a:p>
          <a:p>
            <a:r>
              <a:rPr lang="ru-RU" sz="3900" b="1" dirty="0" smtClean="0">
                <a:latin typeface="Times New Roman" pitchFamily="18" charset="0"/>
                <a:cs typeface="Times New Roman" pitchFamily="18" charset="0"/>
              </a:rPr>
              <a:t>Чтобы стал наш мир иным – исчезнет пусть табачный …</a:t>
            </a:r>
          </a:p>
          <a:p>
            <a:r>
              <a:rPr lang="ru-RU" sz="3900" b="1" dirty="0" smtClean="0">
                <a:latin typeface="Times New Roman" pitchFamily="18" charset="0"/>
                <a:cs typeface="Times New Roman" pitchFamily="18" charset="0"/>
              </a:rPr>
              <a:t>Напомним каждому с любовью – курение вредит …</a:t>
            </a:r>
          </a:p>
          <a:p>
            <a:r>
              <a:rPr lang="ru-RU" sz="3900" b="1" dirty="0" smtClean="0">
                <a:latin typeface="Times New Roman" pitchFamily="18" charset="0"/>
                <a:cs typeface="Times New Roman" pitchFamily="18" charset="0"/>
              </a:rPr>
              <a:t>И знают все – мы и не шутим – не курит президент наш …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7143768" y="1643050"/>
            <a:ext cx="1857388" cy="492922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курить</a:t>
            </a:r>
            <a:r>
              <a:rPr lang="ru-RU" sz="3600" b="1" dirty="0" smtClean="0">
                <a:latin typeface="Arial Black" pitchFamily="34" charset="0"/>
                <a:cs typeface="Times New Roman" pitchFamily="18" charset="0"/>
              </a:rPr>
              <a:t>!</a:t>
            </a:r>
          </a:p>
          <a:p>
            <a:pPr algn="ctr">
              <a:buNone/>
            </a:pPr>
            <a:endParaRPr lang="ru-RU" sz="2800" b="1" dirty="0" smtClean="0">
              <a:solidFill>
                <a:srgbClr val="FF0000"/>
              </a:solidFill>
              <a:latin typeface="Arial Black" pitchFamily="34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1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табак</a:t>
            </a:r>
            <a:r>
              <a:rPr lang="ru-RU" sz="4100" b="1" dirty="0" smtClean="0">
                <a:latin typeface="Arial Black" pitchFamily="34" charset="0"/>
                <a:cs typeface="Times New Roman" pitchFamily="18" charset="0"/>
              </a:rPr>
              <a:t>!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папиросы</a:t>
            </a:r>
            <a:r>
              <a:rPr lang="ru-RU" b="1" dirty="0" smtClean="0">
                <a:latin typeface="Arial Black" pitchFamily="34" charset="0"/>
                <a:cs typeface="Times New Roman" pitchFamily="18" charset="0"/>
              </a:rPr>
              <a:t>!</a:t>
            </a:r>
          </a:p>
          <a:p>
            <a:pPr algn="ctr">
              <a:buNone/>
            </a:pPr>
            <a:endParaRPr lang="ru-RU" sz="2800" b="1" dirty="0" smtClean="0">
              <a:solidFill>
                <a:srgbClr val="FF0000"/>
              </a:solidFill>
              <a:latin typeface="Arial Black" pitchFamily="34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6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дым</a:t>
            </a:r>
            <a:r>
              <a:rPr lang="ru-RU" sz="4600" b="1" dirty="0" smtClean="0">
                <a:latin typeface="Arial Black" pitchFamily="34" charset="0"/>
                <a:cs typeface="Times New Roman" pitchFamily="18" charset="0"/>
              </a:rPr>
              <a:t>!</a:t>
            </a:r>
          </a:p>
          <a:p>
            <a:pPr algn="ctr">
              <a:buNone/>
            </a:pPr>
            <a:endParaRPr lang="ru-RU" b="1" dirty="0" smtClean="0">
              <a:solidFill>
                <a:srgbClr val="FF0000"/>
              </a:solidFill>
              <a:latin typeface="Arial Black" pitchFamily="34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здоровью</a:t>
            </a:r>
            <a:r>
              <a:rPr lang="ru-RU" b="1" dirty="0" smtClean="0">
                <a:latin typeface="Arial Black" pitchFamily="34" charset="0"/>
                <a:cs typeface="Times New Roman" pitchFamily="18" charset="0"/>
              </a:rPr>
              <a:t>!</a:t>
            </a:r>
          </a:p>
          <a:p>
            <a:pPr algn="ctr">
              <a:buNone/>
            </a:pPr>
            <a:endParaRPr lang="ru-RU" sz="2800" b="1" dirty="0" smtClean="0">
              <a:latin typeface="Arial Black" pitchFamily="34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6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Путин</a:t>
            </a:r>
            <a:r>
              <a:rPr lang="ru-RU" sz="4600" b="1" dirty="0" smtClean="0">
                <a:latin typeface="Arial Black" pitchFamily="34" charset="0"/>
                <a:cs typeface="Times New Roman" pitchFamily="18" charset="0"/>
              </a:rPr>
              <a:t>!</a:t>
            </a:r>
            <a:endParaRPr lang="ru-RU" sz="4600" dirty="0"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6146" name="Picture 2" descr="C:\Documents and Settings\TEMP.PC-2394\Мои документы\Мои рисунки\Новая папка\Рисунок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2805113" cy="1735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3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6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9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28600"/>
            <a:ext cx="8480328" cy="990600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Запрет курения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571612"/>
            <a:ext cx="8408890" cy="4900634"/>
          </a:xfrm>
          <a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 w="142875">
            <a:solidFill>
              <a:srgbClr val="C00000"/>
            </a:solidFill>
            <a:prstDash val="sysDash"/>
          </a:ln>
          <a:scene3d>
            <a:camera prst="orthographicFront">
              <a:rot lat="0" lon="21299999" rev="0"/>
            </a:camera>
            <a:lightRig rig="threePt" dir="t"/>
          </a:scene3d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В России с 14 января 2002 года вступила в силу 6-я статья федерального закона </a:t>
            </a:r>
          </a:p>
          <a:p>
            <a:pPr>
              <a:buNone/>
            </a:pPr>
            <a:r>
              <a:rPr lang="ru-RU" b="1" cap="all" dirty="0" smtClean="0">
                <a:solidFill>
                  <a:srgbClr val="7030A0"/>
                </a:solidFill>
              </a:rPr>
              <a:t>   «Об ограничении курения табака». </a:t>
            </a:r>
          </a:p>
          <a:p>
            <a:r>
              <a:rPr lang="ru-RU" b="1" dirty="0" smtClean="0"/>
              <a:t>Курение в школах, больницах, стадионах, общественном транспорте и в других общественных местах становится </a:t>
            </a:r>
            <a:r>
              <a:rPr lang="ru-RU" b="1" cap="all" dirty="0" smtClean="0"/>
              <a:t>административным правонарушением.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Наказание – штраф </a:t>
            </a:r>
          </a:p>
          <a:p>
            <a:r>
              <a:rPr lang="ru-RU" b="1" cap="all" dirty="0" smtClean="0"/>
              <a:t>Запрет</a:t>
            </a:r>
            <a:r>
              <a:rPr lang="ru-RU" b="1" dirty="0" smtClean="0"/>
              <a:t> на продажу сигарет </a:t>
            </a:r>
            <a:r>
              <a:rPr lang="ru-RU" b="1" dirty="0" smtClean="0">
                <a:solidFill>
                  <a:srgbClr val="FF0000"/>
                </a:solidFill>
              </a:rPr>
              <a:t>лицам моложе 18 лет.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496"/>
            <a:ext cx="8358246" cy="3416320"/>
          </a:xfrm>
          <a:prstGeom prst="rect">
            <a:avLst/>
          </a:prstGeom>
          <a:ln w="206375" cap="rnd" cmpd="sng">
            <a:solidFill>
              <a:schemeClr val="tx1"/>
            </a:solidFill>
            <a:bevel/>
          </a:ln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нас ответ один: </a:t>
            </a:r>
          </a:p>
          <a:p>
            <a:pPr algn="ctr"/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враг </a:t>
            </a:r>
            <a:r>
              <a:rPr lang="ru-RU" sz="7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тебя – </a:t>
            </a:r>
            <a:r>
              <a:rPr lang="ru-RU" sz="7200" b="1" cap="all" dirty="0" smtClean="0">
                <a:latin typeface="Times New Roman" pitchFamily="18" charset="0"/>
                <a:cs typeface="Times New Roman" pitchFamily="18" charset="0"/>
              </a:rPr>
              <a:t>никотин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10242" name="Picture 2" descr="C:\Documents and Settings\TEMP.PC-2394\Мои документы\Мои рисунки\Новая папка\Рисунок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0"/>
            <a:ext cx="3457575" cy="2597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TEMP.PC-2394\Мои документы\Мои рисунки\Новая папка\Рисунок1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71480"/>
            <a:ext cx="7608887" cy="5518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ЛИСТОВКА-НАПУТСТВИЕ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00634"/>
          </a:xfrm>
          <a:ln w="53975" cmpd="sng">
            <a:solidFill>
              <a:schemeClr val="tx1"/>
            </a:solidFill>
            <a:prstDash val="sysDot"/>
          </a:ln>
        </p:spPr>
        <p:txBody>
          <a:bodyPr>
            <a:normAutofit fontScale="85000" lnSpcReduction="20000"/>
          </a:bodyPr>
          <a:lstStyle/>
          <a:p>
            <a:pPr lvl="0">
              <a:buBlip>
                <a:blip r:embed="rId2"/>
              </a:buBlip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Выберите, что вам дороже: чистый воздух или сигаретный дым;</a:t>
            </a:r>
          </a:p>
          <a:p>
            <a:pPr lvl="0">
              <a:buBlip>
                <a:blip r:embed="rId2"/>
              </a:buBlip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Помните: сделать ошибку очень просто, исправить трудно.</a:t>
            </a:r>
          </a:p>
          <a:p>
            <a:pPr lvl="0">
              <a:buBlip>
                <a:blip r:embed="rId2"/>
              </a:buBlip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забывайте протягивать руку помощи тем, кто попал в беду.</a:t>
            </a:r>
          </a:p>
          <a:p>
            <a:pPr lvl="0">
              <a:buBlip>
                <a:blip r:embed="rId2"/>
              </a:buBlip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Умейте выбирать друзей.</a:t>
            </a:r>
          </a:p>
          <a:p>
            <a:pPr lvl="0">
              <a:buBlip>
                <a:blip r:embed="rId2"/>
              </a:buBlip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Сейчас школа - это самое важное в вашей жизни. Без знаний вы никто.</a:t>
            </a:r>
          </a:p>
          <a:p>
            <a:pPr lvl="0">
              <a:buBlip>
                <a:blip r:embed="rId2"/>
              </a:buBlip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 пришли в этот мир, чтобы жить и приносить пользу людям.</a:t>
            </a:r>
          </a:p>
          <a:p>
            <a:pPr lvl="0">
              <a:buBlip>
                <a:blip r:embed="rId2"/>
              </a:buBlip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Помните: смелый не тот, кто научился курить, пить, принимать наркотики, а тот кто сумел от этого отказаться и помог это сделать другим.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85728"/>
            <a:ext cx="218122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57158" y="1846352"/>
            <a:ext cx="8072462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ХОЧУ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КУРИТЬ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потому, что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405842" cy="99060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Громадная армия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дымящих людей на земле!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589566"/>
            <a:ext cx="4572032" cy="4982705"/>
          </a:xfr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Богаты на выдумку опытные мастера торговой рекламы.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всех языках мира они призывают человека затянуться этим соблазнительным дурманящим дымком.</a:t>
            </a:r>
          </a:p>
          <a:p>
            <a:endParaRPr lang="ru-RU" dirty="0">
              <a:latin typeface="Arno Pro Smbd SmText" pitchFamily="18" charset="0"/>
            </a:endParaRPr>
          </a:p>
        </p:txBody>
      </p:sp>
      <p:pic>
        <p:nvPicPr>
          <p:cNvPr id="2050" name="Picture 2" descr="C:\Documents and Settings\TEMP.PC-2394\Мои документы\Мои рисунки\Новая папка\Рисунок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571612"/>
            <a:ext cx="4146550" cy="4979987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405842" cy="99060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Им нужны только деньги!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Сами они не курят!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072067" y="1589567"/>
            <a:ext cx="3857652" cy="457200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Трудно поверить, что всё это делается небольшой группой людей не на благо человека, а на его гибель и только ради наживы, ради обогащения. </a:t>
            </a:r>
          </a:p>
          <a:p>
            <a:endParaRPr lang="ru-RU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14488"/>
            <a:ext cx="4000528" cy="4893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1285860"/>
            <a:ext cx="1768931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Статистика утверждает: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500174"/>
            <a:ext cx="4357718" cy="4929221"/>
          </a:xfrm>
        </p:spPr>
        <p:txBody>
          <a:bodyPr>
            <a:normAutofit lnSpcReduction="1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Ежегодно люди выкуривают </a:t>
            </a:r>
            <a:r>
              <a:rPr lang="ru-RU" sz="32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3600 млрд. сигарет. 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ежедневно от курения умирает свыше </a:t>
            </a:r>
            <a:r>
              <a:rPr lang="ru-RU" sz="32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 млн. курильщиков, 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т.е. 1 человек умирает через каждые 3 секунды.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429124" y="1428736"/>
            <a:ext cx="4500593" cy="4857783"/>
          </a:xfrm>
        </p:spPr>
        <p:txBody>
          <a:bodyPr>
            <a:normAutofit lnSpcReduction="10000"/>
          </a:bodyPr>
          <a:lstStyle/>
          <a:p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Каждая сигарета сокращает жизнь человека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5-6 минут. </a:t>
            </a:r>
          </a:p>
          <a:p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Человек, выкуривающий в день по 9 сигарет, уходит в мир иной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5 лет раньше.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600"/>
                            </p:stCondLst>
                            <p:childTnLst>
                              <p:par>
                                <p:cTn id="1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60"/>
                            </p:stCondLst>
                            <p:childTnLst>
                              <p:par>
                                <p:cTn id="2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160"/>
                            </p:stCondLst>
                            <p:childTnLst>
                              <p:par>
                                <p:cTn id="2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80"/>
                            </p:stCondLst>
                            <p:childTnLst>
                              <p:par>
                                <p:cTn id="3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000108"/>
            <a:ext cx="7786742" cy="3429024"/>
          </a:xfrm>
        </p:spPr>
        <p:txBody>
          <a:bodyPr>
            <a:noAutofit/>
          </a:bodyPr>
          <a:lstStyle/>
          <a:p>
            <a:pPr algn="ctr"/>
            <a:r>
              <a:rPr lang="ru-RU" sz="9600" b="1" dirty="0" smtClean="0">
                <a:solidFill>
                  <a:srgbClr val="FFFF00"/>
                </a:solidFill>
                <a:latin typeface="Arial Black" pitchFamily="34" charset="0"/>
              </a:rPr>
              <a:t>Факты истории</a:t>
            </a:r>
            <a:endParaRPr lang="ru-RU" sz="96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АНКЕТИРОВАНИЯ О ВРЕДЕ КУРЕНИЯ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ВЛИЯНИЕ ТАБАКА НА ОРГАНИЗМ.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выделяется огромное количество различных вредных веществ: </a:t>
            </a:r>
            <a:r>
              <a:rPr lang="ru-RU" b="1" i="1" dirty="0" smtClean="0">
                <a:solidFill>
                  <a:srgbClr val="FF0000"/>
                </a:solidFill>
              </a:rPr>
              <a:t>около 30.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табачный дым, проходя через слой табака, насыщается этими </a:t>
            </a:r>
            <a:r>
              <a:rPr lang="ru-RU" b="1" i="1" dirty="0" smtClean="0">
                <a:solidFill>
                  <a:srgbClr val="FF0000"/>
                </a:solidFill>
              </a:rPr>
              <a:t>ядовитыми веществами </a:t>
            </a:r>
            <a:r>
              <a:rPr lang="ru-RU" dirty="0" smtClean="0"/>
              <a:t>и они попадают вместе дымом в организм. </a:t>
            </a:r>
            <a:endParaRPr lang="ru-RU" b="1" i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714752"/>
            <a:ext cx="4429156" cy="269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Ядовитые вещества 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список веществ, содержащихся в табачном дыме, заставляет содрогнуться: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целый справочник по вредным веществам.</a:t>
            </a:r>
          </a:p>
          <a:p>
            <a:endParaRPr lang="ru-RU" dirty="0"/>
          </a:p>
        </p:txBody>
      </p:sp>
      <p:pic>
        <p:nvPicPr>
          <p:cNvPr id="4" name="Picture 2" descr="C:\Documents and Settings\TEMP.PC-2394\Мои документы\Мои рисунки\Новая папка\Рисунок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500174"/>
            <a:ext cx="4022725" cy="5221287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Ядовитые вещества 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929058" y="1428736"/>
            <a:ext cx="5072098" cy="485778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Пиявка, поставленная </a:t>
            </a:r>
          </a:p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курильщику, вскоре </a:t>
            </a:r>
          </a:p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отваливается в судорогах </a:t>
            </a:r>
          </a:p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 погибает от высосанной </a:t>
            </a:r>
          </a:p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крови, содержащей </a:t>
            </a:r>
          </a:p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никотин.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/>
          </a:p>
        </p:txBody>
      </p:sp>
      <p:pic>
        <p:nvPicPr>
          <p:cNvPr id="5122" name="Picture 2" descr="C:\Documents and Settings\TEMP.PC-2394\Мои документы\Мои рисунки\Новая папка\Рисунок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71612"/>
            <a:ext cx="3613150" cy="483235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205</TotalTime>
  <Words>495</Words>
  <PresentationFormat>Экран (4:3)</PresentationFormat>
  <Paragraphs>74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Обычная</vt:lpstr>
      <vt:lpstr>Внеклассное мероприятие "Сигарета –  не конфета!" </vt:lpstr>
      <vt:lpstr>Громадная армия  дымящих людей на земле!</vt:lpstr>
      <vt:lpstr>Им нужны только деньги!  Сами они не курят!</vt:lpstr>
      <vt:lpstr>Статистика утверждает:</vt:lpstr>
      <vt:lpstr>Факты истории</vt:lpstr>
      <vt:lpstr>АНКЕТИРОВАНИЯ О ВРЕДЕ КУРЕНИЯ</vt:lpstr>
      <vt:lpstr>ВЛИЯНИЕ ТАБАКА НА ОРГАНИЗМ. </vt:lpstr>
      <vt:lpstr>Ядовитые вещества </vt:lpstr>
      <vt:lpstr>Ядовитые вещества </vt:lpstr>
      <vt:lpstr>В табачном дыме содержится аммиак</vt:lpstr>
      <vt:lpstr>ВЛИЯНИЕ ТАБАКА НА ОРГАНИЗМ ПОДРОСТКА. </vt:lpstr>
      <vt:lpstr>Слайд 12</vt:lpstr>
      <vt:lpstr>31 мая –  Всемирный день  без табака. </vt:lpstr>
      <vt:lpstr>Запрет курения</vt:lpstr>
      <vt:lpstr>Слайд 15</vt:lpstr>
      <vt:lpstr>Слайд 16</vt:lpstr>
      <vt:lpstr>ЛИСТОВКА-НАПУТСТВИЕ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час  "Сигарета –  не конфета!" </dc:title>
  <cp:lastModifiedBy>User</cp:lastModifiedBy>
  <cp:revision>48</cp:revision>
  <dcterms:modified xsi:type="dcterms:W3CDTF">2012-11-15T17:46:56Z</dcterms:modified>
</cp:coreProperties>
</file>