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0" r:id="rId2"/>
  </p:sldMasterIdLst>
  <p:sldIdLst>
    <p:sldId id="266" r:id="rId3"/>
    <p:sldId id="311" r:id="rId4"/>
    <p:sldId id="267" r:id="rId5"/>
    <p:sldId id="284" r:id="rId6"/>
    <p:sldId id="283" r:id="rId7"/>
    <p:sldId id="285" r:id="rId8"/>
    <p:sldId id="286" r:id="rId9"/>
    <p:sldId id="287" r:id="rId10"/>
    <p:sldId id="290" r:id="rId11"/>
    <p:sldId id="293" r:id="rId12"/>
    <p:sldId id="295" r:id="rId13"/>
    <p:sldId id="296" r:id="rId14"/>
    <p:sldId id="262" r:id="rId15"/>
    <p:sldId id="263" r:id="rId16"/>
    <p:sldId id="270" r:id="rId17"/>
    <p:sldId id="265" r:id="rId18"/>
    <p:sldId id="274" r:id="rId19"/>
    <p:sldId id="300" r:id="rId20"/>
    <p:sldId id="276" r:id="rId21"/>
    <p:sldId id="306" r:id="rId22"/>
    <p:sldId id="304" r:id="rId23"/>
    <p:sldId id="302" r:id="rId24"/>
    <p:sldId id="305" r:id="rId25"/>
    <p:sldId id="307" r:id="rId26"/>
    <p:sldId id="308" r:id="rId27"/>
    <p:sldId id="309" r:id="rId28"/>
    <p:sldId id="31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i="1" kern="1200">
        <a:solidFill>
          <a:srgbClr val="00FF00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i="1" kern="1200">
        <a:solidFill>
          <a:srgbClr val="00FF00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i="1" kern="1200">
        <a:solidFill>
          <a:srgbClr val="00FF00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i="1" kern="1200">
        <a:solidFill>
          <a:srgbClr val="00FF00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i="1" kern="1200">
        <a:solidFill>
          <a:srgbClr val="00FF00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000" i="1" kern="1200">
        <a:solidFill>
          <a:srgbClr val="00FF00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000" i="1" kern="1200">
        <a:solidFill>
          <a:srgbClr val="00FF00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000" i="1" kern="1200">
        <a:solidFill>
          <a:srgbClr val="00FF00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000" i="1" kern="1200">
        <a:solidFill>
          <a:srgbClr val="00FF00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808"/>
    <a:srgbClr val="DAD505"/>
    <a:srgbClr val="EDED05"/>
    <a:srgbClr val="FFFF00"/>
    <a:srgbClr val="00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84" autoAdjust="0"/>
    <p:restoredTop sz="87918" autoAdjust="0"/>
  </p:normalViewPr>
  <p:slideViewPr>
    <p:cSldViewPr>
      <p:cViewPr>
        <p:scale>
          <a:sx n="60" d="100"/>
          <a:sy n="60" d="100"/>
        </p:scale>
        <p:origin x="-1266" y="-1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81EC-6E02-4D82-9110-A62051C4A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0C02-1688-49F1-93FC-DD46F649E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645FF-8274-4EE0-84B6-C89986D4A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B6039-1AD7-475D-95FA-12CE46F72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06F18-A2F2-4596-B9EC-EE1D74538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BCB12-C80A-4882-AF9A-3C4D997AB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ED7F-7F3D-4559-ACD3-51FA28FF4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FAC5-D4D1-49F7-9A2A-E4FDFFAEA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C7009-A0D4-4D24-A0EB-F37B636C9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84CC6-C68B-428F-AC54-172A8122B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78BCC-E6A3-4020-B53C-20DC43D4B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F74A9-6ABF-4275-8292-BE31063FF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6A912-9D2B-44E0-9ACE-0560D63FE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C5664-F3C4-4DA1-872C-44C6D645A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FFB7A-B1B1-44C7-B592-B80F088F7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4BAB9-4ECC-45DC-9B07-D9AF4E06E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2DED-780F-4363-B23E-7D8315D29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EEC1-D9EB-4D99-ABC1-F5D96493A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AE031-141A-4BE3-8558-6DE74441B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3301E-53D0-4FE7-B2DE-195AE0825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F39F4-355C-4307-8CE2-A388CCE77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A0C47-D01D-444D-B57B-3A7442E63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4A32A-07A0-4A1C-BC13-594957030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47FF9AE-A899-4740-AAF1-3AA6825C9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2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8E86DB7-1D29-4DEF-9220-1A0FD00A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6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11188" y="3716338"/>
            <a:ext cx="7772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ru-RU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Выбор профессии – это серьезно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28625" y="357188"/>
            <a:ext cx="8501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МКОУ «Заветильичевская СОШ»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215063" y="5429250"/>
            <a:ext cx="2928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Выполнила:</a:t>
            </a:r>
          </a:p>
          <a:p>
            <a:r>
              <a:rPr lang="ru-RU" sz="1800"/>
              <a:t>Новикова Т.В.</a:t>
            </a:r>
          </a:p>
          <a:p>
            <a:r>
              <a:rPr lang="ru-RU" sz="1800"/>
              <a:t>Учитель Технологии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Рисунок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3500438"/>
            <a:ext cx="461010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Рисунок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3" y="214313"/>
            <a:ext cx="43275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50" y="3148013"/>
            <a:ext cx="5521325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C:\Documents and Settings\admin\Рабочий стол\dvd-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4913313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 descr="Рисунок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4076700"/>
            <a:ext cx="34559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Рисунок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188913"/>
            <a:ext cx="27432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Рисунок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675" y="188913"/>
            <a:ext cx="25955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</a:p>
        </p:txBody>
      </p:sp>
      <p:pic>
        <p:nvPicPr>
          <p:cNvPr id="104454" name="Picture 6" descr="CAS1I38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1275" y="4292600"/>
            <a:ext cx="16732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8" descr="CAY2HL8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11863" y="404813"/>
            <a:ext cx="2627312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Рисунок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95963" y="2781300"/>
            <a:ext cx="31162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395288" y="620713"/>
            <a:ext cx="7781925" cy="360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6DF00"/>
                </a:solidFill>
                <a:latin typeface="Comic Sans MS"/>
              </a:rPr>
              <a:t>Я считаю работу дизайнера очень </a:t>
            </a:r>
          </a:p>
          <a:p>
            <a:r>
              <a:rPr lang="ru-RU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6DF00"/>
                </a:solidFill>
                <a:latin typeface="Comic Sans MS"/>
              </a:rPr>
              <a:t>интересной. Именно будучи </a:t>
            </a:r>
          </a:p>
          <a:p>
            <a:r>
              <a:rPr lang="ru-RU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6DF00"/>
                </a:solidFill>
                <a:latin typeface="Comic Sans MS"/>
              </a:rPr>
              <a:t>дизайнером можно реализовать </a:t>
            </a:r>
          </a:p>
          <a:p>
            <a:r>
              <a:rPr lang="ru-RU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6DF00"/>
                </a:solidFill>
                <a:latin typeface="Comic Sans MS"/>
              </a:rPr>
              <a:t>свои собственные идеи, </a:t>
            </a:r>
            <a:r>
              <a:rPr lang="ru-RU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</a:schemeClr>
                </a:solidFill>
                <a:latin typeface="Comic Sans MS"/>
              </a:rPr>
              <a:t>фантазии</a:t>
            </a:r>
            <a:r>
              <a:rPr lang="ru-RU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6DF00"/>
                </a:solidFill>
                <a:latin typeface="Comic Sans MS"/>
              </a:rPr>
              <a:t>,</a:t>
            </a:r>
          </a:p>
          <a:p>
            <a:r>
              <a:rPr lang="ru-RU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6DF00"/>
                </a:solidFill>
                <a:latin typeface="Comic Sans MS"/>
              </a:rPr>
              <a:t>выдумки. Эта работа дает </a:t>
            </a:r>
          </a:p>
          <a:p>
            <a:r>
              <a:rPr lang="ru-RU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6DF00"/>
                </a:solidFill>
                <a:latin typeface="Comic Sans MS"/>
              </a:rPr>
              <a:t>определенную свободу мышления,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395288" y="4437063"/>
            <a:ext cx="7429500" cy="989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6DF00"/>
                </a:solidFill>
                <a:latin typeface="Comic Sans MS"/>
              </a:rPr>
              <a:t>возможность делать окружающие</a:t>
            </a:r>
          </a:p>
          <a:p>
            <a:r>
              <a:rPr lang="ru-RU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6DF00"/>
                </a:solidFill>
                <a:latin typeface="Comic Sans MS"/>
              </a:rPr>
              <a:t>нас вещи лучше, интересней.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Интервьюер</a:t>
            </a:r>
          </a:p>
        </p:txBody>
      </p:sp>
      <p:pic>
        <p:nvPicPr>
          <p:cNvPr id="35845" name="Picture 5" descr="img_adv_interview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088" y="1484313"/>
            <a:ext cx="7561262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Логистик</a:t>
            </a:r>
          </a:p>
        </p:txBody>
      </p:sp>
      <p:pic>
        <p:nvPicPr>
          <p:cNvPr id="36868" name="Picture 4" descr="06322150724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0" y="1341438"/>
            <a:ext cx="6192838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45" name="Group 65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2732088"/>
                <a:gridCol w="3363912"/>
                <a:gridCol w="30480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Тип профессий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Профессии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Учащиеся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Человек-человек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Врач, милиционер, соц.работник, продавец, менеджер, охранник, педагог, адвокат, психолог, страховой и коммерческий агент.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Человек-техника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Электрик, водитель, столяр, токарь, швея, автослесарь, инженер-технолог, инженер-конструктор.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Человек-знаковая система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Кассир, программист, экономист, налоговый инспектор, бухгалтер, аудитор, редактор, оператор ЭВМ, телефонист.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Человек- художественный образ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Хореограф, архитектор, кондитер, художник, артист, журналист, парикмахер-модельер, музыкальный руководитель.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Человек- природа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Эколог, ветеринар, флорист, геолог, лаборант, фармацевт, астроном, биолог, садовод.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smtClean="0"/>
              <a:t>Наиболее значимые группы профессий на рынке труда РФ, связанные</a:t>
            </a:r>
          </a:p>
        </p:txBody>
      </p:sp>
      <p:sp>
        <p:nvSpPr>
          <p:cNvPr id="38955" name="Rectangle 4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933825"/>
            <a:ext cx="3827462" cy="587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Со сферой управления</a:t>
            </a:r>
          </a:p>
        </p:txBody>
      </p:sp>
      <p:sp>
        <p:nvSpPr>
          <p:cNvPr id="38956" name="Rectangle 4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038600" cy="444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С образованием</a:t>
            </a:r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468313" y="4581525"/>
            <a:ext cx="4038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 строительством</a:t>
            </a:r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468313" y="2492375"/>
            <a:ext cx="4038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туристическим сервисом </a:t>
            </a:r>
          </a:p>
        </p:txBody>
      </p:sp>
      <p:sp>
        <p:nvSpPr>
          <p:cNvPr id="38960" name="Rectangle 48"/>
          <p:cNvSpPr>
            <a:spLocks noChangeArrowheads="1"/>
          </p:cNvSpPr>
          <p:nvPr/>
        </p:nvSpPr>
        <p:spPr bwMode="auto">
          <a:xfrm>
            <a:off x="468313" y="3357563"/>
            <a:ext cx="4038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банковским делом</a:t>
            </a:r>
          </a:p>
        </p:txBody>
      </p:sp>
      <p:sp>
        <p:nvSpPr>
          <p:cNvPr id="38961" name="Rectangle 49"/>
          <p:cNvSpPr>
            <a:spLocks noChangeArrowheads="1"/>
          </p:cNvSpPr>
          <p:nvPr/>
        </p:nvSpPr>
        <p:spPr bwMode="auto">
          <a:xfrm>
            <a:off x="468313" y="1916113"/>
            <a:ext cx="4038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областью торговли</a:t>
            </a:r>
          </a:p>
        </p:txBody>
      </p:sp>
      <p:sp>
        <p:nvSpPr>
          <p:cNvPr id="38962" name="Rectangle 50"/>
          <p:cNvSpPr>
            <a:spLocks noChangeArrowheads="1"/>
          </p:cNvSpPr>
          <p:nvPr/>
        </p:nvSpPr>
        <p:spPr bwMode="auto">
          <a:xfrm>
            <a:off x="4643438" y="4581525"/>
            <a:ext cx="4038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 здравоохранением</a:t>
            </a:r>
          </a:p>
        </p:txBody>
      </p:sp>
      <p:sp>
        <p:nvSpPr>
          <p:cNvPr id="38963" name="Rectangle 51"/>
          <p:cNvSpPr>
            <a:spLocks noChangeArrowheads="1"/>
          </p:cNvSpPr>
          <p:nvPr/>
        </p:nvSpPr>
        <p:spPr bwMode="auto">
          <a:xfrm>
            <a:off x="4643438" y="2492375"/>
            <a:ext cx="4038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областью информации и связи</a:t>
            </a:r>
          </a:p>
        </p:txBody>
      </p:sp>
      <p:sp>
        <p:nvSpPr>
          <p:cNvPr id="38964" name="Rectangle 52"/>
          <p:cNvSpPr>
            <a:spLocks noChangeArrowheads="1"/>
          </p:cNvSpPr>
          <p:nvPr/>
        </p:nvSpPr>
        <p:spPr bwMode="auto">
          <a:xfrm>
            <a:off x="4643438" y="3357563"/>
            <a:ext cx="4038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 сферой производства</a:t>
            </a:r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468313" y="5086350"/>
            <a:ext cx="4038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внедрением компьютерной техники</a:t>
            </a:r>
          </a:p>
        </p:txBody>
      </p:sp>
      <p:sp>
        <p:nvSpPr>
          <p:cNvPr id="38966" name="Rectangle 54"/>
          <p:cNvSpPr>
            <a:spLocks noChangeArrowheads="1"/>
          </p:cNvSpPr>
          <p:nvPr/>
        </p:nvSpPr>
        <p:spPr bwMode="auto">
          <a:xfrm>
            <a:off x="4643438" y="5084763"/>
            <a:ext cx="43211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областью исследования науки и техники</a:t>
            </a:r>
          </a:p>
        </p:txBody>
      </p:sp>
      <p:sp>
        <p:nvSpPr>
          <p:cNvPr id="38967" name="Rectangle 55"/>
          <p:cNvSpPr>
            <a:spLocks noChangeArrowheads="1"/>
          </p:cNvSpPr>
          <p:nvPr/>
        </p:nvSpPr>
        <p:spPr bwMode="auto">
          <a:xfrm>
            <a:off x="4643438" y="3933825"/>
            <a:ext cx="4038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консультированием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55" grpId="0" build="p"/>
      <p:bldP spid="38956" grpId="0" build="p"/>
      <p:bldP spid="38957" grpId="0"/>
      <p:bldP spid="38958" grpId="0"/>
      <p:bldP spid="38960" grpId="0"/>
      <p:bldP spid="38961" grpId="0"/>
      <p:bldP spid="38962" grpId="0"/>
      <p:bldP spid="38963" grpId="0"/>
      <p:bldP spid="38964" grpId="0"/>
      <p:bldP spid="38965" grpId="0"/>
      <p:bldP spid="38966" grpId="0"/>
      <p:bldP spid="389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1125-05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2852738"/>
            <a:ext cx="23399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 descr="expertv_075_p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0" y="1557338"/>
            <a:ext cx="2286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 descr="68460m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8576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0" descr="hleborob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083050"/>
            <a:ext cx="32035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12" descr="tree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40200" y="0"/>
            <a:ext cx="253365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Рисунок1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24525" y="4292600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5650" y="2781300"/>
            <a:ext cx="8229600" cy="21986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800" smtClean="0"/>
              <a:t>Что необходимо иметь при поступлении на работу?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endParaRPr lang="ru-RU" sz="28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800" smtClean="0"/>
              <a:t>Какими слагаемыми должна обладать конкурентоспособная личность?</a:t>
            </a: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523162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0" kern="10" spc="-18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Слагаемые </a:t>
            </a:r>
          </a:p>
          <a:p>
            <a:pPr algn="ctr"/>
            <a:r>
              <a:rPr lang="ru-RU" sz="3600" i="0" kern="10" spc="-18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конкуретноспособной</a:t>
            </a:r>
            <a:r>
              <a:rPr lang="ru-RU" sz="3600" i="0" kern="10" spc="-18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</a:p>
          <a:p>
            <a:pPr algn="ctr"/>
            <a:r>
              <a:rPr lang="ru-RU" sz="3600" i="0" kern="10" spc="-18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личности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Фотографии\Изображение 51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2643188"/>
            <a:ext cx="40322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Повар-кондитер</a:t>
            </a:r>
          </a:p>
        </p:txBody>
      </p:sp>
      <p:pic>
        <p:nvPicPr>
          <p:cNvPr id="57350" name="Picture 6" descr="ch_01"/>
          <p:cNvPicPr>
            <a:picLocks noChangeAspect="1" noChangeArrowheads="1"/>
          </p:cNvPicPr>
          <p:nvPr/>
        </p:nvPicPr>
        <p:blipFill>
          <a:blip r:embed="rId3" cstate="screen"/>
          <a:srcRect l="11514" r="859"/>
          <a:stretch>
            <a:fillRect/>
          </a:stretch>
        </p:blipFill>
        <p:spPr bwMode="auto">
          <a:xfrm>
            <a:off x="4500563" y="0"/>
            <a:ext cx="2878137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399088" y="5013325"/>
            <a:ext cx="3744912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Парикмахер-модельер</a:t>
            </a:r>
          </a:p>
        </p:txBody>
      </p:sp>
      <p:pic>
        <p:nvPicPr>
          <p:cNvPr id="58372" name="Picture 4" descr="maha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3430588"/>
            <a:ext cx="4284663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124075" y="3429000"/>
            <a:ext cx="28813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Музыкант</a:t>
            </a:r>
          </a:p>
        </p:txBody>
      </p:sp>
      <p:pic>
        <p:nvPicPr>
          <p:cNvPr id="22536" name="Picture 24" descr="CAW4CID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375" y="1785938"/>
            <a:ext cx="2143125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40968" grpId="0"/>
      <p:bldP spid="419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CAAZ6FWJ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14438"/>
            <a:ext cx="178593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2" descr="CA8OYB4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29488" y="2214563"/>
            <a:ext cx="1814512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8" descr="CAN9LNGB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75" y="0"/>
            <a:ext cx="2357438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9" descr="CAS1I38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28938" y="1714500"/>
            <a:ext cx="15001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2" descr="CAUXU8C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2286000"/>
            <a:ext cx="30003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1" descr="Рисунок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398963"/>
            <a:ext cx="1571625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2" descr="Рисунок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571625" y="4181475"/>
            <a:ext cx="40163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3" descr="Рисунок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500563" y="2000250"/>
            <a:ext cx="282575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0" descr="Рисунок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Рисунок 17" descr="100_3333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572125" y="4572000"/>
            <a:ext cx="3502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3" descr="C:\Documents and Settings\admin\Рабочий стол\Рисунок3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143625" y="0"/>
            <a:ext cx="3000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" descr="C:\Documents and Settings\admin\Рабочий стол\фото с полиции\DSC03708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643063" y="0"/>
            <a:ext cx="157162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Урок труда\SAM_01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фото с полиции\DSC037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857500" y="5929313"/>
            <a:ext cx="2392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Полиция.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фото с полиции\DSC037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7" descr="100_33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429250" y="-3160713"/>
            <a:ext cx="18788063" cy="140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71538" y="-461665"/>
            <a:ext cx="392909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admin\Рабочий стол\Рисунок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Рисунок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286250" y="-2143125"/>
            <a:ext cx="17716500" cy="1071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286250" y="-2143125"/>
            <a:ext cx="17716500" cy="1085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9350" rIns="79350" bIns="0" anchor="ctr">
            <a:spAutoFit/>
          </a:bodyPr>
          <a:lstStyle/>
          <a:p>
            <a:endParaRPr lang="ru-RU"/>
          </a:p>
        </p:txBody>
      </p:sp>
      <p:pic>
        <p:nvPicPr>
          <p:cNvPr id="30723" name="Picture 1" descr="Заставка белый фо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25" y="0"/>
            <a:ext cx="66103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85750" y="1671638"/>
            <a:ext cx="8643938" cy="5186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9350" rIns="79350" bIns="0" anchor="ctr">
            <a:spAutoFit/>
          </a:bodyPr>
          <a:lstStyle/>
          <a:p>
            <a:pPr indent="228600" algn="ctr" eaLnBrk="0" hangingPunct="0">
              <a:tabLst>
                <a:tab pos="508000" algn="l"/>
              </a:tabLst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228600" algn="ctr" eaLnBrk="0" hangingPunct="0">
              <a:tabLst>
                <a:tab pos="508000" algn="l"/>
              </a:tabLst>
            </a:pPr>
            <a:r>
              <a:rPr lang="ru-RU" sz="16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Тайгинский институт железнодорожного транспорта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228600" algn="ctr" eaLnBrk="0" hangingPunct="0">
              <a:tabLst>
                <a:tab pos="508000" algn="l"/>
              </a:tabLst>
            </a:pPr>
            <a:r>
              <a:rPr lang="ru-RU" sz="12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филиал государственного образовательного учреждения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228600" algn="ctr" eaLnBrk="0" hangingPunct="0">
              <a:tabLst>
                <a:tab pos="508000" algn="l"/>
              </a:tabLst>
            </a:pPr>
            <a:r>
              <a:rPr lang="ru-RU" sz="12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высшего профессионального образования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228600" algn="ctr" eaLnBrk="0" hangingPunct="0">
              <a:tabLst>
                <a:tab pos="508000" algn="l"/>
              </a:tabLst>
            </a:pPr>
            <a:r>
              <a:rPr lang="ru-RU" sz="12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"Омский государственный университет путей сообщения"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228600" algn="ctr" eaLnBrk="0" hangingPunct="0">
              <a:tabLst>
                <a:tab pos="508000" algn="l"/>
              </a:tabLst>
            </a:pPr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Как выбрать специальность?</a:t>
            </a:r>
            <a:endParaRPr lang="ru-RU" sz="800"/>
          </a:p>
          <a:p>
            <a:pPr indent="228600" algn="ctr" eaLnBrk="0" hangingPunct="0">
              <a:tabLst>
                <a:tab pos="508000" algn="l"/>
              </a:tabLst>
            </a:pPr>
            <a:r>
              <a:rPr lang="ru-RU" sz="1400">
                <a:cs typeface="Times New Roman" pitchFamily="18" charset="0"/>
              </a:rPr>
              <a:t>Профессия железнодорожника очень сложная, но интересная. Она требует от специалиста таких умений, как управление быстро движущимися объектами, оперативно решать задачи при дефиците времени, быть в постоянной готовности к экстренному действию в условиях монотонной работы, верно оценивать самую сложную обстановку. Помимо специальных профессиональных умений от железнодорожника требуются такие личностные качества, как персональная ответственность, активность, терпеливость, самоконтроль, большая сила воли, коммуникабельность.</a:t>
            </a:r>
            <a:endParaRPr lang="ru-RU" sz="800"/>
          </a:p>
          <a:p>
            <a:pPr indent="228600" algn="ctr" eaLnBrk="0" hangingPunct="0">
              <a:tabLst>
                <a:tab pos="508000" algn="l"/>
              </a:tabLst>
            </a:pPr>
            <a:r>
              <a:rPr lang="ru-RU" sz="1400">
                <a:cs typeface="Times New Roman" pitchFamily="18" charset="0"/>
              </a:rPr>
              <a:t>Человек должен выбрать себе профессию таким образом, чтобы он мог быть хорошим исполнителем порученной ему работы, чтобы труд по избранной специальности доставлял удовольствие и в нем он смог проявить и развивать свои способности.</a:t>
            </a:r>
            <a:endParaRPr lang="ru-RU" sz="800"/>
          </a:p>
          <a:p>
            <a:pPr indent="228600" algn="ctr" eaLnBrk="0" hangingPunct="0">
              <a:tabLst>
                <a:tab pos="508000" algn="l"/>
              </a:tabLst>
            </a:pPr>
            <a:r>
              <a:rPr lang="ru-RU" sz="1400">
                <a:cs typeface="Times New Roman" pitchFamily="18" charset="0"/>
              </a:rPr>
              <a:t>Ребята! Вам предлагаются несложные тесты, которые помогут сделать первые шаги в определении тех некоторых качеств, которыми должен обладать будущий железнодорожник. Работая с тестовым материалом, помните:</a:t>
            </a:r>
            <a:endParaRPr lang="ru-RU" sz="800"/>
          </a:p>
          <a:p>
            <a:pPr indent="228600" algn="ctr" eaLnBrk="0" hangingPunct="0">
              <a:buFontTx/>
              <a:buChar char="•"/>
              <a:tabLst>
                <a:tab pos="508000" algn="l"/>
              </a:tabLst>
            </a:pPr>
            <a:r>
              <a:rPr lang="ru-RU" sz="1400">
                <a:cs typeface="Times New Roman" pitchFamily="18" charset="0"/>
              </a:rPr>
              <a:t>Не нужно много времени тратить на обдумывание ответов. Давайте тот ответ, который первым придет к вам в голову.</a:t>
            </a:r>
            <a:endParaRPr lang="ru-RU" sz="800"/>
          </a:p>
          <a:p>
            <a:pPr indent="228600" algn="ctr" eaLnBrk="0" hangingPunct="0">
              <a:buFontTx/>
              <a:buChar char="•"/>
              <a:tabLst>
                <a:tab pos="508000" algn="l"/>
              </a:tabLst>
            </a:pPr>
            <a:r>
              <a:rPr lang="ru-RU" sz="1400">
                <a:cs typeface="Times New Roman" pitchFamily="18" charset="0"/>
              </a:rPr>
              <a:t>Обязательно отвечайте на вопросы подряд, ничего не пропуская</a:t>
            </a:r>
            <a:endParaRPr lang="ru-RU" sz="800"/>
          </a:p>
          <a:p>
            <a:pPr indent="228600" algn="ctr" eaLnBrk="0" hangingPunct="0">
              <a:buFontTx/>
              <a:buChar char="•"/>
              <a:tabLst>
                <a:tab pos="508000" algn="l"/>
              </a:tabLst>
            </a:pPr>
            <a:r>
              <a:rPr lang="ru-RU" sz="1400">
                <a:cs typeface="Times New Roman" pitchFamily="18" charset="0"/>
              </a:rPr>
              <a:t>Не старайтесь произвести хорошее впечатление своими ответами, они должны соответствовать действительности. В этом случае вы сможете лучше узнать себя.</a:t>
            </a:r>
            <a:endParaRPr lang="ru-RU" sz="800"/>
          </a:p>
          <a:p>
            <a:pPr indent="228600" algn="ctr" eaLnBrk="0" hangingPunct="0">
              <a:tabLst>
                <a:tab pos="508000" algn="l"/>
              </a:tabLst>
            </a:pPr>
            <a:r>
              <a:rPr lang="ru-RU" sz="1400">
                <a:cs typeface="Times New Roman" pitchFamily="18" charset="0"/>
              </a:rPr>
              <a:t>Желаем удачи!</a:t>
            </a:r>
            <a:r>
              <a:rPr lang="ru-RU" sz="800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43213" y="908050"/>
            <a:ext cx="4038600" cy="208756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наемный управляющий, специалист по управлению.</a:t>
            </a:r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105400" y="4076700"/>
            <a:ext cx="4038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 sz="28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ревизор, осуществляющий проверку деятельности компаний.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ru-RU" sz="2800" i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50825" y="4076700"/>
            <a:ext cx="4038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 sz="28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член фондовой биржи и банка, занимающийся куплей – продажей ценных бумаг.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2800" i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3348038" y="333375"/>
            <a:ext cx="2228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Менеджер</a:t>
            </a:r>
          </a:p>
        </p:txBody>
      </p:sp>
      <p:sp>
        <p:nvSpPr>
          <p:cNvPr id="40971" name="WordArt 11"/>
          <p:cNvSpPr>
            <a:spLocks noChangeArrowheads="1" noChangeShapeType="1" noTextEdit="1"/>
          </p:cNvSpPr>
          <p:nvPr/>
        </p:nvSpPr>
        <p:spPr bwMode="auto">
          <a:xfrm>
            <a:off x="755650" y="3357563"/>
            <a:ext cx="1352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Дилер</a:t>
            </a:r>
          </a:p>
        </p:txBody>
      </p:sp>
      <p:sp>
        <p:nvSpPr>
          <p:cNvPr id="40972" name="WordArt 12"/>
          <p:cNvSpPr>
            <a:spLocks noChangeArrowheads="1" noChangeShapeType="1" noTextEdit="1"/>
          </p:cNvSpPr>
          <p:nvPr/>
        </p:nvSpPr>
        <p:spPr bwMode="auto">
          <a:xfrm>
            <a:off x="5651500" y="3429000"/>
            <a:ext cx="1771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Аудитор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7" grpId="0"/>
      <p:bldP spid="40968" grpId="0"/>
      <p:bldP spid="40969" grpId="0" animBg="1"/>
      <p:bldP spid="40971" grpId="0" animBg="1"/>
      <p:bldP spid="409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2"/>
          <p:cNvSpPr>
            <a:spLocks noChangeArrowheads="1" noChangeShapeType="1" noTextEdit="1"/>
          </p:cNvSpPr>
          <p:nvPr/>
        </p:nvSpPr>
        <p:spPr bwMode="auto">
          <a:xfrm>
            <a:off x="1403350" y="1125538"/>
            <a:ext cx="6581775" cy="41036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54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2000240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Выбор 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333375"/>
            <a:ext cx="8591550" cy="6048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Маркетинг – эффективная организация всех производственных и сбытовых мероприятий (от закупки сырья до обслуживания покупателей), анализ рынка, стайлинг (форма и внешний вид) товара, определение характера упаковки, выбор товарной, фиксированной цен, планирование и организация сбыта, реклама.</a:t>
            </a:r>
            <a:r>
              <a:rPr lang="ru-RU" sz="280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389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60350"/>
            <a:ext cx="8540750" cy="44227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Маркетолог – специалист по маркетингу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68413"/>
            <a:ext cx="8540750" cy="47529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1. Разработка планов продвижения продукции.</a:t>
            </a:r>
          </a:p>
          <a:p>
            <a:pPr eaLnBrk="1" hangingPunct="1">
              <a:defRPr/>
            </a:pPr>
            <a:r>
              <a:rPr lang="ru-RU" smtClean="0"/>
              <a:t>2. Определение бюджета кампании.</a:t>
            </a:r>
          </a:p>
          <a:p>
            <a:pPr eaLnBrk="1" hangingPunct="1">
              <a:defRPr/>
            </a:pPr>
            <a:r>
              <a:rPr lang="ru-RU" smtClean="0"/>
              <a:t>3. Анализ, прогноз спроса и предложения на рынке.</a:t>
            </a:r>
          </a:p>
          <a:p>
            <a:pPr eaLnBrk="1" hangingPunct="1">
              <a:defRPr/>
            </a:pPr>
            <a:r>
              <a:rPr lang="ru-RU" smtClean="0"/>
              <a:t>4. Организация рекламы. </a:t>
            </a: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10588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FF00"/>
                </a:solidFill>
              </a:rPr>
              <a:t>Задачи маркетолога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  <p:bldP spid="696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Rot="1" noChangeArrowheads="1"/>
          </p:cNvSpPr>
          <p:nvPr/>
        </p:nvSpPr>
        <p:spPr bwMode="auto">
          <a:xfrm>
            <a:off x="179388" y="188913"/>
            <a:ext cx="85407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109538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Маркетолог занимается не только анализом рынка, но и рекламой.</a:t>
            </a:r>
            <a:r>
              <a:rPr lang="ru-RU" sz="32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</a:p>
        </p:txBody>
      </p:sp>
      <p:pic>
        <p:nvPicPr>
          <p:cNvPr id="11267" name="Picture 4" descr="C:\Documents and Settings\admin\Рабочий стол\ustojchivyj-marketing-modnaya-tema-ili-inoj-podxod-k-vedeniyu-biznesa-286x3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38" y="1214438"/>
            <a:ext cx="814387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" y="2497138"/>
            <a:ext cx="7781925" cy="722312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Дизайнер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573463"/>
            <a:ext cx="7200900" cy="1584325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это человек, который делает окружающий мир привлекательнее, удобнее для жизни человека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1" u="none" strike="noStrike" cap="none" normalizeH="0" baseline="0" smtClean="0">
            <a:ln>
              <a:noFill/>
            </a:ln>
            <a:solidFill>
              <a:srgbClr val="00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1" u="none" strike="noStrike" cap="none" normalizeH="0" baseline="0" smtClean="0">
            <a:ln>
              <a:noFill/>
            </a:ln>
            <a:solidFill>
              <a:srgbClr val="00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1" u="none" strike="noStrike" cap="none" normalizeH="0" baseline="0" smtClean="0">
            <a:ln>
              <a:noFill/>
            </a:ln>
            <a:solidFill>
              <a:srgbClr val="00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1" u="none" strike="noStrike" cap="none" normalizeH="0" baseline="0" smtClean="0">
            <a:ln>
              <a:noFill/>
            </a:ln>
            <a:solidFill>
              <a:srgbClr val="00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876</TotalTime>
  <Words>594</Words>
  <Application>Microsoft Office PowerPoint</Application>
  <PresentationFormat>Экран (4:3)</PresentationFormat>
  <Paragraphs>83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Океан</vt:lpstr>
      <vt:lpstr>Облака</vt:lpstr>
      <vt:lpstr>Слайд 1</vt:lpstr>
      <vt:lpstr>Слайд 2</vt:lpstr>
      <vt:lpstr>Слайд 3</vt:lpstr>
      <vt:lpstr>Слайд 4</vt:lpstr>
      <vt:lpstr>Слайд 5</vt:lpstr>
      <vt:lpstr>Слайд 6</vt:lpstr>
      <vt:lpstr>Задачи маркетолога</vt:lpstr>
      <vt:lpstr>Слайд 8</vt:lpstr>
      <vt:lpstr>Дизайнер</vt:lpstr>
      <vt:lpstr>Слайд 10</vt:lpstr>
      <vt:lpstr> </vt:lpstr>
      <vt:lpstr>Слайд 12</vt:lpstr>
      <vt:lpstr>              Интервьюер</vt:lpstr>
      <vt:lpstr>                Логистик</vt:lpstr>
      <vt:lpstr>Слайд 15</vt:lpstr>
      <vt:lpstr>Наиболее значимые группы профессий на рынке труда РФ, связанные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Министерство образования Российской Федерации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69</cp:revision>
  <dcterms:created xsi:type="dcterms:W3CDTF">2007-11-28T09:48:19Z</dcterms:created>
  <dcterms:modified xsi:type="dcterms:W3CDTF">2012-11-26T12:10:26Z</dcterms:modified>
</cp:coreProperties>
</file>