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1;&#1077;&#1085;&#1072;&#1088;\Desktop\&#1084;&#1072;&#1090;%20&#1086;&#1083;&#1080;&#1084;\&#1082;&#1086;&#1088;&#1091;&#1087;&#1094;&#1080;\&#1051;&#1080;&#1089;&#1090;%20Microsoft%20Office%20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1;&#1077;&#1085;&#1072;&#1088;\Desktop\&#1084;&#1072;&#1090;%20&#1086;&#1083;&#1080;&#1084;\&#1082;&#1086;&#1088;&#1091;&#1087;&#1094;&#1080;\&#1051;&#1080;&#1089;&#1090;%20Microsoft%20Office%20Exce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ser>
          <c:idx val="0"/>
          <c:order val="0"/>
          <c:cat>
            <c:strRef>
              <c:f>Лист1!$A$5:$A$7</c:f>
              <c:strCache>
                <c:ptCount val="3"/>
                <c:pt idx="0">
                  <c:v>Дали утвердительный ответ</c:v>
                </c:pt>
                <c:pt idx="1">
                  <c:v>Дали отрицательный ответ</c:v>
                </c:pt>
                <c:pt idx="2">
                  <c:v>Не знают о существовании данных фондов</c:v>
                </c:pt>
              </c:strCache>
            </c:strRef>
          </c:cat>
          <c:val>
            <c:numRef>
              <c:f>Лист1!$B$5:$B$7</c:f>
              <c:numCache>
                <c:formatCode>General</c:formatCode>
                <c:ptCount val="3"/>
                <c:pt idx="0">
                  <c:v>213</c:v>
                </c:pt>
                <c:pt idx="1">
                  <c:v>36</c:v>
                </c:pt>
                <c:pt idx="2">
                  <c:v>38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7619677748614762"/>
          <c:y val="2.0700692473649338E-2"/>
          <c:w val="0.41917359288422279"/>
          <c:h val="0.88278812932835304"/>
        </c:manualLayout>
      </c:layout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ser>
          <c:idx val="0"/>
          <c:order val="0"/>
          <c:cat>
            <c:strRef>
              <c:f>Лист2!$A$5:$A$8</c:f>
              <c:strCache>
                <c:ptCount val="4"/>
                <c:pt idx="0">
                  <c:v>дали утвердительный ответ</c:v>
                </c:pt>
                <c:pt idx="1">
                  <c:v> ответили отрицательно</c:v>
                </c:pt>
                <c:pt idx="2">
                  <c:v>не знают ничего об этом</c:v>
                </c:pt>
                <c:pt idx="3">
                  <c:v>оставили этот вопрос без ответа</c:v>
                </c:pt>
              </c:strCache>
            </c:strRef>
          </c:cat>
          <c:val>
            <c:numRef>
              <c:f>Лист2!$B$5:$B$8</c:f>
              <c:numCache>
                <c:formatCode>General</c:formatCode>
                <c:ptCount val="4"/>
                <c:pt idx="0">
                  <c:v>211</c:v>
                </c:pt>
                <c:pt idx="1">
                  <c:v>23</c:v>
                </c:pt>
                <c:pt idx="2">
                  <c:v>3</c:v>
                </c:pt>
                <c:pt idx="3">
                  <c:v>50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5129058520462715"/>
          <c:y val="7.8419871841869881E-2"/>
          <c:w val="0.43704967434626224"/>
          <c:h val="0.87419778973659645"/>
        </c:manualLayout>
      </c:layout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cat>
            <c:strRef>
              <c:f>Лист2!$A$3:$A$5</c:f>
              <c:strCache>
                <c:ptCount val="3"/>
                <c:pt idx="0">
                  <c:v>Путем перечисления на расчетный счет фонда</c:v>
                </c:pt>
                <c:pt idx="1">
                  <c:v>Путем внесения средств через кассу фонда</c:v>
                </c:pt>
                <c:pt idx="2">
                  <c:v>Пуутем сбора средств из рук в руки</c:v>
                </c:pt>
              </c:strCache>
            </c:strRef>
          </c:cat>
          <c:val>
            <c:numRef>
              <c:f>Лист2!$B$3:$B$5</c:f>
              <c:numCache>
                <c:formatCode>General</c:formatCode>
                <c:ptCount val="3"/>
                <c:pt idx="0">
                  <c:v>74</c:v>
                </c:pt>
                <c:pt idx="1">
                  <c:v>154</c:v>
                </c:pt>
                <c:pt idx="2">
                  <c:v>15</c:v>
                </c:pt>
              </c:numCache>
            </c:numRef>
          </c:val>
        </c:ser>
        <c:axId val="69474560"/>
        <c:axId val="69581440"/>
      </c:barChart>
      <c:catAx>
        <c:axId val="69474560"/>
        <c:scaling>
          <c:orientation val="minMax"/>
        </c:scaling>
        <c:axPos val="b"/>
        <c:tickLblPos val="nextTo"/>
        <c:crossAx val="69581440"/>
        <c:crosses val="autoZero"/>
        <c:auto val="1"/>
        <c:lblAlgn val="ctr"/>
        <c:lblOffset val="100"/>
      </c:catAx>
      <c:valAx>
        <c:axId val="69581440"/>
        <c:scaling>
          <c:orientation val="minMax"/>
        </c:scaling>
        <c:axPos val="l"/>
        <c:majorGridlines/>
        <c:numFmt formatCode="General" sourceLinked="1"/>
        <c:tickLblPos val="nextTo"/>
        <c:crossAx val="6947456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ser>
          <c:idx val="0"/>
          <c:order val="0"/>
          <c:cat>
            <c:strRef>
              <c:f>Лист3!$A$3:$A$6</c:f>
              <c:strCache>
                <c:ptCount val="4"/>
                <c:pt idx="0">
                  <c:v>ответили положительно</c:v>
                </c:pt>
                <c:pt idx="1">
                  <c:v>ответили отрицательно</c:v>
                </c:pt>
                <c:pt idx="2">
                  <c:v>человека ничего не знают об этом</c:v>
                </c:pt>
                <c:pt idx="3">
                  <c:v>не дали ответа</c:v>
                </c:pt>
              </c:strCache>
            </c:strRef>
          </c:cat>
          <c:val>
            <c:numRef>
              <c:f>Лист3!$B$3:$B$6</c:f>
              <c:numCache>
                <c:formatCode>General</c:formatCode>
                <c:ptCount val="4"/>
                <c:pt idx="0">
                  <c:v>75.599999999999994</c:v>
                </c:pt>
                <c:pt idx="1">
                  <c:v>4.8</c:v>
                </c:pt>
                <c:pt idx="2">
                  <c:v>1.5</c:v>
                </c:pt>
                <c:pt idx="3">
                  <c:v>18.100000000000001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692445562360261"/>
          <c:y val="4.4475275508123462E-2"/>
          <c:w val="0.42149618450471465"/>
          <c:h val="0.88311895585743605"/>
        </c:manualLayout>
      </c:layout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mon.tatarstan.ru/rus/smi.htm" TargetMode="External"/><Relationship Id="rId2" Type="http://schemas.openxmlformats.org/officeDocument/2006/relationships/hyperlink" Target="http://mon.tatarstan.ru/rus/pamjatka.htm%20%20%20%20%20%20%20%20%20%20%20%20%20%20%20%20%20%20%20%20%20%20%20%20%20%20%20%20%20%20%20%20%20%20%20%20%20%20%20%20%20%20%20%20%20%20%20%20%20%20%20%20%20%20%20%20%20%20%20%20%20%20%20%20%20%20%20%20%20%20%20%20%20%20%20%20%20%20%20%20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on.tatarstan.ru/rus/anticorrupt-analitics.htm%20%20%20%20%20%20%20%20%20%20%20%20%20%20%20%20%20%20%20%20%20%20%20%20%20%20%20%20%20%20%20%20%20%20%20%20%20%20%20%20%20%20%20%20%20%20%20%20%20%20%20%20%20%20%20%20%20%20%20%20%20%20%20%20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3789040"/>
            <a:ext cx="8458200" cy="1944216"/>
          </a:xfrm>
        </p:spPr>
        <p:txBody>
          <a:bodyPr>
            <a:normAutofit fontScale="90000"/>
          </a:bodyPr>
          <a:lstStyle/>
          <a:p>
            <a:pPr algn="r"/>
            <a:r>
              <a:rPr lang="ru-RU" sz="4000" dirty="0" smtClean="0"/>
              <a:t>Внеклассное мероприятие                              </a:t>
            </a:r>
            <a:r>
              <a:rPr lang="ru-RU" sz="4000" dirty="0" smtClean="0"/>
              <a:t>по математике</a:t>
            </a:r>
            <a:br>
              <a:rPr lang="ru-RU" sz="4000" dirty="0" smtClean="0"/>
            </a:br>
            <a:r>
              <a:rPr lang="ru-RU" sz="4000" dirty="0" smtClean="0"/>
              <a:t>(8-9 классы)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764704"/>
            <a:ext cx="8458200" cy="2160240"/>
          </a:xfrm>
        </p:spPr>
        <p:txBody>
          <a:bodyPr>
            <a:normAutofit/>
          </a:bodyPr>
          <a:lstStyle/>
          <a:p>
            <a:pPr algn="ctr"/>
            <a:r>
              <a:rPr lang="ru-RU" sz="6600" b="1" i="1" u="sng" dirty="0" smtClean="0">
                <a:solidFill>
                  <a:srgbClr val="FF0000"/>
                </a:solidFill>
                <a:cs typeface="Aharoni" pitchFamily="2" charset="-79"/>
              </a:rPr>
              <a:t>«</a:t>
            </a:r>
            <a:r>
              <a:rPr lang="ru-RU" sz="6600" b="1" i="1" u="sng" dirty="0" smtClean="0">
                <a:solidFill>
                  <a:srgbClr val="FF0000"/>
                </a:solidFill>
                <a:cs typeface="Aharoni" pitchFamily="2" charset="-79"/>
              </a:rPr>
              <a:t>Что такое коррупция»</a:t>
            </a:r>
            <a:endParaRPr lang="ru-RU" sz="6600" b="1" dirty="0" smtClean="0">
              <a:solidFill>
                <a:srgbClr val="FF0000"/>
              </a:solidFill>
              <a:cs typeface="Aharoni" pitchFamily="2" charset="-79"/>
            </a:endParaRPr>
          </a:p>
          <a:p>
            <a:pPr algn="ctr"/>
            <a:endParaRPr lang="ru-RU" sz="4800" dirty="0">
              <a:solidFill>
                <a:srgbClr val="FF0000"/>
              </a:solidFill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931224" cy="12241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ВИДЫ  КОРРУПЦИОННЫХ ПРАВОНАРУШЕНИЙ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-Дисциплинарные коррупционные проступки</a:t>
            </a:r>
            <a:r>
              <a:rPr lang="ru-RU" dirty="0" smtClean="0"/>
              <a:t> – </a:t>
            </a:r>
            <a:r>
              <a:rPr lang="ru-RU" dirty="0" err="1" smtClean="0"/>
              <a:t>проступки</a:t>
            </a:r>
            <a:r>
              <a:rPr lang="ru-RU" dirty="0" smtClean="0"/>
              <a:t>, обладающие признаками коррупции и не являющиеся преступлениями или административными правонарушениями, за которые установлена дисциплинарная ответственность.                                                                                                                     </a:t>
            </a:r>
            <a:r>
              <a:rPr lang="ru-RU" b="1" dirty="0" smtClean="0"/>
              <a:t>-Административные коррупционные правонарушения</a:t>
            </a:r>
            <a:r>
              <a:rPr lang="ru-RU" dirty="0" smtClean="0"/>
              <a:t> – обладающие признаками коррупции и не являющиеся преступлениями правонарушения, за которые установлена административная ответственность.                                              </a:t>
            </a:r>
            <a:r>
              <a:rPr lang="ru-RU" b="1" dirty="0" smtClean="0"/>
              <a:t>-Коррупционные преступления</a:t>
            </a:r>
            <a:r>
              <a:rPr lang="ru-RU" dirty="0" smtClean="0"/>
              <a:t> – виновно совершенные общественно опасные деяния, предусмотренные соответствующими статьями Уголовного кодекса Российской Федерации, содержащие признаки коррупции, предусмотренные статье 1 п. 1 Закона  Республики Татарстан «О противодействии коррупции в Республике Татарстан».</a:t>
            </a:r>
            <a:r>
              <a:rPr lang="ru-RU" i="1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4 </a:t>
            </a:r>
            <a:r>
              <a:rPr lang="ru-RU" b="1" dirty="0" smtClean="0"/>
              <a:t>задание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36838"/>
            <a:ext cx="8229600" cy="3186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ОТВЕТЫ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1. ПРЕСТУПЛЕНИЕ</a:t>
            </a:r>
          </a:p>
          <a:p>
            <a:r>
              <a:rPr lang="ru-RU" sz="4000" dirty="0" smtClean="0"/>
              <a:t>2.ПРАВОНАРУШЕНИЕ</a:t>
            </a:r>
          </a:p>
          <a:p>
            <a:r>
              <a:rPr lang="ru-RU" sz="4000" dirty="0" smtClean="0"/>
              <a:t>3. </a:t>
            </a:r>
            <a:r>
              <a:rPr lang="ru-RU" sz="4000" b="1" dirty="0" smtClean="0">
                <a:solidFill>
                  <a:srgbClr val="C00000"/>
                </a:solidFill>
              </a:rPr>
              <a:t>ВЗЯТКА</a:t>
            </a:r>
          </a:p>
          <a:p>
            <a:r>
              <a:rPr lang="ru-RU" sz="4000" dirty="0" smtClean="0"/>
              <a:t>4. ПОДКУП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940936"/>
          </a:xfrm>
        </p:spPr>
        <p:txBody>
          <a:bodyPr>
            <a:noAutofit/>
          </a:bodyPr>
          <a:lstStyle/>
          <a:p>
            <a:r>
              <a:rPr lang="ru-RU" sz="2800" dirty="0" smtClean="0"/>
              <a:t>    Согласно </a:t>
            </a:r>
            <a:r>
              <a:rPr lang="ru-RU" sz="2800" dirty="0" smtClean="0"/>
              <a:t>определению, сформулированному  в словаре С.И. Ожегова, </a:t>
            </a:r>
            <a:r>
              <a:rPr lang="ru-RU" sz="2800" u="sng" dirty="0" smtClean="0">
                <a:solidFill>
                  <a:srgbClr val="C00000"/>
                </a:solidFill>
              </a:rPr>
              <a:t>взятка</a:t>
            </a:r>
            <a:r>
              <a:rPr lang="ru-RU" sz="2800" dirty="0" smtClean="0"/>
              <a:t>  это:                                                                                                                            Деньги или материальные ценности, даваемые должностному лицу как подкуп, как оплата караемых законом действий.  В настоящее время , сюда следует добавить и выгоды имущественного характера  в пользу взяткодателя или представляемых им лиц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895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     Взятки можно условно разделить на  </a:t>
            </a:r>
            <a:r>
              <a:rPr lang="ru-RU" b="1" i="1" dirty="0" smtClean="0"/>
              <a:t>явные и завуалированные</a:t>
            </a:r>
            <a:r>
              <a:rPr lang="ru-RU" dirty="0" smtClean="0"/>
              <a:t>.                      </a:t>
            </a:r>
            <a:r>
              <a:rPr lang="ru-RU" dirty="0" smtClean="0"/>
              <a:t>                                                          </a:t>
            </a:r>
            <a:r>
              <a:rPr lang="ru-RU" b="1" i="1" dirty="0" smtClean="0"/>
              <a:t>Взятка </a:t>
            </a:r>
            <a:r>
              <a:rPr lang="ru-RU" b="1" i="1" dirty="0" smtClean="0"/>
              <a:t>явная</a:t>
            </a:r>
            <a:r>
              <a:rPr lang="ru-RU" dirty="0" smtClean="0"/>
              <a:t> – взятка, при вручении предмета  которой  должностному лицу  взяткодателем, оговариваются те деяния, которые от него требуется выполнить немедленно или в будущем.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Что может быть взяткой?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/>
              <a:t>        - </a:t>
            </a:r>
            <a:r>
              <a:rPr lang="ru-RU" b="1" i="1" dirty="0" smtClean="0"/>
              <a:t>Взяткой могут быть:                                                                                               </a:t>
            </a:r>
            <a:r>
              <a:rPr lang="ru-RU" b="1" dirty="0" smtClean="0"/>
              <a:t>Предметы</a:t>
            </a:r>
            <a:r>
              <a:rPr lang="ru-RU" dirty="0" smtClean="0"/>
              <a:t> –  деньги, в том числе валюта, банковские чеки и ценные бумаги, изделия из драгоценных металлов и камней, автомашины, квартиры, дачи и загородные дома, продукты питания, бытовая техника и приборы, другие товары, земельные участки и другая недвижимость.</a:t>
            </a:r>
            <a:r>
              <a:rPr lang="ru-RU" b="1" dirty="0" smtClean="0"/>
              <a:t>                         </a:t>
            </a:r>
            <a:r>
              <a:rPr lang="ru-RU" b="1" dirty="0" smtClean="0"/>
              <a:t>                                                   </a:t>
            </a:r>
            <a:r>
              <a:rPr lang="ru-RU" b="1" dirty="0" smtClean="0"/>
              <a:t>Услуги и выгоды</a:t>
            </a:r>
            <a:r>
              <a:rPr lang="ru-RU" dirty="0" smtClean="0"/>
              <a:t> –  лечение, ремонтные и строительные работы, санаторные и туристические путевки, поездки за границу, оплата развлечений и других расходов безвозмездно или по заниженной стоимости.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944216"/>
          </a:xfrm>
        </p:spPr>
        <p:txBody>
          <a:bodyPr>
            <a:noAutofit/>
          </a:bodyPr>
          <a:lstStyle/>
          <a:p>
            <a:r>
              <a:rPr lang="ru-RU" sz="2400" dirty="0" smtClean="0"/>
              <a:t>На диаграмме показано распределение ответов участников опроса на вопрос:</a:t>
            </a:r>
            <a:r>
              <a:rPr lang="ru-RU" sz="2400" i="1" dirty="0" smtClean="0"/>
              <a:t> </a:t>
            </a:r>
            <a:r>
              <a:rPr lang="ru-RU" sz="2400" dirty="0" smtClean="0"/>
              <a:t>«В нашем образовательном учреждении </a:t>
            </a:r>
            <a:r>
              <a:rPr lang="ru-RU" sz="2400" dirty="0" smtClean="0"/>
              <a:t>существует </a:t>
            </a:r>
            <a:r>
              <a:rPr lang="ru-RU" sz="2400" dirty="0" smtClean="0"/>
              <a:t>общественный (попечительский) фонд развития учреждения».   Определите по диаграмме,  какой ответ  дали  </a:t>
            </a:r>
            <a:r>
              <a:rPr lang="ru-RU" sz="2400" dirty="0" smtClean="0"/>
              <a:t>большинство </a:t>
            </a:r>
            <a:r>
              <a:rPr lang="ru-RU" sz="2400" dirty="0" smtClean="0"/>
              <a:t>участников опроса? 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141663"/>
          <a:ext cx="8229600" cy="3182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216024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На диаграмме показано распределение ответов  на 2 вопрос «В нашем образовательном учреждении </a:t>
            </a:r>
            <a:r>
              <a:rPr lang="ru-RU" sz="2400" dirty="0" smtClean="0"/>
              <a:t>  </a:t>
            </a:r>
            <a:r>
              <a:rPr lang="ru-RU" sz="2400" dirty="0" smtClean="0"/>
              <a:t>сбор денежных средств от попечителей и родителей осуществляется на добровольной основе».  Определите, по диаграмме   какой ответ   превышает 70%.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068638"/>
          <a:ext cx="8229600" cy="325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2160240"/>
          </a:xfrm>
        </p:spPr>
        <p:txBody>
          <a:bodyPr>
            <a:noAutofit/>
          </a:bodyPr>
          <a:lstStyle/>
          <a:p>
            <a:r>
              <a:rPr lang="ru-RU" sz="2400" dirty="0" smtClean="0"/>
              <a:t>Определите по диаграмме,  сколько человек на вопрос  «В нашем образовательном учреждении </a:t>
            </a:r>
            <a:r>
              <a:rPr lang="ru-RU" sz="2400" dirty="0" smtClean="0"/>
              <a:t> сбор </a:t>
            </a:r>
            <a:r>
              <a:rPr lang="ru-RU" sz="2400" dirty="0" smtClean="0"/>
              <a:t>денежных средств от попечителей и родителей осуществляется следующим путем» дали ответ «что внесение денежных средств производится через кассу  общественного (попечительского)  фонда развития  учреждения с выдачей соответствующих финансовых документов» 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71600" y="3212976"/>
          <a:ext cx="7488832" cy="3255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20856"/>
          </a:xfrm>
        </p:spPr>
        <p:txBody>
          <a:bodyPr>
            <a:noAutofit/>
          </a:bodyPr>
          <a:lstStyle/>
          <a:p>
            <a:r>
              <a:rPr lang="ru-RU" sz="2400" dirty="0" smtClean="0"/>
              <a:t>Определите по диаграмме какой % участников опроса  на  вопрос   </a:t>
            </a:r>
            <a:r>
              <a:rPr lang="ru-RU" sz="2400" dirty="0" smtClean="0"/>
              <a:t>   </a:t>
            </a:r>
            <a:r>
              <a:rPr lang="ru-RU" sz="2400" dirty="0" smtClean="0"/>
              <a:t>«В нашем образовательном учреждении </a:t>
            </a:r>
            <a:r>
              <a:rPr lang="ru-RU" sz="2400" dirty="0" smtClean="0"/>
              <a:t> общественный </a:t>
            </a:r>
            <a:r>
              <a:rPr lang="ru-RU" sz="2400" dirty="0" smtClean="0"/>
              <a:t>(попечительский) фонд развития учреждения  регулярно предоставляет полную информацию об использовании полученных денежных средств от попечителей и родителей» ответили положительно? 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141663"/>
          <a:ext cx="8229600" cy="3182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Источники материала 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                                                                      </a:t>
            </a:r>
            <a:r>
              <a:rPr lang="ru-RU" dirty="0" smtClean="0"/>
              <a:t>1. </a:t>
            </a:r>
            <a:r>
              <a:rPr lang="ru-RU" dirty="0" smtClean="0">
                <a:hlinkClick r:id="rId2"/>
              </a:rPr>
              <a:t>http://mon.tatarstan.ru/rus/pamjatka.htm                                                                                2</a:t>
            </a:r>
            <a:r>
              <a:rPr lang="ru-RU" dirty="0" smtClean="0"/>
              <a:t>. </a:t>
            </a:r>
            <a:r>
              <a:rPr lang="ru-RU" dirty="0" smtClean="0">
                <a:hlinkClick r:id="rId3"/>
              </a:rPr>
              <a:t>http://mon.tatarstan.ru/rus/smi.htm</a:t>
            </a:r>
            <a:r>
              <a:rPr lang="ru-RU" dirty="0" smtClean="0"/>
              <a:t>                                                                                           3. </a:t>
            </a:r>
            <a:r>
              <a:rPr lang="ru-RU" dirty="0" smtClean="0">
                <a:hlinkClick r:id="rId4"/>
              </a:rPr>
              <a:t>http://mon.tatarstan.ru/rus/anticorrupt-analitics.htm                                                               </a:t>
            </a:r>
            <a:r>
              <a:rPr lang="ru-RU" dirty="0" smtClean="0">
                <a:hlinkClick r:id="rId4"/>
              </a:rPr>
              <a:t>  </a:t>
            </a:r>
          </a:p>
          <a:p>
            <a:pPr>
              <a:buNone/>
            </a:pPr>
            <a:r>
              <a:rPr lang="ru-RU" u="sng" dirty="0" smtClean="0">
                <a:hlinkClick r:id="rId4"/>
              </a:rPr>
              <a:t>   </a:t>
            </a:r>
            <a:r>
              <a:rPr lang="ru-RU" dirty="0" smtClean="0">
                <a:hlinkClick r:id="rId4"/>
              </a:rPr>
              <a:t> 4</a:t>
            </a:r>
            <a:r>
              <a:rPr lang="ru-RU" dirty="0" smtClean="0"/>
              <a:t>. Типовые тестовые задания ГИА 9 класс, И.В.Ященко, </a:t>
            </a:r>
            <a:r>
              <a:rPr lang="ru-RU" dirty="0" smtClean="0"/>
              <a:t>Москва</a:t>
            </a:r>
            <a:r>
              <a:rPr lang="ru-RU" dirty="0" smtClean="0"/>
              <a:t>, </a:t>
            </a:r>
            <a:r>
              <a:rPr lang="ru-RU" dirty="0" smtClean="0"/>
              <a:t>2013.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/>
          <a:lstStyle/>
          <a:p>
            <a:pPr algn="ctr"/>
            <a:r>
              <a:rPr lang="ru-RU" b="1" dirty="0" smtClean="0"/>
              <a:t>1 задание</a:t>
            </a:r>
            <a:endParaRPr lang="ru-RU" b="1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16832"/>
            <a:ext cx="822960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3"/>
          <p:cNvSpPr>
            <a:spLocks noGrp="1" noChangeArrowheads="1"/>
          </p:cNvSpPr>
          <p:nvPr>
            <p:ph idx="1"/>
          </p:nvPr>
        </p:nvSpPr>
        <p:spPr bwMode="auto">
          <a:xfrm>
            <a:off x="2843808" y="764704"/>
            <a:ext cx="5842992" cy="3312368"/>
          </a:xfrm>
          <a:prstGeom prst="cloudCallout">
            <a:avLst>
              <a:gd name="adj1" fmla="val -55104"/>
              <a:gd name="adj2" fmla="val 6215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normAutofit fontScale="92500" lnSpcReduction="10000"/>
          </a:bodyPr>
          <a:lstStyle/>
          <a:p>
            <a:pPr algn="ctr"/>
            <a:endParaRPr lang="ru-RU" sz="2800" b="1" dirty="0"/>
          </a:p>
          <a:p>
            <a:pPr algn="ctr"/>
            <a:r>
              <a:rPr lang="ru-RU" sz="2800" b="1" dirty="0"/>
              <a:t>Спасибо за </a:t>
            </a:r>
            <a:r>
              <a:rPr lang="ru-RU" sz="2800" b="1" dirty="0" smtClean="0"/>
              <a:t>мероприятие!</a:t>
            </a:r>
            <a:endParaRPr lang="ru-RU" sz="2800" b="1" dirty="0"/>
          </a:p>
          <a:p>
            <a:pPr algn="ctr"/>
            <a:endParaRPr lang="ru-RU" sz="2800" b="1" dirty="0"/>
          </a:p>
          <a:p>
            <a:pPr algn="ctr"/>
            <a:r>
              <a:rPr lang="ru-RU" sz="2800" b="1" dirty="0"/>
              <a:t>До свидания!!!</a:t>
            </a:r>
          </a:p>
        </p:txBody>
      </p:sp>
      <p:pic>
        <p:nvPicPr>
          <p:cNvPr id="5" name="Picture 2" descr="10ь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365104"/>
            <a:ext cx="1561203" cy="20170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ru-RU" dirty="0" smtClean="0"/>
              <a:t>  </a:t>
            </a:r>
            <a:r>
              <a:rPr lang="ru-RU" b="1" dirty="0" smtClean="0"/>
              <a:t>2  задание</a:t>
            </a:r>
            <a:endParaRPr lang="ru-RU" b="1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132856"/>
            <a:ext cx="822960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Правильные ответы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задание  за  №4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задание   за №4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5250" cy="200025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5250" cy="200025"/>
          </a:xfrm>
          <a:prstGeom prst="rect">
            <a:avLst/>
          </a:prstGeom>
          <a:noFill/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347864" y="1916832"/>
          <a:ext cx="4272136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2136"/>
              </a:tblGrid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ru-RU" sz="4400" dirty="0" smtClean="0"/>
                        <a:t>Что такое</a:t>
                      </a:r>
                      <a:endParaRPr lang="ru-RU" sz="4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275856" y="3284984"/>
          <a:ext cx="4367808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7808"/>
              </a:tblGrid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коррупция?</a:t>
                      </a:r>
                      <a:endParaRPr lang="ru-RU" sz="4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44016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  </a:t>
            </a:r>
            <a:r>
              <a:rPr lang="ru-RU" sz="2800" b="1" dirty="0" smtClean="0">
                <a:solidFill>
                  <a:srgbClr val="0070C0"/>
                </a:solidFill>
              </a:rPr>
              <a:t>Внеклассное мероприятие </a:t>
            </a:r>
            <a:r>
              <a:rPr lang="ru-RU" sz="2800" b="1" dirty="0" smtClean="0">
                <a:solidFill>
                  <a:srgbClr val="0070C0"/>
                </a:solidFill>
              </a:rPr>
              <a:t>по </a:t>
            </a:r>
            <a:r>
              <a:rPr lang="ru-RU" sz="2800" b="1" dirty="0" smtClean="0">
                <a:solidFill>
                  <a:srgbClr val="0070C0"/>
                </a:solidFill>
              </a:rPr>
              <a:t>математике,   приуроченное  </a:t>
            </a:r>
            <a:r>
              <a:rPr lang="ru-RU" sz="2800" b="1" dirty="0" smtClean="0">
                <a:solidFill>
                  <a:srgbClr val="0070C0"/>
                </a:solidFill>
              </a:rPr>
              <a:t>к  Международному </a:t>
            </a:r>
            <a:r>
              <a:rPr lang="ru-RU" sz="2800" b="1" dirty="0" smtClean="0">
                <a:solidFill>
                  <a:srgbClr val="0070C0"/>
                </a:solidFill>
              </a:rPr>
              <a:t>дню                                                 борьбы с </a:t>
            </a:r>
            <a:r>
              <a:rPr lang="ru-RU" sz="2800" b="1" dirty="0" smtClean="0">
                <a:solidFill>
                  <a:srgbClr val="0070C0"/>
                </a:solidFill>
              </a:rPr>
              <a:t>коррупцией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44824"/>
            <a:ext cx="8686800" cy="4608512"/>
          </a:xfrm>
        </p:spPr>
        <p:txBody>
          <a:bodyPr>
            <a:noAutofit/>
          </a:bodyPr>
          <a:lstStyle/>
          <a:p>
            <a:r>
              <a:rPr lang="ru-RU" sz="2400" b="1" u="sng" dirty="0" smtClean="0"/>
              <a:t>Цели</a:t>
            </a:r>
            <a:r>
              <a:rPr lang="ru-RU" sz="2400" dirty="0" smtClean="0"/>
              <a:t>:  </a:t>
            </a:r>
            <a:r>
              <a:rPr lang="ru-RU" sz="2400" dirty="0" smtClean="0"/>
              <a:t>формировать   </a:t>
            </a:r>
            <a:r>
              <a:rPr lang="ru-RU" sz="2400" dirty="0" smtClean="0"/>
              <a:t>у обучающихся </a:t>
            </a:r>
            <a:r>
              <a:rPr lang="ru-RU" sz="2400" dirty="0" err="1" smtClean="0"/>
              <a:t>антикоррупционного</a:t>
            </a:r>
            <a:r>
              <a:rPr lang="ru-RU" sz="2400" dirty="0" smtClean="0"/>
              <a:t> мировоззрения, негативного отношения к коррупции и </a:t>
            </a:r>
            <a:r>
              <a:rPr lang="ru-RU" sz="2400" dirty="0" err="1" smtClean="0"/>
              <a:t>антикоррупционных</a:t>
            </a:r>
            <a:r>
              <a:rPr lang="ru-RU" sz="2400" dirty="0" smtClean="0"/>
              <a:t>  моделей поведения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r>
              <a:rPr lang="ru-RU" sz="2400" dirty="0" smtClean="0"/>
              <a:t> </a:t>
            </a:r>
            <a:r>
              <a:rPr lang="ru-RU" sz="2400" b="1" u="sng" dirty="0" smtClean="0"/>
              <a:t>Задачи</a:t>
            </a:r>
            <a:r>
              <a:rPr lang="ru-RU" sz="2400" dirty="0" smtClean="0"/>
              <a:t>: </a:t>
            </a:r>
            <a:r>
              <a:rPr lang="ru-RU" sz="2400" dirty="0" smtClean="0"/>
              <a:t>формировать </a:t>
            </a:r>
            <a:r>
              <a:rPr lang="ru-RU" sz="2400" dirty="0" err="1" smtClean="0"/>
              <a:t>антикоррупционной</a:t>
            </a:r>
            <a:r>
              <a:rPr lang="ru-RU" sz="2400" dirty="0" smtClean="0"/>
              <a:t> культуры;                                                            </a:t>
            </a:r>
            <a:r>
              <a:rPr lang="ru-RU" sz="2400" dirty="0" smtClean="0"/>
              <a:t>воспитать </a:t>
            </a:r>
            <a:r>
              <a:rPr lang="ru-RU" sz="2400" dirty="0" smtClean="0"/>
              <a:t>у обучающихся негативного отношения к коррупции;              </a:t>
            </a:r>
            <a:r>
              <a:rPr lang="ru-RU" sz="2400" dirty="0" smtClean="0"/>
              <a:t>                                                                     развивать </a:t>
            </a:r>
            <a:r>
              <a:rPr lang="ru-RU" sz="2400" dirty="0" smtClean="0"/>
              <a:t>навыка </a:t>
            </a:r>
            <a:r>
              <a:rPr lang="ru-RU" sz="2400" dirty="0" err="1" smtClean="0"/>
              <a:t>антикоррупционного</a:t>
            </a:r>
            <a:r>
              <a:rPr lang="ru-RU" sz="2400" dirty="0" smtClean="0"/>
              <a:t> поведения;                                          продолжить работу по подготовке обучающихся к итоговой </a:t>
            </a:r>
            <a:r>
              <a:rPr lang="ru-RU" sz="2400" dirty="0" smtClean="0"/>
              <a:t>аттестации.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- Как </a:t>
            </a:r>
            <a:r>
              <a:rPr lang="ru-RU" sz="3600" b="1" dirty="0" smtClean="0">
                <a:solidFill>
                  <a:srgbClr val="0070C0"/>
                </a:solidFill>
              </a:rPr>
              <a:t> понимаете </a:t>
            </a:r>
            <a:r>
              <a:rPr lang="ru-RU" sz="3600" b="1" dirty="0" smtClean="0">
                <a:solidFill>
                  <a:srgbClr val="0070C0"/>
                </a:solidFill>
              </a:rPr>
              <a:t>значение слова «коррупция</a:t>
            </a:r>
            <a:r>
              <a:rPr lang="ru-RU" sz="3600" b="1" dirty="0" smtClean="0">
                <a:solidFill>
                  <a:srgbClr val="0070C0"/>
                </a:solidFill>
              </a:rPr>
              <a:t>»?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ru-RU" sz="3600" b="1" dirty="0" smtClean="0">
                <a:solidFill>
                  <a:srgbClr val="0070C0"/>
                </a:solidFill>
              </a:rPr>
              <a:t>   </a:t>
            </a:r>
            <a:r>
              <a:rPr lang="ru-RU" sz="3600" b="1" dirty="0" smtClean="0">
                <a:solidFill>
                  <a:srgbClr val="0070C0"/>
                </a:solidFill>
              </a:rPr>
              <a:t>- С кем и когда говорили на эту тему?  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    </a:t>
            </a:r>
          </a:p>
          <a:p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</a:rPr>
              <a:t>- Как </a:t>
            </a:r>
            <a:r>
              <a:rPr lang="ru-RU" sz="3600" b="1" dirty="0" smtClean="0">
                <a:solidFill>
                  <a:srgbClr val="0070C0"/>
                </a:solidFill>
              </a:rPr>
              <a:t>относитесь </a:t>
            </a:r>
            <a:r>
              <a:rPr lang="ru-RU" sz="3600" b="1" dirty="0" smtClean="0">
                <a:solidFill>
                  <a:srgbClr val="0070C0"/>
                </a:solidFill>
              </a:rPr>
              <a:t>к этому явлению?</a:t>
            </a:r>
            <a:r>
              <a:rPr lang="ru-RU" sz="3600" b="1" dirty="0" smtClean="0">
                <a:solidFill>
                  <a:srgbClr val="0070C0"/>
                </a:solidFill>
              </a:rPr>
              <a:t>                                                                                    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r>
              <a:rPr lang="ru-RU" dirty="0" smtClean="0"/>
              <a:t>- Под </a:t>
            </a:r>
            <a:r>
              <a:rPr lang="ru-RU" i="1" dirty="0" smtClean="0"/>
              <a:t> </a:t>
            </a:r>
            <a:r>
              <a:rPr lang="ru-RU" b="1" i="1" dirty="0" smtClean="0"/>
              <a:t>коррупцией</a:t>
            </a:r>
            <a:r>
              <a:rPr lang="ru-RU" i="1" dirty="0" smtClean="0"/>
              <a:t> </a:t>
            </a:r>
            <a:r>
              <a:rPr lang="ru-RU" dirty="0" smtClean="0"/>
              <a:t>как социально-правовым явлением обычно понимается </a:t>
            </a:r>
            <a:r>
              <a:rPr lang="ru-RU" dirty="0" err="1" smtClean="0"/>
              <a:t>подкупаемость</a:t>
            </a:r>
            <a:r>
              <a:rPr lang="ru-RU" dirty="0" smtClean="0"/>
              <a:t> и продажность государственных чиновников, должностных лиц, а также общественных и политических деятелей вообще. </a:t>
            </a:r>
            <a:r>
              <a:rPr lang="ru-RU" i="1" dirty="0" smtClean="0"/>
              <a:t>(Словарь иностранных слов. М.,1954.С.369 )  </a:t>
            </a:r>
            <a:r>
              <a:rPr lang="ru-RU" b="1" dirty="0" smtClean="0"/>
              <a:t> </a:t>
            </a:r>
            <a:endParaRPr lang="ru-RU" b="1" dirty="0" smtClean="0"/>
          </a:p>
          <a:p>
            <a:r>
              <a:rPr lang="ru-RU" b="1" dirty="0" smtClean="0"/>
              <a:t>                                                                                                                 </a:t>
            </a:r>
            <a:r>
              <a:rPr lang="ru-RU" b="1" dirty="0" smtClean="0"/>
              <a:t>-</a:t>
            </a:r>
            <a:r>
              <a:rPr lang="ru-RU" b="1" dirty="0" err="1" smtClean="0"/>
              <a:t>Корруцпционное</a:t>
            </a:r>
            <a:r>
              <a:rPr lang="ru-RU" b="1" dirty="0" smtClean="0"/>
              <a:t> правонарушение:  </a:t>
            </a:r>
            <a:r>
              <a:rPr lang="ru-RU" dirty="0" smtClean="0"/>
              <a:t>это деяние, обладающее признаками коррупции, за которое действующими правовыми актами предусмотрена  </a:t>
            </a:r>
            <a:r>
              <a:rPr lang="ru-RU" i="1" dirty="0" smtClean="0"/>
              <a:t>(Статья 1.  п. 2  Закона  Республики Татарстан «О противодействии коррупции в Республике Татарстан»).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3 </a:t>
            </a:r>
            <a:r>
              <a:rPr lang="ru-RU" b="1" dirty="0" smtClean="0"/>
              <a:t>задание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9690" y="1935163"/>
            <a:ext cx="700462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45719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80520"/>
          </a:xfrm>
        </p:spPr>
        <p:txBody>
          <a:bodyPr>
            <a:normAutofit fontScale="25000" lnSpcReduction="20000"/>
          </a:bodyPr>
          <a:lstStyle/>
          <a:p>
            <a:r>
              <a:rPr lang="ru-RU" sz="12300" dirty="0" smtClean="0"/>
              <a:t>А    </a:t>
            </a:r>
            <a:r>
              <a:rPr lang="ru-RU" sz="12300" dirty="0" smtClean="0"/>
              <a:t>«</a:t>
            </a:r>
            <a:r>
              <a:rPr lang="ru-RU" sz="12300" dirty="0" smtClean="0">
                <a:solidFill>
                  <a:srgbClr val="C00000"/>
                </a:solidFill>
              </a:rPr>
              <a:t>Дисциплинарные</a:t>
            </a:r>
            <a:r>
              <a:rPr lang="ru-RU" sz="12300" dirty="0" smtClean="0"/>
              <a:t>                                                 </a:t>
            </a:r>
          </a:p>
          <a:p>
            <a:r>
              <a:rPr lang="ru-RU" sz="12300" dirty="0" smtClean="0"/>
              <a:t>Б    </a:t>
            </a:r>
            <a:r>
              <a:rPr lang="ru-RU" sz="12300" dirty="0" smtClean="0">
                <a:solidFill>
                  <a:srgbClr val="7030A0"/>
                </a:solidFill>
              </a:rPr>
              <a:t>«Административные                                             </a:t>
            </a:r>
          </a:p>
          <a:p>
            <a:r>
              <a:rPr lang="ru-RU" sz="12300" dirty="0" smtClean="0"/>
              <a:t>В     </a:t>
            </a:r>
            <a:r>
              <a:rPr lang="ru-RU" sz="12300" dirty="0" smtClean="0"/>
              <a:t>«</a:t>
            </a:r>
            <a:r>
              <a:rPr lang="ru-RU" sz="12300" dirty="0" smtClean="0"/>
              <a:t>Коррупционные   </a:t>
            </a:r>
          </a:p>
          <a:p>
            <a:pPr>
              <a:buNone/>
            </a:pPr>
            <a:r>
              <a:rPr lang="ru-RU" sz="12300" dirty="0" smtClean="0"/>
              <a:t>                                                         </a:t>
            </a:r>
          </a:p>
          <a:p>
            <a:pPr>
              <a:buFont typeface="Courier New" pitchFamily="49" charset="0"/>
              <a:buChar char="o"/>
            </a:pPr>
            <a:r>
              <a:rPr lang="ru-RU" sz="12300" dirty="0" smtClean="0"/>
              <a:t> </a:t>
            </a:r>
            <a:r>
              <a:rPr lang="ru-RU" sz="12300" dirty="0" smtClean="0"/>
              <a:t>                </a:t>
            </a:r>
            <a:r>
              <a:rPr lang="ru-RU" sz="12300" dirty="0" smtClean="0">
                <a:solidFill>
                  <a:srgbClr val="7030A0"/>
                </a:solidFill>
              </a:rPr>
              <a:t>1. коррупционные </a:t>
            </a:r>
            <a:r>
              <a:rPr lang="ru-RU" sz="12300" dirty="0" smtClean="0">
                <a:solidFill>
                  <a:srgbClr val="7030A0"/>
                </a:solidFill>
              </a:rPr>
              <a:t>правонарушения»</a:t>
            </a:r>
            <a:r>
              <a:rPr lang="ru-RU" sz="12300" dirty="0" smtClean="0"/>
              <a:t>  </a:t>
            </a:r>
          </a:p>
          <a:p>
            <a:pPr>
              <a:buFont typeface="Courier New" pitchFamily="49" charset="0"/>
              <a:buChar char="o"/>
            </a:pPr>
            <a:r>
              <a:rPr lang="ru-RU" sz="12300" dirty="0" smtClean="0"/>
              <a:t> </a:t>
            </a:r>
            <a:r>
              <a:rPr lang="ru-RU" sz="12300" dirty="0" smtClean="0"/>
              <a:t>                </a:t>
            </a:r>
            <a:r>
              <a:rPr lang="ru-RU" sz="12300" dirty="0" smtClean="0">
                <a:solidFill>
                  <a:srgbClr val="C00000"/>
                </a:solidFill>
              </a:rPr>
              <a:t>2. коррупционные проступки»</a:t>
            </a:r>
          </a:p>
          <a:p>
            <a:pPr>
              <a:buFont typeface="Courier New" pitchFamily="49" charset="0"/>
              <a:buChar char="o"/>
            </a:pPr>
            <a:r>
              <a:rPr lang="ru-RU" sz="12300" dirty="0" smtClean="0"/>
              <a:t> </a:t>
            </a:r>
            <a:r>
              <a:rPr lang="ru-RU" sz="12300" dirty="0" smtClean="0"/>
              <a:t>                3. преступления»                                                  </a:t>
            </a:r>
          </a:p>
          <a:p>
            <a:endParaRPr lang="ru-RU" sz="5400" dirty="0" smtClean="0"/>
          </a:p>
          <a:p>
            <a:pPr>
              <a:buNone/>
            </a:pPr>
            <a:endParaRPr lang="ru-RU" sz="5400" dirty="0" smtClean="0"/>
          </a:p>
          <a:p>
            <a:pPr>
              <a:buNone/>
            </a:pPr>
            <a:endParaRPr lang="ru-RU" sz="5400" dirty="0" smtClean="0"/>
          </a:p>
          <a:p>
            <a:pPr>
              <a:buNone/>
            </a:pPr>
            <a:r>
              <a:rPr lang="ru-RU" sz="5400" dirty="0" smtClean="0"/>
              <a:t>                       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3">
      <a:dk1>
        <a:sysClr val="windowText" lastClr="000000"/>
      </a:dk1>
      <a:lt1>
        <a:sysClr val="window" lastClr="FFFFFF"/>
      </a:lt1>
      <a:dk2>
        <a:srgbClr val="666666"/>
      </a:dk2>
      <a:lt2>
        <a:srgbClr val="FFE599"/>
      </a:lt2>
      <a:accent1>
        <a:srgbClr val="FFC000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236</TotalTime>
  <Words>690</Words>
  <Application>Microsoft Office PowerPoint</Application>
  <PresentationFormat>Экран (4:3)</PresentationFormat>
  <Paragraphs>60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Внеклассное мероприятие                              по математике (8-9 классы) </vt:lpstr>
      <vt:lpstr>1 задание</vt:lpstr>
      <vt:lpstr>  2  задание</vt:lpstr>
      <vt:lpstr>Правильные ответы</vt:lpstr>
      <vt:lpstr>  Внеклассное мероприятие по математике,   приуроченное  к  Международному дню                                                 борьбы с коррупцией</vt:lpstr>
      <vt:lpstr>Слайд 6</vt:lpstr>
      <vt:lpstr>Слайд 7</vt:lpstr>
      <vt:lpstr>3 задание</vt:lpstr>
      <vt:lpstr> </vt:lpstr>
      <vt:lpstr>ВИДЫ  КОРРУПЦИОННЫХ ПРАВОНАРУШЕНИЙ</vt:lpstr>
      <vt:lpstr>4 задание</vt:lpstr>
      <vt:lpstr>ОТВЕТЫ</vt:lpstr>
      <vt:lpstr>    Согласно определению, сформулированному  в словаре С.И. Ожегова, взятка  это:                                                                                                                            Деньги или материальные ценности, даваемые должностному лицу как подкуп, как оплата караемых законом действий.  В настоящее время , сюда следует добавить и выгоды имущественного характера  в пользу взяткодателя или представляемых им лиц</vt:lpstr>
      <vt:lpstr>Что может быть взяткой? </vt:lpstr>
      <vt:lpstr>На диаграмме показано распределение ответов участников опроса на вопрос: «В нашем образовательном учреждении существует общественный (попечительский) фонд развития учреждения».   Определите по диаграмме,  какой ответ  дали  большинство участников опроса? </vt:lpstr>
      <vt:lpstr>На диаграмме показано распределение ответов  на 2 вопрос «В нашем образовательном учреждении   сбор денежных средств от попечителей и родителей осуществляется на добровольной основе».  Определите, по диаграмме   какой ответ   превышает 70%.</vt:lpstr>
      <vt:lpstr>Определите по диаграмме,  сколько человек на вопрос  «В нашем образовательном учреждении  сбор денежных средств от попечителей и родителей осуществляется следующим путем» дали ответ «что внесение денежных средств производится через кассу  общественного (попечительского)  фонда развития  учреждения с выдачей соответствующих финансовых документов» </vt:lpstr>
      <vt:lpstr>Определите по диаграмме какой % участников опроса  на  вопрос      «В нашем образовательном учреждении  общественный (попечительский) фонд развития учреждения  регулярно предоставляет полную информацию об использовании полученных денежных средств от попечителей и родителей» ответили положительно? </vt:lpstr>
      <vt:lpstr>Источники материала  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Ленар</dc:creator>
  <cp:lastModifiedBy>Ленар</cp:lastModifiedBy>
  <cp:revision>37</cp:revision>
  <dcterms:created xsi:type="dcterms:W3CDTF">2012-11-18T12:17:03Z</dcterms:created>
  <dcterms:modified xsi:type="dcterms:W3CDTF">2012-11-18T19:27:42Z</dcterms:modified>
</cp:coreProperties>
</file>