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6" r:id="rId3"/>
    <p:sldId id="263" r:id="rId4"/>
    <p:sldId id="261" r:id="rId5"/>
    <p:sldId id="262" r:id="rId6"/>
    <p:sldId id="257" r:id="rId7"/>
    <p:sldId id="265" r:id="rId8"/>
    <p:sldId id="258" r:id="rId9"/>
    <p:sldId id="264" r:id="rId10"/>
    <p:sldId id="276" r:id="rId11"/>
    <p:sldId id="259" r:id="rId12"/>
    <p:sldId id="277" r:id="rId13"/>
    <p:sldId id="267" r:id="rId14"/>
    <p:sldId id="268" r:id="rId15"/>
    <p:sldId id="270" r:id="rId16"/>
    <p:sldId id="271" r:id="rId17"/>
    <p:sldId id="272" r:id="rId18"/>
    <p:sldId id="273" r:id="rId19"/>
    <p:sldId id="274" r:id="rId20"/>
    <p:sldId id="260" r:id="rId21"/>
    <p:sldId id="278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E0880-A0E8-424A-9073-589009BC0615}" type="datetimeFigureOut">
              <a:rPr lang="ru-RU" smtClean="0"/>
              <a:pPr/>
              <a:t>22.11.2012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4C104-9519-4D4E-B008-C46266CEEC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E0880-A0E8-424A-9073-589009BC0615}" type="datetimeFigureOut">
              <a:rPr lang="ru-RU" smtClean="0"/>
              <a:pPr/>
              <a:t>22.11.2012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4C104-9519-4D4E-B008-C46266CEEC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E0880-A0E8-424A-9073-589009BC0615}" type="datetimeFigureOut">
              <a:rPr lang="ru-RU" smtClean="0"/>
              <a:pPr/>
              <a:t>22.11.2012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4C104-9519-4D4E-B008-C46266CEEC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E0880-A0E8-424A-9073-589009BC0615}" type="datetimeFigureOut">
              <a:rPr lang="ru-RU" smtClean="0"/>
              <a:pPr/>
              <a:t>22.11.2012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4C104-9519-4D4E-B008-C46266CEEC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E0880-A0E8-424A-9073-589009BC0615}" type="datetimeFigureOut">
              <a:rPr lang="ru-RU" smtClean="0"/>
              <a:pPr/>
              <a:t>22.11.2012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5F4C104-9519-4D4E-B008-C46266CEEC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E0880-A0E8-424A-9073-589009BC0615}" type="datetimeFigureOut">
              <a:rPr lang="ru-RU" smtClean="0"/>
              <a:pPr/>
              <a:t>22.11.2012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4C104-9519-4D4E-B008-C46266CEEC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E0880-A0E8-424A-9073-589009BC0615}" type="datetimeFigureOut">
              <a:rPr lang="ru-RU" smtClean="0"/>
              <a:pPr/>
              <a:t>22.11.2012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4C104-9519-4D4E-B008-C46266CEEC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E0880-A0E8-424A-9073-589009BC0615}" type="datetimeFigureOut">
              <a:rPr lang="ru-RU" smtClean="0"/>
              <a:pPr/>
              <a:t>22.11.2012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4C104-9519-4D4E-B008-C46266CEEC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E0880-A0E8-424A-9073-589009BC0615}" type="datetimeFigureOut">
              <a:rPr lang="ru-RU" smtClean="0"/>
              <a:pPr/>
              <a:t>22.11.2012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4C104-9519-4D4E-B008-C46266CEEC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E0880-A0E8-424A-9073-589009BC0615}" type="datetimeFigureOut">
              <a:rPr lang="ru-RU" smtClean="0"/>
              <a:pPr/>
              <a:t>22.11.2012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4C104-9519-4D4E-B008-C46266CEEC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E0880-A0E8-424A-9073-589009BC0615}" type="datetimeFigureOut">
              <a:rPr lang="ru-RU" smtClean="0"/>
              <a:pPr/>
              <a:t>22.11.2012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4C104-9519-4D4E-B008-C46266CEEC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E1E0880-A0E8-424A-9073-589009BC0615}" type="datetimeFigureOut">
              <a:rPr lang="ru-RU" smtClean="0"/>
              <a:pPr/>
              <a:t>22.11.2012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5F4C104-9519-4D4E-B008-C46266CEEC4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gif"/><Relationship Id="rId3" Type="http://schemas.openxmlformats.org/officeDocument/2006/relationships/image" Target="../media/image17.gif"/><Relationship Id="rId7" Type="http://schemas.openxmlformats.org/officeDocument/2006/relationships/image" Target="../media/image20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19.gif"/><Relationship Id="rId4" Type="http://schemas.openxmlformats.org/officeDocument/2006/relationships/image" Target="../media/image18.gif"/><Relationship Id="rId9" Type="http://schemas.openxmlformats.org/officeDocument/2006/relationships/image" Target="../media/image22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gif"/><Relationship Id="rId5" Type="http://schemas.openxmlformats.org/officeDocument/2006/relationships/image" Target="../media/image29.gif"/><Relationship Id="rId4" Type="http://schemas.openxmlformats.org/officeDocument/2006/relationships/image" Target="../media/image28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gif"/><Relationship Id="rId3" Type="http://schemas.openxmlformats.org/officeDocument/2006/relationships/image" Target="../media/image39.gif"/><Relationship Id="rId7" Type="http://schemas.openxmlformats.org/officeDocument/2006/relationships/image" Target="../media/image41.gif"/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gif"/><Relationship Id="rId5" Type="http://schemas.openxmlformats.org/officeDocument/2006/relationships/image" Target="../media/image32.gif"/><Relationship Id="rId4" Type="http://schemas.openxmlformats.org/officeDocument/2006/relationships/image" Target="../media/image36.gi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071547"/>
            <a:ext cx="7429552" cy="2214577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Cambria" pitchFamily="18" charset="0"/>
              </a:rPr>
              <a:t>Правила здорового образа жизни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47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514" y="4714884"/>
            <a:ext cx="3051423" cy="1643074"/>
          </a:xfrm>
          <a:prstGeom prst="rect">
            <a:avLst/>
          </a:prstGeom>
        </p:spPr>
      </p:pic>
      <p:pic>
        <p:nvPicPr>
          <p:cNvPr id="5" name="Рисунок 4" descr="016ed511876222ccdeaae5a4f41cc86c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5206" y="357166"/>
            <a:ext cx="1209675" cy="152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86330404_7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18" y="357166"/>
            <a:ext cx="5643602" cy="62151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269033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FFFF00"/>
                </a:solidFill>
              </a:rPr>
              <a:t>Физическая активность. Школьник должен вести подвижный образ жизни в сочетании с физическими упражнениями. Необходимо следить только за тем, чтобы организм не был перегружен</a:t>
            </a:r>
            <a:r>
              <a:rPr lang="ru-RU" dirty="0"/>
              <a:t>.</a:t>
            </a:r>
          </a:p>
        </p:txBody>
      </p:sp>
      <p:pic>
        <p:nvPicPr>
          <p:cNvPr id="3" name="Рисунок 2" descr="5e0d2ec5cd23a33e1bbbf10375c3cca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357166"/>
            <a:ext cx="2768223" cy="1643074"/>
          </a:xfrm>
          <a:prstGeom prst="rect">
            <a:avLst/>
          </a:prstGeom>
        </p:spPr>
      </p:pic>
      <p:pic>
        <p:nvPicPr>
          <p:cNvPr id="4" name="Рисунок 3" descr="6c7db8d1f6a74714d98f6dea3456de6d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0892" y="357166"/>
            <a:ext cx="1400175" cy="1428750"/>
          </a:xfrm>
          <a:prstGeom prst="rect">
            <a:avLst/>
          </a:prstGeom>
        </p:spPr>
      </p:pic>
      <p:pic>
        <p:nvPicPr>
          <p:cNvPr id="5" name="Рисунок 4" descr="38_3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16" y="4786322"/>
            <a:ext cx="1238250" cy="1238250"/>
          </a:xfrm>
          <a:prstGeom prst="rect">
            <a:avLst/>
          </a:prstGeom>
        </p:spPr>
      </p:pic>
      <p:pic>
        <p:nvPicPr>
          <p:cNvPr id="6" name="Рисунок 5" descr="4ffc41853252a05c88694cbdaf70e94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5786" y="4143380"/>
            <a:ext cx="1524000" cy="1428760"/>
          </a:xfrm>
          <a:prstGeom prst="rect">
            <a:avLst/>
          </a:prstGeom>
        </p:spPr>
      </p:pic>
      <p:pic>
        <p:nvPicPr>
          <p:cNvPr id="7" name="Рисунок 6" descr="29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71934" y="714356"/>
            <a:ext cx="1457325" cy="1190625"/>
          </a:xfrm>
          <a:prstGeom prst="rect">
            <a:avLst/>
          </a:prstGeom>
        </p:spPr>
      </p:pic>
      <p:pic>
        <p:nvPicPr>
          <p:cNvPr id="8" name="Рисунок 7" descr="294cc77bcf485fc3199c4d5d57561afe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71868" y="4365283"/>
            <a:ext cx="2286016" cy="1475783"/>
          </a:xfrm>
          <a:prstGeom prst="rect">
            <a:avLst/>
          </a:prstGeom>
        </p:spPr>
      </p:pic>
      <p:pic>
        <p:nvPicPr>
          <p:cNvPr id="9" name="Рисунок 8" descr="114061663.jpg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0034" y="2285992"/>
            <a:ext cx="1724028" cy="1428750"/>
          </a:xfrm>
          <a:prstGeom prst="rect">
            <a:avLst/>
          </a:prstGeom>
        </p:spPr>
      </p:pic>
      <p:pic>
        <p:nvPicPr>
          <p:cNvPr id="10" name="Рисунок 9" descr="a5a8c64856533930f96ce61451c0b253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43768" y="2285992"/>
            <a:ext cx="1304925" cy="1609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8e198af07aa81cd99d0eb60fcaf7bd6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3636" y="428604"/>
            <a:ext cx="2206978" cy="2357454"/>
          </a:xfrm>
          <a:prstGeom prst="rect">
            <a:avLst/>
          </a:prstGeom>
        </p:spPr>
      </p:pic>
      <p:pic>
        <p:nvPicPr>
          <p:cNvPr id="3" name="Рисунок 2" descr="26da90a42dcdcbdaaf5169dd6690a73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14290"/>
            <a:ext cx="4012705" cy="3450926"/>
          </a:xfrm>
          <a:prstGeom prst="rect">
            <a:avLst/>
          </a:prstGeom>
        </p:spPr>
      </p:pic>
      <p:pic>
        <p:nvPicPr>
          <p:cNvPr id="4" name="Рисунок 3" descr="38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0496" y="3357561"/>
            <a:ext cx="3786214" cy="34692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ood09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3714752"/>
            <a:ext cx="1804996" cy="2483939"/>
          </a:xfrm>
          <a:prstGeom prst="rect">
            <a:avLst/>
          </a:prstGeom>
        </p:spPr>
      </p:pic>
      <p:pic>
        <p:nvPicPr>
          <p:cNvPr id="3" name="Рисунок 2" descr="76058127.jpg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428604"/>
            <a:ext cx="1905000" cy="1905000"/>
          </a:xfrm>
          <a:prstGeom prst="rect">
            <a:avLst/>
          </a:prstGeom>
        </p:spPr>
      </p:pic>
      <p:pic>
        <p:nvPicPr>
          <p:cNvPr id="4" name="Рисунок 3" descr="829851079.jpg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5272" y="1785926"/>
            <a:ext cx="990600" cy="1219200"/>
          </a:xfrm>
          <a:prstGeom prst="rect">
            <a:avLst/>
          </a:prstGeom>
        </p:spPr>
      </p:pic>
      <p:pic>
        <p:nvPicPr>
          <p:cNvPr id="5" name="Рисунок 4" descr="376706971.jpg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5008" y="3857628"/>
            <a:ext cx="1466850" cy="914400"/>
          </a:xfrm>
          <a:prstGeom prst="rect">
            <a:avLst/>
          </a:prstGeom>
        </p:spPr>
      </p:pic>
      <p:pic>
        <p:nvPicPr>
          <p:cNvPr id="6" name="Рисунок 5" descr="624777296.jpg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43768" y="1000108"/>
            <a:ext cx="895350" cy="9906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000364" y="214290"/>
            <a:ext cx="442912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FF0000"/>
                </a:solidFill>
              </a:rPr>
              <a:t>. РАЗНООБРАЗЬТЕ РАЦИОН ПИТАНИЯ ШКОЛЬНИКА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ВСЕ ПРОДУКТЫ ДЕЛЯТСЯ НА 5 ОСНОВНЫХ ГРУПП: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FFFF00"/>
                </a:solidFill>
              </a:rPr>
              <a:t>1. Хлеб, крупяные и макаронные </a:t>
            </a:r>
            <a:r>
              <a:rPr lang="ru-RU" dirty="0" smtClean="0">
                <a:solidFill>
                  <a:srgbClr val="FFFF00"/>
                </a:solidFill>
              </a:rPr>
              <a:t>изделия.</a:t>
            </a:r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2. Овощи, фрукты, </a:t>
            </a:r>
            <a:r>
              <a:rPr lang="ru-RU" dirty="0" smtClean="0">
                <a:solidFill>
                  <a:srgbClr val="FFFF00"/>
                </a:solidFill>
              </a:rPr>
              <a:t>ягоды.</a:t>
            </a:r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3. Мясо, птица, рыба, бобовые, яйца и </a:t>
            </a:r>
            <a:r>
              <a:rPr lang="ru-RU" dirty="0" smtClean="0">
                <a:solidFill>
                  <a:srgbClr val="FFFF00"/>
                </a:solidFill>
              </a:rPr>
              <a:t>орехи.</a:t>
            </a:r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4. Молочные продукты, </a:t>
            </a:r>
            <a:r>
              <a:rPr lang="ru-RU" dirty="0" smtClean="0">
                <a:solidFill>
                  <a:srgbClr val="FFFF00"/>
                </a:solidFill>
              </a:rPr>
              <a:t>сыры.</a:t>
            </a:r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5. Жиры, масла, </a:t>
            </a:r>
            <a:r>
              <a:rPr lang="ru-RU" dirty="0" smtClean="0">
                <a:solidFill>
                  <a:srgbClr val="FFFF00"/>
                </a:solidFill>
              </a:rPr>
              <a:t>сладости.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1582341"/>
            <a:ext cx="4572000" cy="470898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>
                <a:solidFill>
                  <a:srgbClr val="FFFF00"/>
                </a:solidFill>
              </a:rPr>
              <a:t>Белки - «кирпичики», из которых строятся клетки организма и все необходимые для жизни вещества: гормоны, ферменты, витамины.</a:t>
            </a:r>
            <a:br>
              <a:rPr lang="ru-RU" sz="2000" dirty="0" smtClean="0">
                <a:solidFill>
                  <a:srgbClr val="FFFF00"/>
                </a:solidFill>
              </a:rPr>
            </a:br>
            <a:r>
              <a:rPr lang="ru-RU" sz="2000" dirty="0" smtClean="0">
                <a:solidFill>
                  <a:srgbClr val="FFFF00"/>
                </a:solidFill>
              </a:rPr>
              <a:t>Жиры - источник энергии, минеральных веществ, жирорастворимых витаминов.</a:t>
            </a:r>
            <a:br>
              <a:rPr lang="ru-RU" sz="2000" dirty="0" smtClean="0">
                <a:solidFill>
                  <a:srgbClr val="FFFF00"/>
                </a:solidFill>
              </a:rPr>
            </a:br>
            <a:r>
              <a:rPr lang="ru-RU" sz="2000" dirty="0" smtClean="0">
                <a:solidFill>
                  <a:srgbClr val="FFFF00"/>
                </a:solidFill>
              </a:rPr>
              <a:t>Углеводы - основной поставщик энергии для жизни.</a:t>
            </a:r>
            <a:br>
              <a:rPr lang="ru-RU" sz="2000" dirty="0" smtClean="0">
                <a:solidFill>
                  <a:srgbClr val="FFFF00"/>
                </a:solidFill>
              </a:rPr>
            </a:br>
            <a:r>
              <a:rPr lang="ru-RU" sz="2000" dirty="0" smtClean="0">
                <a:solidFill>
                  <a:srgbClr val="FFFF00"/>
                </a:solidFill>
              </a:rPr>
              <a:t>Пищевые волокна - способствуют хорошему пищеварению, защищают организм от пищевых канцерогенов, помогают в профилактике многих заболеваний.</a:t>
            </a:r>
            <a:br>
              <a:rPr lang="ru-RU" sz="2000" dirty="0" smtClean="0">
                <a:solidFill>
                  <a:srgbClr val="FFFF00"/>
                </a:solidFill>
              </a:rPr>
            </a:br>
            <a:endParaRPr lang="ru-RU" sz="2000" dirty="0">
              <a:solidFill>
                <a:srgbClr val="FFFF00"/>
              </a:solidFill>
            </a:endParaRPr>
          </a:p>
        </p:txBody>
      </p:sp>
      <p:pic>
        <p:nvPicPr>
          <p:cNvPr id="3" name="Рисунок 2" descr="768163745.jpg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2264" y="142852"/>
            <a:ext cx="1500198" cy="1883886"/>
          </a:xfrm>
          <a:prstGeom prst="rect">
            <a:avLst/>
          </a:prstGeom>
        </p:spPr>
      </p:pic>
      <p:pic>
        <p:nvPicPr>
          <p:cNvPr id="4" name="Рисунок 3" descr="194329694.jpg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768" y="2857496"/>
            <a:ext cx="1019176" cy="1428760"/>
          </a:xfrm>
          <a:prstGeom prst="rect">
            <a:avLst/>
          </a:prstGeom>
        </p:spPr>
      </p:pic>
      <p:pic>
        <p:nvPicPr>
          <p:cNvPr id="5" name="Рисунок 4" descr="624777296.jpg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472" y="3357562"/>
            <a:ext cx="1428760" cy="1562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197346"/>
            <a:ext cx="4572000" cy="64633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За завтраком </a:t>
            </a:r>
            <a:r>
              <a:rPr lang="ru-RU" dirty="0" smtClean="0">
                <a:solidFill>
                  <a:srgbClr val="FFFF00"/>
                </a:solidFill>
              </a:rPr>
              <a:t>ребенок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должен получать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не менее 25 %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от дневной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нормы калорий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(при четырехразовом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питании).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Завтрак должен состоять из: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закусок: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бутерброда с сыром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и сливочным маслом, салатов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горячего блюда: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творожного, яичного или каши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(овсяной, гречневой, пшенной,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ячневой, перловой, рисовой)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горячего напитка: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чая (можно с молоком)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кофейного напитка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горячего витаминизированного киселя,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молока, какао с молоком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или напитка из шиповника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 descr="edaa-766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6446" y="642918"/>
            <a:ext cx="3000396" cy="1928826"/>
          </a:xfrm>
          <a:prstGeom prst="rect">
            <a:avLst/>
          </a:prstGeom>
        </p:spPr>
      </p:pic>
      <p:pic>
        <p:nvPicPr>
          <p:cNvPr id="4" name="Рисунок 3" descr="gallery_19_125_983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4441" y="4500570"/>
            <a:ext cx="2449957" cy="1785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1604" y="1714488"/>
            <a:ext cx="564358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Отсутствие завтрака</a:t>
            </a:r>
            <a:br>
              <a:rPr lang="ru-RU" sz="4800" dirty="0" smtClean="0">
                <a:solidFill>
                  <a:srgbClr val="FF0000"/>
                </a:solidFill>
              </a:rPr>
            </a:br>
            <a:r>
              <a:rPr lang="ru-RU" sz="4800" dirty="0" smtClean="0">
                <a:solidFill>
                  <a:srgbClr val="FF0000"/>
                </a:solidFill>
              </a:rPr>
              <a:t>сказывается</a:t>
            </a:r>
            <a:br>
              <a:rPr lang="ru-RU" sz="4800" dirty="0" smtClean="0">
                <a:solidFill>
                  <a:srgbClr val="FF0000"/>
                </a:solidFill>
              </a:rPr>
            </a:br>
            <a:r>
              <a:rPr lang="ru-RU" sz="4800" dirty="0" smtClean="0">
                <a:solidFill>
                  <a:srgbClr val="FF0000"/>
                </a:solidFill>
              </a:rPr>
              <a:t>на успеваемости ребенка</a:t>
            </a:r>
            <a:br>
              <a:rPr lang="ru-RU" sz="4800" dirty="0" smtClean="0">
                <a:solidFill>
                  <a:srgbClr val="FF0000"/>
                </a:solidFill>
              </a:rPr>
            </a:br>
            <a:r>
              <a:rPr lang="ru-RU" sz="4800" dirty="0" smtClean="0">
                <a:solidFill>
                  <a:srgbClr val="FF0000"/>
                </a:solidFill>
              </a:rPr>
              <a:t>и его способности</a:t>
            </a:r>
            <a:br>
              <a:rPr lang="ru-RU" sz="4800" dirty="0" smtClean="0">
                <a:solidFill>
                  <a:srgbClr val="FF0000"/>
                </a:solidFill>
              </a:rPr>
            </a:br>
            <a:r>
              <a:rPr lang="ru-RU" sz="4800" dirty="0" smtClean="0">
                <a:solidFill>
                  <a:srgbClr val="FF0000"/>
                </a:solidFill>
              </a:rPr>
              <a:t>к обучению.</a:t>
            </a:r>
            <a:endParaRPr lang="ru-RU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751344"/>
            <a:ext cx="4572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 В обед </a:t>
            </a:r>
            <a:r>
              <a:rPr lang="ru-RU" dirty="0" smtClean="0">
                <a:solidFill>
                  <a:srgbClr val="FFFF00"/>
                </a:solidFill>
              </a:rPr>
              <a:t>ребенок должен получать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не менее 35 % дневной нормы калорий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Обед должен состоять из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Закуски: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Салаты из свежих, отварных овощей, зелени;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Горячего первого блюда: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супа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второго блюда: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мясное или рыбное с гарниром (крупяной, овощной или комбинированной).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Напитка: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Сок, кисель, компот из свежих или сухих фруктов.</a:t>
            </a:r>
            <a:br>
              <a:rPr lang="ru-RU" dirty="0" smtClean="0">
                <a:solidFill>
                  <a:srgbClr val="FFFF00"/>
                </a:solidFill>
              </a:rPr>
            </a:b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3" name="Рисунок 2" descr="gallery_19_125_2208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9914" y="571480"/>
            <a:ext cx="1708300" cy="1785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85918" y="2071678"/>
            <a:ext cx="507208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на полдник </a:t>
            </a:r>
            <a:r>
              <a:rPr lang="ru-RU" dirty="0" smtClean="0">
                <a:solidFill>
                  <a:srgbClr val="FFFF00"/>
                </a:solidFill>
              </a:rPr>
              <a:t>ребенок должен получать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15 % от дневной нормы калорий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Полдник должен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состоять из: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напитка (молоко, кисломолочные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продукты, кисели, соки)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с булочными или мучными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кондитерскими изделиями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(сухари, сушки, нежирное печенье)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либо из фруктов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3" name="Рисунок 2" descr="205601850.jpg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2198" y="785794"/>
            <a:ext cx="2357454" cy="23574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2136339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На ужин </a:t>
            </a:r>
            <a:r>
              <a:rPr lang="ru-RU" dirty="0" smtClean="0">
                <a:solidFill>
                  <a:srgbClr val="FFFF00"/>
                </a:solidFill>
              </a:rPr>
              <a:t>ребенок должен получать до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25 % от дневной нормы калорий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Ужин должен состоять из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горячего блюда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(овощные, смешанные </a:t>
            </a:r>
            <a:r>
              <a:rPr lang="ru-RU" dirty="0" err="1" smtClean="0">
                <a:solidFill>
                  <a:srgbClr val="FFFF00"/>
                </a:solidFill>
              </a:rPr>
              <a:t>крупяно</a:t>
            </a:r>
            <a:r>
              <a:rPr lang="ru-RU" dirty="0" smtClean="0">
                <a:solidFill>
                  <a:srgbClr val="FFFF00"/>
                </a:solidFill>
              </a:rPr>
              <a:t> - овощные, рыбные блюда)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и напитка (чай, сок, кисель)</a:t>
            </a:r>
            <a:br>
              <a:rPr lang="ru-RU" dirty="0" smtClean="0">
                <a:solidFill>
                  <a:srgbClr val="FFFF00"/>
                </a:solidFill>
              </a:rPr>
            </a:b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3" name="Рисунок 2" descr="c80f59ee9a34762cf5e875b0f370351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7950" y="714356"/>
            <a:ext cx="2643206" cy="26432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Calibri" pitchFamily="34" charset="0"/>
              </a:rPr>
              <a:t>От чего зависит здоровье человека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     - Наследственность </a:t>
            </a:r>
            <a:r>
              <a:rPr lang="ru-RU" dirty="0" smtClean="0">
                <a:solidFill>
                  <a:srgbClr val="FFFF00"/>
                </a:solidFill>
              </a:rPr>
              <a:t>(биологические факторы) </a:t>
            </a:r>
            <a:r>
              <a:rPr lang="ru-RU" dirty="0" smtClean="0">
                <a:solidFill>
                  <a:srgbClr val="FFFF00"/>
                </a:solidFill>
              </a:rPr>
              <a:t>определяет </a:t>
            </a:r>
            <a:r>
              <a:rPr lang="ru-RU" dirty="0" smtClean="0">
                <a:solidFill>
                  <a:srgbClr val="FFFF00"/>
                </a:solidFill>
              </a:rPr>
              <a:t>здоровье на 20%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- Условия внешней среды (природные и социальные) - на 20%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- Деятельность системы здравоохранения - на 10%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- Образ жизни человека - на 50% 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Рисунок 3" descr="81.176.238.6-1717-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4929198"/>
            <a:ext cx="1785950" cy="1785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42357915.jpg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2086" y="0"/>
            <a:ext cx="3334896" cy="2071678"/>
          </a:xfrm>
          <a:prstGeom prst="rect">
            <a:avLst/>
          </a:prstGeom>
        </p:spPr>
      </p:pic>
      <p:pic>
        <p:nvPicPr>
          <p:cNvPr id="3" name="Рисунок 2" descr="729083581.jpg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714356"/>
            <a:ext cx="1428750" cy="1428750"/>
          </a:xfrm>
          <a:prstGeom prst="rect">
            <a:avLst/>
          </a:prstGeom>
        </p:spPr>
      </p:pic>
      <p:pic>
        <p:nvPicPr>
          <p:cNvPr id="4" name="Рисунок 3" descr="205601850.jpg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4786322"/>
            <a:ext cx="2071702" cy="1381132"/>
          </a:xfrm>
          <a:prstGeom prst="rect">
            <a:avLst/>
          </a:prstGeom>
        </p:spPr>
      </p:pic>
      <p:pic>
        <p:nvPicPr>
          <p:cNvPr id="5" name="Рисунок 4" descr="194329694.jpg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72330" y="4857760"/>
            <a:ext cx="1071570" cy="1001685"/>
          </a:xfrm>
          <a:prstGeom prst="rect">
            <a:avLst/>
          </a:prstGeom>
        </p:spPr>
      </p:pic>
      <p:pic>
        <p:nvPicPr>
          <p:cNvPr id="6" name="Рисунок 5" descr="499799097.jpg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2844" y="2500306"/>
            <a:ext cx="2071702" cy="1238250"/>
          </a:xfrm>
          <a:prstGeom prst="rect">
            <a:avLst/>
          </a:prstGeom>
        </p:spPr>
      </p:pic>
      <p:pic>
        <p:nvPicPr>
          <p:cNvPr id="7" name="Рисунок 6" descr="589843557.jpg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43372" y="357166"/>
            <a:ext cx="590552" cy="1562100"/>
          </a:xfrm>
          <a:prstGeom prst="rect">
            <a:avLst/>
          </a:prstGeom>
        </p:spPr>
      </p:pic>
      <p:pic>
        <p:nvPicPr>
          <p:cNvPr id="8" name="Рисунок 7" descr="920437986.jpg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14810" y="5429264"/>
            <a:ext cx="1181100" cy="9144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428860" y="2143116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Правильное питание школьника должно быть</a:t>
            </a:r>
            <a:r>
              <a:rPr lang="ru-RU" b="1" dirty="0"/>
              <a:t>:</a:t>
            </a:r>
            <a:r>
              <a:rPr lang="ru-RU" dirty="0"/>
              <a:t> </a:t>
            </a:r>
            <a:endParaRPr lang="ru-RU" dirty="0" smtClean="0"/>
          </a:p>
          <a:p>
            <a:pPr lvl="0"/>
            <a:r>
              <a:rPr lang="ru-RU" dirty="0">
                <a:solidFill>
                  <a:srgbClr val="FFFF00"/>
                </a:solidFill>
              </a:rPr>
              <a:t>соответствующим возрасту;</a:t>
            </a:r>
            <a:endParaRPr lang="ru-RU" dirty="0" smtClean="0">
              <a:solidFill>
                <a:srgbClr val="FFFF00"/>
              </a:solidFill>
            </a:endParaRPr>
          </a:p>
          <a:p>
            <a:pPr lvl="0"/>
            <a:r>
              <a:rPr lang="ru-RU" dirty="0">
                <a:solidFill>
                  <a:srgbClr val="FFFF00"/>
                </a:solidFill>
              </a:rPr>
              <a:t>желательно четырехразовым;</a:t>
            </a:r>
          </a:p>
          <a:p>
            <a:pPr lvl="0"/>
            <a:r>
              <a:rPr lang="ru-RU" dirty="0">
                <a:solidFill>
                  <a:srgbClr val="FFFF00"/>
                </a:solidFill>
              </a:rPr>
              <a:t>сбалансированным по составу питательных веществ – белков, жиров, углеводов, а также по витаминному и минеральному составу;</a:t>
            </a:r>
          </a:p>
          <a:p>
            <a:pPr lvl="0"/>
            <a:r>
              <a:rPr lang="ru-RU" dirty="0">
                <a:solidFill>
                  <a:srgbClr val="FFFF00"/>
                </a:solidFill>
              </a:rPr>
              <a:t>полностью обеспечивать энергетические затраты организма</a:t>
            </a:r>
            <a:r>
              <a:rPr lang="ru-RU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807cfba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857232"/>
            <a:ext cx="8643998" cy="52149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71670" y="1428736"/>
            <a:ext cx="500064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FF00"/>
                </a:solidFill>
              </a:rPr>
              <a:t>Воспитание здорового образа жизни школьников</a:t>
            </a:r>
            <a:r>
              <a:rPr lang="ru-RU" sz="2800" dirty="0">
                <a:solidFill>
                  <a:srgbClr val="FFFF00"/>
                </a:solidFill>
              </a:rPr>
              <a:t> – одна из основных задач, которые встают сегодня перед родителями. Его формированием занимается также и школа, однако решающая роль принадлежит, в первую очередь, семье. </a:t>
            </a:r>
          </a:p>
        </p:txBody>
      </p:sp>
      <p:pic>
        <p:nvPicPr>
          <p:cNvPr id="3" name="Рисунок 2" descr="8a70fd8661040660525d782575f8cd96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29132"/>
            <a:ext cx="1905000" cy="1504950"/>
          </a:xfrm>
          <a:prstGeom prst="rect">
            <a:avLst/>
          </a:prstGeom>
        </p:spPr>
      </p:pic>
      <p:pic>
        <p:nvPicPr>
          <p:cNvPr id="4" name="Рисунок 3" descr="29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2330" y="642918"/>
            <a:ext cx="1457325" cy="1190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0166" y="1214422"/>
            <a:ext cx="535783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Здоровый образ жизни школьника включает:</a:t>
            </a:r>
            <a:endParaRPr lang="ru-RU" sz="3200" dirty="0" smtClean="0">
              <a:solidFill>
                <a:srgbClr val="FF0000"/>
              </a:solidFill>
            </a:endParaRPr>
          </a:p>
          <a:p>
            <a:pPr lvl="0"/>
            <a:r>
              <a:rPr lang="ru-RU" sz="3200" dirty="0" smtClean="0">
                <a:solidFill>
                  <a:srgbClr val="FFFF00"/>
                </a:solidFill>
              </a:rPr>
              <a:t>- правильное </a:t>
            </a:r>
            <a:r>
              <a:rPr lang="ru-RU" sz="3200" dirty="0">
                <a:solidFill>
                  <a:srgbClr val="FFFF00"/>
                </a:solidFill>
              </a:rPr>
              <a:t>питание</a:t>
            </a:r>
          </a:p>
          <a:p>
            <a:pPr lvl="0"/>
            <a:r>
              <a:rPr lang="ru-RU" sz="3200" dirty="0" smtClean="0">
                <a:solidFill>
                  <a:srgbClr val="FFFF00"/>
                </a:solidFill>
              </a:rPr>
              <a:t>-</a:t>
            </a:r>
            <a:r>
              <a:rPr lang="ru-RU" sz="3200" dirty="0" smtClean="0">
                <a:solidFill>
                  <a:srgbClr val="FFFF00"/>
                </a:solidFill>
              </a:rPr>
              <a:t> </a:t>
            </a:r>
            <a:r>
              <a:rPr lang="ru-RU" sz="3200" dirty="0" smtClean="0">
                <a:solidFill>
                  <a:srgbClr val="FFFF00"/>
                </a:solidFill>
              </a:rPr>
              <a:t>занятие </a:t>
            </a:r>
            <a:r>
              <a:rPr lang="ru-RU" sz="3200" dirty="0">
                <a:solidFill>
                  <a:srgbClr val="FFFF00"/>
                </a:solidFill>
              </a:rPr>
              <a:t>физическими </a:t>
            </a:r>
            <a:r>
              <a:rPr lang="ru-RU" sz="3200" dirty="0" smtClean="0">
                <a:solidFill>
                  <a:srgbClr val="FFFF00"/>
                </a:solidFill>
              </a:rPr>
              <a:t>                  упражнениями</a:t>
            </a:r>
            <a:endParaRPr lang="ru-RU" sz="3200" dirty="0">
              <a:solidFill>
                <a:srgbClr val="FFFF00"/>
              </a:solidFill>
            </a:endParaRPr>
          </a:p>
          <a:p>
            <a:pPr lvl="0"/>
            <a:r>
              <a:rPr lang="ru-RU" sz="3200" dirty="0" smtClean="0">
                <a:solidFill>
                  <a:srgbClr val="FFFF00"/>
                </a:solidFill>
              </a:rPr>
              <a:t>- закаливание</a:t>
            </a:r>
            <a:endParaRPr lang="ru-RU" sz="3200" dirty="0">
              <a:solidFill>
                <a:srgbClr val="FFFF00"/>
              </a:solidFill>
            </a:endParaRPr>
          </a:p>
          <a:p>
            <a:pPr lvl="0"/>
            <a:r>
              <a:rPr lang="ru-RU" sz="3200" dirty="0" smtClean="0">
                <a:solidFill>
                  <a:srgbClr val="FFFF00"/>
                </a:solidFill>
              </a:rPr>
              <a:t>- соблюдение </a:t>
            </a:r>
            <a:r>
              <a:rPr lang="ru-RU" sz="3200" dirty="0">
                <a:solidFill>
                  <a:srgbClr val="FFFF00"/>
                </a:solidFill>
              </a:rPr>
              <a:t>режима дня</a:t>
            </a:r>
          </a:p>
          <a:p>
            <a:pPr lvl="0"/>
            <a:r>
              <a:rPr lang="ru-RU" sz="3200" dirty="0" smtClean="0">
                <a:solidFill>
                  <a:srgbClr val="FFFF00"/>
                </a:solidFill>
              </a:rPr>
              <a:t>- соблюдение </a:t>
            </a:r>
            <a:r>
              <a:rPr lang="ru-RU" sz="3200" dirty="0">
                <a:solidFill>
                  <a:srgbClr val="FFFF00"/>
                </a:solidFill>
              </a:rPr>
              <a:t>норм гигиены</a:t>
            </a:r>
          </a:p>
          <a:p>
            <a:pPr lvl="0"/>
            <a:r>
              <a:rPr lang="ru-RU" sz="3200" dirty="0" smtClean="0">
                <a:solidFill>
                  <a:srgbClr val="FFFF00"/>
                </a:solidFill>
              </a:rPr>
              <a:t>- отказ </a:t>
            </a:r>
            <a:r>
              <a:rPr lang="ru-RU" sz="3200" dirty="0">
                <a:solidFill>
                  <a:srgbClr val="FFFF00"/>
                </a:solidFill>
              </a:rPr>
              <a:t>от вредных привычек</a:t>
            </a:r>
          </a:p>
        </p:txBody>
      </p:sp>
      <p:pic>
        <p:nvPicPr>
          <p:cNvPr id="3" name="Рисунок 2" descr="hygiene24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7702" y="500043"/>
            <a:ext cx="2589139" cy="3143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an86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857232"/>
            <a:ext cx="2185996" cy="376119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14678" y="2643182"/>
            <a:ext cx="514353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FF00"/>
                </a:solidFill>
              </a:rPr>
              <a:t>Закаливание повышает сопротивляемость организма к изменениям внешней среды: перепадам температур, давления, ветру. Закаленные дети заметно реже болеют, их иммунная система работает сильнее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EATNIK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357166"/>
            <a:ext cx="1984385" cy="3571894"/>
          </a:xfrm>
          <a:prstGeom prst="rect">
            <a:avLst/>
          </a:prstGeom>
        </p:spPr>
      </p:pic>
      <p:pic>
        <p:nvPicPr>
          <p:cNvPr id="3" name="Рисунок 2" descr="gallery_19_120_7764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0826" y="4429132"/>
            <a:ext cx="2066207" cy="171451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286000" y="1357298"/>
            <a:ext cx="4572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Отсутствие вредных привычек</a:t>
            </a:r>
            <a:r>
              <a:rPr lang="ru-RU" sz="2400" dirty="0">
                <a:solidFill>
                  <a:srgbClr val="FFFF00"/>
                </a:solidFill>
              </a:rPr>
              <a:t>. Полный запрет на курение и употребление алкоголя позволит школьнику сохранить здоровье на много лет. Именно вредные привычки оказывают наиболее негативное влияние на здоровье современных школьников и в будущем могут привести к большим проблемам</a:t>
            </a:r>
            <a:r>
              <a:rPr lang="ru-RU" dirty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1604" y="1071546"/>
            <a:ext cx="528639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FF00"/>
                </a:solidFill>
              </a:rPr>
              <a:t>Нужно  отметить, что с возрастом повышается число учащихся, безразлично или даже положительно оценивающих своих сверстников, которым были свойственны такие вредные привычки, как курение, употребление алкоголя.</a:t>
            </a:r>
            <a:endParaRPr lang="ru-RU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17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1857364"/>
            <a:ext cx="1423546" cy="1500198"/>
          </a:xfrm>
        </p:spPr>
      </p:pic>
      <p:pic>
        <p:nvPicPr>
          <p:cNvPr id="5" name="Рисунок 4" descr="gallery_2_374_6145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2368" y="4214818"/>
            <a:ext cx="2831303" cy="171451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571736" y="785794"/>
            <a:ext cx="342902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FF00"/>
                </a:solidFill>
              </a:rPr>
              <a:t>Компьютер и телевизор негативно влияют на здоровье школьников. Со временем у многих школьников развивается компьютерная зависимость, от которой очень сложно избавиться. Кроме того, постоянное сидение за компьютером неизбежно приводит к проблемам со зрением и позвоночником. В телевизоре тоже нет ничего хорошего – вполне вероятны проблемы с лишним весом и с глазами. Следовательно, важно ограничить влияние на школьника телевизора и компьютера. Конечно, запрещать не нужно, чтобы избежать нежелательных последствий, но необходимо делать перерывы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woman3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868" y="428605"/>
            <a:ext cx="4391487" cy="3500461"/>
          </a:xfrm>
          <a:prstGeom prst="rect">
            <a:avLst/>
          </a:prstGeom>
        </p:spPr>
      </p:pic>
      <p:pic>
        <p:nvPicPr>
          <p:cNvPr id="3" name="Рисунок 2" descr="man85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9322" y="2071678"/>
            <a:ext cx="2514366" cy="443373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00034" y="4071942"/>
            <a:ext cx="500066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Снижение физической активности может стать причиной ослабления физических возможностей человека. </a:t>
            </a:r>
            <a:r>
              <a:rPr lang="ru-RU" dirty="0">
                <a:solidFill>
                  <a:srgbClr val="FFFF00"/>
                </a:solidFill>
              </a:rPr>
              <a:t>В</a:t>
            </a:r>
            <a:r>
              <a:rPr lang="ru-RU" dirty="0" smtClean="0">
                <a:solidFill>
                  <a:srgbClr val="FFFF00"/>
                </a:solidFill>
              </a:rPr>
              <a:t> формировании интересов постепенно повышается значение приобретенных свойств, которые с возрастом превалируют над врожденной потребностью детей к двигательной активности</a:t>
            </a:r>
            <a:r>
              <a:rPr lang="ru-RU" dirty="0" smtClean="0"/>
              <a:t>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275</TotalTime>
  <Words>407</Words>
  <Application>Microsoft Office PowerPoint</Application>
  <PresentationFormat>Экран (4:3)</PresentationFormat>
  <Paragraphs>29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Апекс</vt:lpstr>
      <vt:lpstr>Правила здорового образа жизни</vt:lpstr>
      <vt:lpstr>От чего зависит здоровье человека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>RGU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Oleg</dc:creator>
  <cp:lastModifiedBy>Oleg</cp:lastModifiedBy>
  <cp:revision>17</cp:revision>
  <dcterms:created xsi:type="dcterms:W3CDTF">2012-11-19T14:45:57Z</dcterms:created>
  <dcterms:modified xsi:type="dcterms:W3CDTF">2012-11-22T12:22:12Z</dcterms:modified>
</cp:coreProperties>
</file>