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7" r:id="rId5"/>
    <p:sldId id="270" r:id="rId6"/>
    <p:sldId id="269" r:id="rId7"/>
    <p:sldId id="260" r:id="rId8"/>
    <p:sldId id="261" r:id="rId9"/>
    <p:sldId id="262" r:id="rId10"/>
    <p:sldId id="276" r:id="rId11"/>
    <p:sldId id="278" r:id="rId12"/>
    <p:sldId id="279" r:id="rId13"/>
    <p:sldId id="280" r:id="rId14"/>
    <p:sldId id="281" r:id="rId15"/>
    <p:sldId id="282" r:id="rId16"/>
    <p:sldId id="283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99"/>
    <a:srgbClr val="E8E81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838" autoAdjust="0"/>
    <p:restoredTop sz="94660"/>
  </p:normalViewPr>
  <p:slideViewPr>
    <p:cSldViewPr>
      <p:cViewPr varScale="1">
        <p:scale>
          <a:sx n="85" d="100"/>
          <a:sy n="85" d="100"/>
        </p:scale>
        <p:origin x="-194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19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67286-8052-4102-A2EE-82D109DEA70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058E0-FD03-408A-9587-9D2741C15F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879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058E0-FD03-408A-9587-9D2741C15F3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058E0-FD03-408A-9587-9D2741C15F3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25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25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F34F74-5A0A-4482-89FB-D3CE0A0FB0B1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9F7DF5-A064-4DEE-97F5-45B5AD1AC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25000">
    <p:split orient="vert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igma.ru/index.php?startpos=24&amp;t_on_page=24" TargetMode="External"/><Relationship Id="rId3" Type="http://schemas.openxmlformats.org/officeDocument/2006/relationships/hyperlink" Target="http://www.afizika.ru/zanimatelniestati/164-istoriyaolimpig" TargetMode="External"/><Relationship Id="rId7" Type="http://schemas.openxmlformats.org/officeDocument/2006/relationships/hyperlink" Target="http://olymp2010.rian.ru/olympphoto/index_4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lympichistory.info/all_mascots.htm" TargetMode="External"/><Relationship Id="rId5" Type="http://schemas.openxmlformats.org/officeDocument/2006/relationships/hyperlink" Target="http://www.etoday.ru/2008/08/elena-isinbaeva-olympics-beijing2008.php" TargetMode="External"/><Relationship Id="rId10" Type="http://schemas.openxmlformats.org/officeDocument/2006/relationships/hyperlink" Target="http://london2012.rsport.ru/london2012_photo/20120906/615183962.html" TargetMode="External"/><Relationship Id="rId4" Type="http://schemas.openxmlformats.org/officeDocument/2006/relationships/hyperlink" Target="http://ru.wikipedia.org/wiki" TargetMode="External"/><Relationship Id="rId9" Type="http://schemas.openxmlformats.org/officeDocument/2006/relationships/hyperlink" Target="http://www.ufa.kp.ru/photo/gallery/4294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hoyougle.ru/services/olympics/winter/2010" TargetMode="External"/><Relationship Id="rId5" Type="http://schemas.openxmlformats.org/officeDocument/2006/relationships/image" Target="../media/image12.png"/><Relationship Id="rId10" Type="http://schemas.openxmlformats.org/officeDocument/2006/relationships/image" Target="../media/image16.jpeg"/><Relationship Id="rId4" Type="http://schemas.openxmlformats.org/officeDocument/2006/relationships/image" Target="../media/image11.pn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484784"/>
            <a:ext cx="4248472" cy="2955796"/>
          </a:xfrm>
          <a:prstGeom prst="rect">
            <a:avLst/>
          </a:prstGeom>
          <a:gradFill>
            <a:gsLst>
              <a:gs pos="0">
                <a:schemeClr val="tx1">
                  <a:lumMod val="6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set" dir="t"/>
          </a:scene3d>
          <a:sp3d prstMaterial="dkEdge">
            <a:bevelT w="165100" prst="coolSlant"/>
            <a:bevelB w="139700" h="139700" prst="divot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20880" cy="1008112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Олимпийские игры –</a:t>
            </a:r>
            <a:br>
              <a:rPr lang="ru-RU" sz="4000" dirty="0" smtClean="0"/>
            </a:br>
            <a:r>
              <a:rPr lang="ru-RU" sz="4000" dirty="0" smtClean="0"/>
              <a:t> главное событие 2012г.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796136" y="5445224"/>
            <a:ext cx="3024336" cy="1008112"/>
          </a:xfrm>
        </p:spPr>
        <p:txBody>
          <a:bodyPr/>
          <a:lstStyle/>
          <a:p>
            <a:r>
              <a:rPr lang="ru-RU" sz="1600" dirty="0" smtClean="0">
                <a:solidFill>
                  <a:srgbClr val="FFFF00"/>
                </a:solidFill>
              </a:rPr>
              <a:t>Презентацию подготовила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учитель физической культуры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Ждановская С.В.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959258" cy="714380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ОЛИМПИЙСКИЕ НАГРАДЫ в </a:t>
            </a:r>
            <a:r>
              <a:rPr lang="ru-RU" sz="3600" dirty="0" smtClean="0"/>
              <a:t>Лондоне</a:t>
            </a:r>
            <a:endParaRPr lang="ru-RU" sz="3600" dirty="0"/>
          </a:p>
        </p:txBody>
      </p:sp>
      <p:pic>
        <p:nvPicPr>
          <p:cNvPr id="29698" name="Picture 2" descr="http://img.gazeta.ru/files3/741/4701741/1-pic3-700x467-357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4077072"/>
            <a:ext cx="2352261" cy="15121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29706" name="Picture 10" descr="http://ss.sport-express.ru/userfiles/press/2/23752/35098_origi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4437112"/>
            <a:ext cx="2088232" cy="15121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1" name="Прямоугольник 20"/>
          <p:cNvSpPr/>
          <p:nvPr/>
        </p:nvSpPr>
        <p:spPr>
          <a:xfrm>
            <a:off x="251520" y="1124744"/>
            <a:ext cx="806489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indent="525463" algn="just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en-US" sz="2800" b="1" dirty="0" smtClean="0">
                <a:solidFill>
                  <a:srgbClr val="FFFF00"/>
                </a:solidFill>
              </a:rPr>
              <a:t>XXX </a:t>
            </a:r>
            <a:r>
              <a:rPr lang="ru-RU" sz="2800" b="1" dirty="0" smtClean="0">
                <a:solidFill>
                  <a:srgbClr val="FFFF00"/>
                </a:solidFill>
              </a:rPr>
              <a:t>Олимпийских играх</a:t>
            </a:r>
            <a:r>
              <a:rPr lang="en-US" sz="2800" b="1" dirty="0" smtClean="0">
                <a:solidFill>
                  <a:srgbClr val="FFFF00"/>
                </a:solidFill>
              </a:rPr>
              <a:t> 20</a:t>
            </a:r>
            <a:r>
              <a:rPr lang="ru-RU" sz="2800" b="1" dirty="0" smtClean="0">
                <a:solidFill>
                  <a:srgbClr val="FFFF00"/>
                </a:solidFill>
              </a:rPr>
              <a:t>12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года, российские спортсмены завоевали:</a:t>
            </a:r>
          </a:p>
          <a:p>
            <a:pPr marL="11113" indent="525463" algn="just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-24 золотых медали;</a:t>
            </a:r>
          </a:p>
          <a:p>
            <a:pPr marL="11113" indent="525463" algn="just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-26 серебряных медалей;</a:t>
            </a:r>
          </a:p>
          <a:p>
            <a:pPr marL="11113" indent="525463" algn="just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-32 бронзовых медали.</a:t>
            </a:r>
          </a:p>
          <a:p>
            <a:pPr marL="11113" indent="525463" algn="just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Общее число завоёванных наград составило – 82 медали.</a:t>
            </a:r>
          </a:p>
          <a:p>
            <a:pPr marL="11113" indent="525463" algn="just">
              <a:buNone/>
            </a:pPr>
            <a:endParaRPr lang="ru-RU" dirty="0"/>
          </a:p>
        </p:txBody>
      </p:sp>
      <p:pic>
        <p:nvPicPr>
          <p:cNvPr id="29712" name="Picture 16" descr="http://img.gazeta.ru/files3/273/4721273/upload-spain-pic4_zoom-1000x1000-340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4653136"/>
            <a:ext cx="2454680" cy="158417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6" name="TextBox 25"/>
          <p:cNvSpPr txBox="1"/>
          <p:nvPr/>
        </p:nvSpPr>
        <p:spPr>
          <a:xfrm>
            <a:off x="4283968" y="594928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Рис.18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4288" y="558924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Рис.19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31640" y="623731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Рис.17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92888" cy="1052736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600" dirty="0" smtClean="0"/>
              <a:t>Подмосковные медалисты </a:t>
            </a:r>
            <a:br>
              <a:rPr lang="ru-RU" sz="3600" dirty="0" smtClean="0"/>
            </a:br>
            <a:r>
              <a:rPr lang="ru-RU" sz="3600" dirty="0" smtClean="0"/>
              <a:t>на Играх – 2012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5868144" y="616530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Рис.26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5896" y="616530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Рис.25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75656" y="616530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Рис.24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32240" y="45811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Рис.23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16016" y="45811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Рис.22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27784" y="45811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Рис.21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9552" y="458112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Рис.20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>
            <a:off x="395536" y="764704"/>
            <a:ext cx="8568952" cy="26642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800" dirty="0" smtClean="0"/>
          </a:p>
          <a:p>
            <a:pPr marL="6350" indent="-635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Золото: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Юлия Зарипова, Татьяна Лысенко, Мария Савинова  (все легкая атлетика);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Джамал Отарсултанов (вольная борьба);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Алина Макаренко (художественная гимнастика);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Егор Мехонцев (бокс);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Дарья Коробова (синхронное плавание)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&amp;YUcy;&amp;lcy;&amp;icy;&amp;yacy; &amp;Zcy;&amp;acy;&amp;rcy;&amp;icy;&amp;pcy;&amp;ocy;&amp;vcy;&amp;acy;, &amp;lcy;&amp;iecy;&amp;gcy;&amp;kcy;&amp;acy;&amp;yacy; &amp;acy;&amp;tcy;&amp;lcy;&amp;iecy;&amp;tcy;&amp;icy;&amp;kcy;&amp;acy;, &amp;scy;&amp;tcy;&amp;icy;&amp;pcy;&amp;lcy;&amp;softcy;-&amp;chcy;&amp;iecy;&amp;zcy;, &amp;Zcy;&amp;Ocy;&amp;Lcy;&amp;Ocy;&amp;Tcy;&amp;O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356992"/>
            <a:ext cx="1836202" cy="1224136"/>
          </a:xfrm>
          <a:prstGeom prst="rect">
            <a:avLst/>
          </a:prstGeom>
          <a:noFill/>
        </p:spPr>
      </p:pic>
      <p:pic>
        <p:nvPicPr>
          <p:cNvPr id="1028" name="Picture 4" descr="&amp;Mcy;&amp;acy;&amp;rcy;&amp;icy;&amp;yacy; &amp;Scy;&amp;acy;&amp;vcy;&amp;icy;&amp;ncy;&amp;ocy;&amp;vcy;&amp;acy;, &amp;lcy;&amp;iecy;&amp;gcy;&amp;kcy;&amp;acy;&amp;yacy; &amp;acy;&amp;tcy;&amp;lcy;&amp;iecy;&amp;tcy;&amp;icy;&amp;kcy;&amp;acy;, &amp;bcy;&amp;iecy;&amp;gcy; 800 &amp;mcy;, &amp;Zcy;&amp;Ocy;&amp;Lcy;&amp;Ocy;&amp;Tcy;&amp;O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3356992"/>
            <a:ext cx="1836202" cy="1224136"/>
          </a:xfrm>
          <a:prstGeom prst="rect">
            <a:avLst/>
          </a:prstGeom>
          <a:noFill/>
        </p:spPr>
      </p:pic>
      <p:pic>
        <p:nvPicPr>
          <p:cNvPr id="1030" name="Picture 6" descr="&amp;Tcy;&amp;acy;&amp;tcy;&amp;softcy;&amp;yacy;&amp;ncy;&amp;acy; &amp;Lcy;&amp;ycy;&amp;scy;&amp;iecy;&amp;ncy;&amp;kcy;&amp;ocy;, &amp;lcy;&amp;iecy;&amp;gcy;&amp;kcy;&amp;acy;&amp;yacy; &amp;acy;&amp;tcy;&amp;lcy;&amp;iecy;&amp;tcy;&amp;icy;&amp;kcy;&amp;acy;, &amp;mcy;&amp;iecy;&amp;tcy;&amp;acy;&amp;ncy;&amp;icy;&amp;iecy; &amp;mcy;&amp;ocy;&amp;lcy;&amp;ocy;&amp;tcy;&amp;acy;, &amp;Zcy;&amp;Ocy;&amp;Lcy;&amp;Ocy;&amp;Tcy;&amp;Ocy;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99792" y="3356992"/>
            <a:ext cx="1836203" cy="1224136"/>
          </a:xfrm>
          <a:prstGeom prst="rect">
            <a:avLst/>
          </a:prstGeom>
          <a:noFill/>
        </p:spPr>
      </p:pic>
      <p:pic>
        <p:nvPicPr>
          <p:cNvPr id="1032" name="Picture 8" descr="&amp;Dcy;&amp;zhcy;&amp;acy;&amp;mcy;&amp;acy;&amp;lcy; &amp;Ocy;&amp;tcy;&amp;acy;&amp;rcy;&amp;scy;&amp;ucy;&amp;lcy;&amp;tcy;&amp;acy;&amp;ncy;&amp;ocy;&amp;vcy;, &amp;vcy;&amp;ocy;&amp;lcy;&amp;softcy;&amp;ncy;&amp;acy;&amp;yacy; &amp;bcy;&amp;ocy;&amp;rcy;&amp;softcy;&amp;bcy;&amp;acy;, &amp;dcy;&amp;ocy; 55 &amp;kcy;&amp;gcy;, &amp;Zcy;&amp;Ocy;&amp;Lcy;&amp;Ocy;&amp;Tcy;&amp;Ocy;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248" y="3356992"/>
            <a:ext cx="1836203" cy="1224136"/>
          </a:xfrm>
          <a:prstGeom prst="rect">
            <a:avLst/>
          </a:prstGeom>
          <a:noFill/>
        </p:spPr>
      </p:pic>
      <p:pic>
        <p:nvPicPr>
          <p:cNvPr id="1034" name="Picture 10" descr="&amp;Scy;&amp;bcy;&amp;ocy;&amp;rcy;&amp;ncy;&amp;acy;&amp;yacy; &amp;Rcy;&amp;ocy;&amp;scy;&amp;scy;&amp;icy;&amp;icy;, &amp;khcy;&amp;ucy;&amp;dcy;&amp;ocy;&amp;zhcy;&amp;iecy;&amp;scy;&amp;tcy;&amp;vcy;&amp;iecy;&amp;ncy;&amp;ncy;&amp;acy;&amp;yacy; &amp;gcy;&amp;icy;&amp;mcy;&amp;ncy;&amp;acy;&amp;scy;&amp;tcy;&amp;icy;&amp;kcy;&amp;acy;, &amp;gcy;&amp;rcy;&amp;ucy;&amp;pcy;&amp;pcy;&amp;acy;, &amp;Zcy;&amp;Ocy;&amp;Lcy;&amp;Ocy;&amp;Tcy;&amp;Ocy;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547664" y="4941168"/>
            <a:ext cx="1800200" cy="1224136"/>
          </a:xfrm>
          <a:prstGeom prst="rect">
            <a:avLst/>
          </a:prstGeom>
          <a:noFill/>
        </p:spPr>
      </p:pic>
      <p:pic>
        <p:nvPicPr>
          <p:cNvPr id="1036" name="Picture 12" descr="&amp;IEcy;&amp;gcy;&amp;ocy;&amp;rcy; &amp;Mcy;&amp;iecy;&amp;khcy;&amp;ocy;&amp;ncy;&amp;tscy;&amp;iecy;&amp;vcy;, &amp;bcy;&amp;ocy;&amp;kcy;&amp;scy;, &amp;dcy;&amp;ocy; 81 &amp;kcy;&amp;gcy;, &amp;Zcy;&amp;Ocy;&amp;Lcy;&amp;Ocy;&amp;Tcy;&amp;Ocy;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07904" y="4941168"/>
            <a:ext cx="1836203" cy="1224136"/>
          </a:xfrm>
          <a:prstGeom prst="rect">
            <a:avLst/>
          </a:prstGeom>
          <a:noFill/>
        </p:spPr>
      </p:pic>
      <p:pic>
        <p:nvPicPr>
          <p:cNvPr id="1038" name="Picture 14" descr="&amp;Scy;&amp;bcy;&amp;ocy;&amp;rcy;&amp;ncy;&amp;acy;&amp;yacy; &amp;Rcy;&amp;ocy;&amp;scy;&amp;scy;&amp;icy;&amp;icy;, &amp;scy;&amp;icy;&amp;ncy;&amp;khcy;&amp;rcy;&amp;ocy;&amp;ncy;&amp;ncy;&amp;ocy;&amp;iecy; &amp;pcy;&amp;lcy;&amp;acy;&amp;vcy;&amp;acy;&amp;ncy;&amp;icy;&amp;iecy;, &amp;Zcy;&amp;Ocy;&amp;Lcy;&amp;Ocy;&amp;Tcy;&amp;Ocy;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940152" y="4941168"/>
            <a:ext cx="1872208" cy="12241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76864" cy="720080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Подмосковные медалисты </a:t>
            </a:r>
            <a:br>
              <a:rPr lang="ru-RU" sz="3200" dirty="0" smtClean="0"/>
            </a:br>
            <a:r>
              <a:rPr lang="ru-RU" sz="3200" dirty="0" smtClean="0"/>
              <a:t>на Играх – 2012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6804248" y="645333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Рис.32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07904" y="645333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Рис.31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9552" y="645333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Рис.30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32240" y="501317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Рис.29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07904" y="501317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Рис.28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9552" y="494116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Рис.27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>
            <a:off x="539552" y="980728"/>
            <a:ext cx="8352928" cy="1944216"/>
          </a:xfrm>
        </p:spPr>
        <p:txBody>
          <a:bodyPr>
            <a:noAutofit/>
          </a:bodyPr>
          <a:lstStyle/>
          <a:p>
            <a:pPr marL="6350" indent="-635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Серебро: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Светлана Царукаева, Татьяна Каширина, Наталья Заболотная (все штанга);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Ксения Афанасьева (спортивная гимнастика);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Софья </a:t>
            </a:r>
            <a:r>
              <a:rPr lang="ru-RU" sz="2400" dirty="0" err="1" smtClean="0">
                <a:solidFill>
                  <a:srgbClr val="FFFF00"/>
                </a:solidFill>
              </a:rPr>
              <a:t>Очигава</a:t>
            </a:r>
            <a:r>
              <a:rPr lang="ru-RU" sz="2400" dirty="0" smtClean="0">
                <a:solidFill>
                  <a:srgbClr val="FFFF00"/>
                </a:solidFill>
              </a:rPr>
              <a:t> (бокс);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Юлия Гущина, Татьяна Фирова, (все лёгкая атлетика).</a:t>
            </a:r>
          </a:p>
        </p:txBody>
      </p:sp>
      <p:pic>
        <p:nvPicPr>
          <p:cNvPr id="32770" name="Picture 2" descr="&amp;Ncy;&amp;acy;&amp;tcy;&amp;acy;&amp;lcy;&amp;softcy;&amp;yacy; &amp;Zcy;&amp;acy;&amp;bcy;&amp;ocy;&amp;lcy;&amp;ocy;&amp;tcy;&amp;ncy;&amp;acy;&amp;yacy;, &amp;tcy;&amp;yacy;&amp;zhcy;&amp;iecy;&amp;lcy;&amp;acy;&amp;yacy; &amp;acy;&amp;tcy;&amp;lcy;&amp;iecy;&amp;tcy;&amp;icy;&amp;kcy;&amp;acy;, &amp;dcy;&amp;ocy; 75 &amp;kcy;&amp;gcy;, &amp;Scy;&amp;IEcy;&amp;Rcy;&amp;IEcy;&amp;Bcy;&amp;Rcy;&amp;O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717032"/>
            <a:ext cx="1836203" cy="1224136"/>
          </a:xfrm>
          <a:prstGeom prst="rect">
            <a:avLst/>
          </a:prstGeom>
          <a:noFill/>
        </p:spPr>
      </p:pic>
      <p:pic>
        <p:nvPicPr>
          <p:cNvPr id="32772" name="Picture 4" descr="&amp;Tcy;&amp;acy;&amp;tcy;&amp;softcy;&amp;yacy;&amp;ncy;&amp;acy; &amp;Kcy;&amp;acy;&amp;shcy;&amp;icy;&amp;rcy;&amp;icy;&amp;ncy;&amp;acy;, &amp;tcy;&amp;yacy;&amp;zhcy;&amp;iecy;&amp;lcy;&amp;acy;&amp;yacy; &amp;acy;&amp;tcy;&amp;lcy;&amp;iecy;&amp;tcy;&amp;icy;&amp;kcy;&amp;acy;, &amp;scy;&amp;vcy;&amp;ycy;&amp;shcy;&amp;iecy; 75 &amp;kcy;&amp;gcy;, &amp;Scy;&amp;IEcy;&amp;Rcy;&amp;IEcy;&amp;Bcy;&amp;Rcy;&amp;O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3789040"/>
            <a:ext cx="1800200" cy="1248139"/>
          </a:xfrm>
          <a:prstGeom prst="rect">
            <a:avLst/>
          </a:prstGeom>
          <a:noFill/>
        </p:spPr>
      </p:pic>
      <p:pic>
        <p:nvPicPr>
          <p:cNvPr id="32774" name="Picture 6" descr="&amp;Scy;&amp;vcy;&amp;iecy;&amp;tcy;&amp;lcy;&amp;acy;&amp;ncy;&amp;acy; &amp;TScy;&amp;acy;&amp;rcy;&amp;ucy;&amp;kcy;&amp;acy;&amp;iecy;&amp;vcy;&amp;acy;, &amp;tcy;&amp;yacy;&amp;zhcy;&amp;iecy;&amp;lcy;&amp;acy;&amp;yacy; &amp;acy;&amp;tcy;&amp;lcy;&amp;iecy;&amp;tcy;&amp;icy;&amp;kcy;&amp;acy;, &amp;dcy;&amp;ocy; 63 &amp;kcy;&amp;gcy;, &amp;Scy;&amp;IEcy;&amp;Rcy;&amp;IEcy;&amp;Bcy;&amp;Rcy;&amp;Ocy;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3789040"/>
            <a:ext cx="1836203" cy="1224136"/>
          </a:xfrm>
          <a:prstGeom prst="rect">
            <a:avLst/>
          </a:prstGeom>
          <a:noFill/>
        </p:spPr>
      </p:pic>
      <p:pic>
        <p:nvPicPr>
          <p:cNvPr id="32776" name="Picture 8" descr="&amp;Scy;&amp;ocy;&amp;fcy;&amp;softcy;&amp;yacy; &amp;Ocy;&amp;chcy;&amp;icy;&amp;gcy;&amp;acy;&amp;vcy;&amp;acy;, &amp;bcy;&amp;ocy;&amp;kcy;&amp;scy;, &amp;dcy;&amp;ocy; 60 &amp;kcy;&amp;gcy;, &amp;Scy;&amp;IEcy;&amp;Rcy;&amp;IEcy;&amp;Bcy;&amp;Rcy;&amp;Ocy;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07904" y="5301208"/>
            <a:ext cx="1836202" cy="1224136"/>
          </a:xfrm>
          <a:prstGeom prst="rect">
            <a:avLst/>
          </a:prstGeom>
          <a:noFill/>
        </p:spPr>
      </p:pic>
      <p:pic>
        <p:nvPicPr>
          <p:cNvPr id="32778" name="Picture 10" descr="&amp;Scy;&amp;bcy;&amp;ocy;&amp;rcy;&amp;ncy;&amp;acy;&amp;yacy; &amp;Rcy;&amp;ocy;&amp;scy;&amp;scy;&amp;icy;&amp;icy; &amp;pcy;&amp;ocy; &amp;scy;&amp;pcy;&amp;ocy;&amp;rcy;&amp;tcy;&amp;icy;&amp;vcy;&amp;ncy;&amp;ocy;&amp;jcy; &amp;gcy;&amp;icy;&amp;mcy;&amp;ncy;&amp;acy;&amp;scy;&amp;tcy;&amp;icy;&amp;kcy;&amp;iecy;, &amp;kcy;&amp;ocy;&amp;mcy;&amp;acy;&amp;ncy;&amp;dcy;&amp;ncy;&amp;ocy;&amp;iecy; &amp;mcy;&amp;ncy;&amp;ocy;&amp;gcy;&amp;ocy;&amp;bcy;&amp;ocy;&amp;rcy;&amp;softcy;&amp;iecy;, &amp;Scy;&amp;IEcy;&amp;Rcy;&amp;IEcy;&amp;Bcy;&amp;Rcy;&amp;Ocy; 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7544" y="5301208"/>
            <a:ext cx="1836203" cy="1224136"/>
          </a:xfrm>
          <a:prstGeom prst="rect">
            <a:avLst/>
          </a:prstGeom>
          <a:noFill/>
        </p:spPr>
      </p:pic>
      <p:pic>
        <p:nvPicPr>
          <p:cNvPr id="32780" name="Picture 12" descr="&amp;Scy;&amp;bcy;&amp;ocy;&amp;rcy;&amp;ncy;&amp;acy;&amp;yacy; &amp;Rcy;&amp;ocy;&amp;scy;&amp;scy;&amp;icy;&amp;icy;, &amp;lcy;&amp;iecy;&amp;gcy;&amp;kcy;&amp;acy;&amp;yacy; &amp;acy;&amp;tcy;&amp;lcy;&amp;iecy;&amp;tcy;&amp;icy;&amp;kcy;&amp;acy;, &amp;ecy;&amp;scy;&amp;tcy;&amp;acy;&amp;fcy;&amp;iecy;&amp;tcy;&amp;acy; 4 &amp;khcy; 400 &amp;mcy;, &amp;Scy;&amp;IEcy;&amp;Rcy;&amp;IEcy;&amp;Bcy;&amp;Rcy;&amp;Ocy;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04248" y="5301208"/>
            <a:ext cx="1836203" cy="12241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776864" cy="720080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600" dirty="0" smtClean="0"/>
              <a:t>Подмосковные медалисты </a:t>
            </a:r>
            <a:br>
              <a:rPr lang="ru-RU" sz="3600" dirty="0" smtClean="0"/>
            </a:br>
            <a:r>
              <a:rPr lang="ru-RU" sz="3600" dirty="0" smtClean="0"/>
              <a:t>на Играх – 2012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6876256" y="63813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Рис.40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76256" y="486916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Рис.36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9552" y="63813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Рис.37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60032" y="486916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Рис.35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1800" y="486916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Рис.34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560" y="486916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Рис.33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2952328"/>
          </a:xfrm>
        </p:spPr>
        <p:txBody>
          <a:bodyPr>
            <a:noAutofit/>
          </a:bodyPr>
          <a:lstStyle/>
          <a:p>
            <a:pPr marL="6350" indent="-635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Бронза: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Сергей Карасёв, Тимофей Мозгов, Сергей Моня, Виталий </a:t>
            </a:r>
            <a:r>
              <a:rPr lang="ru-RU" sz="2400" dirty="0" err="1" smtClean="0">
                <a:solidFill>
                  <a:srgbClr val="FFFF00"/>
                </a:solidFill>
              </a:rPr>
              <a:t>Фридзон</a:t>
            </a:r>
            <a:r>
              <a:rPr lang="ru-RU" sz="2400" dirty="0" smtClean="0">
                <a:solidFill>
                  <a:srgbClr val="FFFF00"/>
                </a:solidFill>
              </a:rPr>
              <a:t>, Дмитрий Хвостов (все баскетбол);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Никита </a:t>
            </a:r>
            <a:r>
              <a:rPr lang="ru-RU" sz="2400" dirty="0" err="1" smtClean="0">
                <a:solidFill>
                  <a:srgbClr val="FFFF00"/>
                </a:solidFill>
              </a:rPr>
              <a:t>Лобинцев</a:t>
            </a:r>
            <a:r>
              <a:rPr lang="ru-RU" sz="2400" dirty="0" smtClean="0">
                <a:solidFill>
                  <a:srgbClr val="FFFF00"/>
                </a:solidFill>
              </a:rPr>
              <a:t> (плавание), Руслан </a:t>
            </a:r>
            <a:r>
              <a:rPr lang="ru-RU" sz="2400" dirty="0" err="1" smtClean="0">
                <a:solidFill>
                  <a:srgbClr val="FFFF00"/>
                </a:solidFill>
              </a:rPr>
              <a:t>Албегоа</a:t>
            </a:r>
            <a:r>
              <a:rPr lang="ru-RU" sz="2400" dirty="0" smtClean="0">
                <a:solidFill>
                  <a:srgbClr val="FFFF00"/>
                </a:solidFill>
              </a:rPr>
              <a:t> (штанга), Алексей </a:t>
            </a:r>
            <a:r>
              <a:rPr lang="ru-RU" sz="2400" dirty="0" err="1" smtClean="0">
                <a:solidFill>
                  <a:srgbClr val="FFFF00"/>
                </a:solidFill>
              </a:rPr>
              <a:t>Коровашков</a:t>
            </a:r>
            <a:r>
              <a:rPr lang="ru-RU" sz="2400" dirty="0" smtClean="0">
                <a:solidFill>
                  <a:srgbClr val="FFFF00"/>
                </a:solidFill>
              </a:rPr>
              <a:t> (гребля на каноэ);</a:t>
            </a:r>
          </a:p>
          <a:p>
            <a:pPr marL="6350" indent="-635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Андрей Замковой, Давид Айрапетян (все бокс), Денис </a:t>
            </a:r>
            <a:r>
              <a:rPr lang="ru-RU" sz="2400" dirty="0" err="1" smtClean="0">
                <a:solidFill>
                  <a:srgbClr val="FFFF00"/>
                </a:solidFill>
              </a:rPr>
              <a:t>Царгуш</a:t>
            </a:r>
            <a:r>
              <a:rPr lang="ru-RU" sz="2400" dirty="0" smtClean="0">
                <a:solidFill>
                  <a:srgbClr val="FFFF00"/>
                </a:solidFill>
              </a:rPr>
              <a:t> (вольная борьба), Татьяна Петрова-Архипова (лёгкая атлетика). </a:t>
            </a:r>
            <a:endParaRPr lang="ru-RU" sz="2400" dirty="0" smtClean="0"/>
          </a:p>
        </p:txBody>
      </p:sp>
      <p:pic>
        <p:nvPicPr>
          <p:cNvPr id="33794" name="Picture 2" descr="&amp;Scy;&amp;bcy;&amp;ocy;&amp;rcy;&amp;ncy;&amp;acy;&amp;yacy; &amp;Rcy;&amp;ocy;&amp;scy;&amp;scy;&amp;icy;&amp;icy; &amp;pcy;&amp;ocy; &amp;bcy;&amp;acy;&amp;scy;&amp;kcy;&amp;iecy;&amp;tcy;&amp;bcy;&amp;ocy;&amp;lcy;&amp;ucy;, &amp;Bcy;&amp;Rcy;&amp;Ocy;&amp;Ncy;&amp;Zcy;&amp;A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789040"/>
            <a:ext cx="1714500" cy="1143001"/>
          </a:xfrm>
          <a:prstGeom prst="rect">
            <a:avLst/>
          </a:prstGeom>
          <a:noFill/>
        </p:spPr>
      </p:pic>
      <p:pic>
        <p:nvPicPr>
          <p:cNvPr id="33796" name="Picture 4" descr="&amp;Acy;&amp;ncy;&amp;dcy;&amp;rcy;&amp;iecy;&amp;jcy; &amp;Gcy;&amp;rcy;&amp;iecy;&amp;chcy;&amp;icy;&amp;ncy;, &amp;Vcy;&amp;lcy;&amp;acy;&amp;dcy;&amp;icy;&amp;mcy;&amp;icy;&amp;rcy; &amp;Mcy;&amp;ocy;&amp;rcy;&amp;ocy;&amp;zcy;&amp;ocy;&amp;vcy;, &amp;Ncy;&amp;icy;&amp;kcy;&amp;icy;&amp;tcy;&amp;acy; &amp;Lcy;&amp;ocy;&amp;bcy;&amp;icy;&amp;ncy;&amp;tscy;&amp;iecy;&amp;vcy; &amp;icy; &amp;Dcy;&amp;acy;&amp;ncy;&amp;icy;&amp;lcy;&amp;acy; &amp;Icy;&amp;zcy;&amp;ocy;&amp;tcy;&amp;ocy;&amp;vcy;, &amp;pcy;&amp;lcy;&amp;acy;&amp;vcy;&amp;acy;&amp;ncy;&amp;icy;&amp;iecy;, &amp;ecy;&amp;scy;&amp;tcy;&amp;acy;&amp;fcy;&amp;iecy;&amp;tcy;&amp;acy; 4 &amp;khcy; 100 &amp;mcy; &amp;vcy;&amp;ocy;&amp;lcy;&amp;softcy;&amp;ncy;&amp;ycy;&amp;mcy; &amp;scy;&amp;tcy;&amp;icy;&amp;lcy;&amp;iecy;&amp;mcy;, &amp;Bcy;&amp;Rcy;&amp;Ocy;&amp;Ncy;&amp;Zcy;&amp;A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800" y="3789040"/>
            <a:ext cx="1714500" cy="1143001"/>
          </a:xfrm>
          <a:prstGeom prst="rect">
            <a:avLst/>
          </a:prstGeom>
          <a:noFill/>
        </p:spPr>
      </p:pic>
      <p:pic>
        <p:nvPicPr>
          <p:cNvPr id="33798" name="Picture 6" descr="&amp;Rcy;&amp;ucy;&amp;scy;&amp;lcy;&amp;acy;&amp;ncy; &amp;Acy;&amp;lcy;&amp;bcy;&amp;iecy;&amp;gcy;&amp;ocy;&amp;vcy;, &amp;tcy;&amp;yacy;&amp;zhcy;&amp;iecy;&amp;lcy;&amp;acy;&amp;yacy; &amp;acy;&amp;tcy;&amp;lcy;&amp;iecy;&amp;tcy;&amp;icy;&amp;kcy;&amp;acy;, &amp;scy;&amp;vcy;&amp;ycy;&amp;shcy;&amp;iecy; 105 &amp;kcy;&amp;gcy;, &amp;Bcy;&amp;Rcy;&amp;Ocy;&amp;Ncy;&amp;Zcy;&amp;Acy;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789040"/>
            <a:ext cx="1714500" cy="1143001"/>
          </a:xfrm>
          <a:prstGeom prst="rect">
            <a:avLst/>
          </a:prstGeom>
          <a:noFill/>
        </p:spPr>
      </p:pic>
      <p:pic>
        <p:nvPicPr>
          <p:cNvPr id="33800" name="Picture 8" descr="&amp;Acy;&amp;lcy;&amp;iecy;&amp;kcy;&amp;scy;&amp;iecy;&amp;jcy; &amp;Kcy;&amp;ocy;&amp;rcy;&amp;ocy;&amp;vcy;&amp;acy;&amp;shcy;&amp;kcy;&amp;ocy;&amp;vcy;, &amp;Icy;&amp;lcy;&amp;softcy;&amp;yacy; &amp;Pcy;&amp;iecy;&amp;rcy;&amp;vcy;&amp;ucy;&amp;khcy;&amp;icy;&amp;ncy;, &amp;gcy;&amp;rcy;&amp;iecy;&amp;bcy;&amp;lcy;&amp;yacy;, &amp;kcy;&amp;acy;&amp;ncy;&amp;ocy;&amp;ecy;-&amp;dcy;&amp;vcy;&amp;ocy;&amp;jcy;&amp;kcy;&amp;acy; 1000 &amp;mcy;, &amp;Bcy;&amp;Rcy;&amp;Ocy;&amp;Ncy;&amp;Zcy;&amp;Acy;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3789040"/>
            <a:ext cx="1714500" cy="1143001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699792" y="63813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Рис38</a:t>
            </a:r>
            <a:endParaRPr lang="ru-RU" sz="1200" dirty="0">
              <a:solidFill>
                <a:srgbClr val="E8E818"/>
              </a:solidFill>
            </a:endParaRPr>
          </a:p>
        </p:txBody>
      </p:sp>
      <p:pic>
        <p:nvPicPr>
          <p:cNvPr id="33802" name="Picture 10" descr="&amp;Acy;&amp;ncy;&amp;dcy;&amp;rcy;&amp;iecy;&amp;jcy; &amp;Zcy;&amp;acy;&amp;mcy;&amp;kcy;&amp;ocy;&amp;vcy;&amp;ocy;&amp;jcy;, &amp;bcy;&amp;ocy;&amp;kcy;&amp;scy;, &amp;dcy;&amp;ocy; 69 &amp;kcy;&amp;gcy;, &amp;Bcy;&amp;Rcy;&amp;Ocy;&amp;Ncy;&amp;Zcy;&amp;Acy;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1560" y="5229200"/>
            <a:ext cx="1714500" cy="1143001"/>
          </a:xfrm>
          <a:prstGeom prst="rect">
            <a:avLst/>
          </a:prstGeom>
          <a:noFill/>
        </p:spPr>
      </p:pic>
      <p:pic>
        <p:nvPicPr>
          <p:cNvPr id="33804" name="Picture 12" descr="&amp;Dcy;&amp;acy;&amp;vcy;&amp;icy;&amp;dcy; &amp;Acy;&amp;jcy;&amp;rcy;&amp;acy;&amp;pcy;&amp;iecy;&amp;tcy;&amp;yacy;&amp;ncy;, &amp;bcy;&amp;ocy;&amp;kcy;&amp;scy;, &amp;dcy;&amp;ocy; 49 &amp;kcy;&amp;gcy;, &amp;Bcy;&amp;Rcy;&amp;Ocy;&amp;Ncy;&amp;Zcy;&amp;Acy;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771800" y="5229200"/>
            <a:ext cx="1714500" cy="1143001"/>
          </a:xfrm>
          <a:prstGeom prst="rect">
            <a:avLst/>
          </a:prstGeom>
          <a:noFill/>
        </p:spPr>
      </p:pic>
      <p:pic>
        <p:nvPicPr>
          <p:cNvPr id="33806" name="Picture 14" descr="&amp;Dcy;&amp;iecy;&amp;ncy;&amp;icy;&amp;scy; &amp;TScy;&amp;Acy;&amp;Rcy;&amp;Gcy;&amp;Ucy;&amp;SHcy;, &amp;vcy;&amp;ocy;&amp;lcy;&amp;softcy;&amp;ncy;&amp;acy;&amp;yacy; &amp;bcy;&amp;ocy;&amp;rcy;&amp;softcy;&amp;bcy;&amp;acy;, &amp;dcy;&amp;ocy; 74 &amp;kcy;&amp;gcy;, &amp;Bcy;&amp;Rcy;&amp;Ocy;&amp;Ncy;&amp;Zcy;&amp;Acy;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932040" y="5229200"/>
            <a:ext cx="1714500" cy="1143001"/>
          </a:xfrm>
          <a:prstGeom prst="rect">
            <a:avLst/>
          </a:prstGeom>
          <a:noFill/>
        </p:spPr>
      </p:pic>
      <p:pic>
        <p:nvPicPr>
          <p:cNvPr id="33808" name="Picture 16" descr="&amp;Tcy;&amp;acy;&amp;tcy;&amp;softcy;&amp;yacy;&amp;ncy;&amp;acy; &amp;Pcy;&amp;iecy;&amp;tcy;&amp;rcy;&amp;ocy;&amp;vcy;&amp;acy;-&amp;Acy;&amp;rcy;&amp;khcy;&amp;icy;&amp;pcy;&amp;ocy;&amp;vcy;&amp;acy;, &amp;lcy;&amp;iecy;&amp;gcy;&amp;kcy;&amp;acy;&amp;yacy; &amp;acy;&amp;tcy;&amp;lcy;&amp;iecy;&amp;tcy;&amp;icy;&amp;kcy;&amp;acy;, &amp;mcy;&amp;acy;&amp;rcy;&amp;acy;&amp;fcy;&amp;ocy;&amp;ncy;, &amp;Bcy;&amp;Rcy;&amp;Ocy;&amp;Ncy;&amp;Zcy;&amp;Acy;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948264" y="5229200"/>
            <a:ext cx="1714500" cy="1143001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4860032" y="63813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Рис.39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992888" cy="864096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Российские призёры </a:t>
            </a:r>
            <a:br>
              <a:rPr lang="ru-RU" sz="3200" dirty="0" smtClean="0"/>
            </a:br>
            <a:r>
              <a:rPr lang="ru-RU" sz="3200" dirty="0" smtClean="0"/>
              <a:t>Паралимпийских Игр – 2012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8316416" y="537321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Рис.42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1840" y="314096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Рис.41</a:t>
            </a:r>
            <a:endParaRPr lang="ru-RU" sz="1200" dirty="0">
              <a:solidFill>
                <a:srgbClr val="E8E818"/>
              </a:solidFill>
            </a:endParaRPr>
          </a:p>
        </p:txBody>
      </p:sp>
      <p:pic>
        <p:nvPicPr>
          <p:cNvPr id="1027" name="Picture 3" descr="C:\Users\СВЕТА\Презентации\Фото параолимпийских игр 2012\Алексей Лабзин лёгкая атлетика - золот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3212976"/>
            <a:ext cx="1728192" cy="2477264"/>
          </a:xfrm>
          <a:prstGeom prst="rect">
            <a:avLst/>
          </a:prstGeom>
          <a:noFill/>
        </p:spPr>
      </p:pic>
      <p:pic>
        <p:nvPicPr>
          <p:cNvPr id="1028" name="Picture 4" descr="C:\Users\СВЕТА\Презентации\Фото параолимпийских игр 2012\Андрей Коптев золото в эстафет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340768"/>
            <a:ext cx="2592288" cy="2117041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95536" y="3933056"/>
            <a:ext cx="61206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Алексей Лабзин завоевал золотую медаль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беге на 400 метров на Паралимпиаде в Лондоне, установив рекорд Паралимпиады.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347864" y="1196752"/>
            <a:ext cx="55801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Легкоатлет Андрей Коптев бежал золотую эстафету 4 по 100 метров.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6864" cy="360040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100" dirty="0" smtClean="0"/>
              <a:t>Призёры Паралимпийских Игр – 2012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6948264" y="63813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Рис.46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544" y="501317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Рис.45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72200" y="335699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Рис.44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9552" y="206084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Рис.43</a:t>
            </a:r>
            <a:endParaRPr lang="ru-RU" sz="1200" dirty="0">
              <a:solidFill>
                <a:srgbClr val="E8E818"/>
              </a:solidFill>
            </a:endParaRPr>
          </a:p>
        </p:txBody>
      </p:sp>
      <p:pic>
        <p:nvPicPr>
          <p:cNvPr id="1026" name="Picture 2" descr="C:\Users\СВЕТА\Презентации\Фото параолимпийских игр 2012\Александр Неволин-Светов плавание-золот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836712"/>
            <a:ext cx="1658468" cy="1224136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843808" y="720569"/>
            <a:ext cx="612068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ловец Александр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Неволин-Светов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завоевал золотую медаль на дистанции 100 метров на спине, установив новый мировой рекорд.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67544" y="2276872"/>
            <a:ext cx="65527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Михаил Зимин завоевал золото Паралимпиады  в Лондоне в плавании на 100 м. брассом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мировым рекордом.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Рисунок 31" descr="false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2420888"/>
            <a:ext cx="16561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2771800" y="3573016"/>
            <a:ext cx="62646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Российские лучники завоевали все три медали Паралимпиады в Лондоне. Олег Шестаков – серебро,  Тимур Тучинов - золото и Михаил Оюн - бронзу.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8" name="Picture 8" descr="C:\Users\СВЕТА\Презентации\Фото параолимпийских игр 2012\Лучники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3717032"/>
            <a:ext cx="1728192" cy="1267438"/>
          </a:xfrm>
          <a:prstGeom prst="rect">
            <a:avLst/>
          </a:prstGeom>
          <a:noFill/>
        </p:spPr>
      </p:pic>
      <p:pic>
        <p:nvPicPr>
          <p:cNvPr id="35849" name="Picture 9" descr="C:\Users\СВЕТА\Презентации\Фото параолимпийских игр 2012\Николь Родомакина прыжки в длину - золото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668344" y="5157192"/>
            <a:ext cx="1080120" cy="1501889"/>
          </a:xfrm>
          <a:prstGeom prst="rect">
            <a:avLst/>
          </a:prstGeom>
          <a:noFill/>
        </p:spPr>
      </p:pic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323528" y="5311661"/>
            <a:ext cx="72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егкоатлетка Николь Родомакина завоевала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золотую медаль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Паралимпиады-2012 в прыжках в длину.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600" dirty="0" smtClean="0"/>
              <a:t>Итоги Паралимпийских Игр – 2012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971600" y="908720"/>
          <a:ext cx="7416823" cy="4248470"/>
        </p:xfrm>
        <a:graphic>
          <a:graphicData uri="http://schemas.openxmlformats.org/drawingml/2006/table">
            <a:tbl>
              <a:tblPr/>
              <a:tblGrid>
                <a:gridCol w="529773"/>
                <a:gridCol w="1942502"/>
                <a:gridCol w="1236137"/>
                <a:gridCol w="1236137"/>
                <a:gridCol w="1236137"/>
                <a:gridCol w="1236137"/>
              </a:tblGrid>
              <a:tr h="84969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Медальный зачет Паралимпиады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</a:tr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Китай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231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</a:tr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</a:tr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Великобритания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8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</a:tr>
              <a:tr h="84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Украина</a:t>
                      </a:r>
                      <a:endParaRPr lang="ru-RU" sz="18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EAF1DD"/>
                      </a:fgClr>
                      <a:bgClr>
                        <a:srgbClr val="EAF1DD"/>
                      </a:bgClr>
                    </a:pattFill>
                  </a:tcPr>
                </a:tc>
              </a:tr>
            </a:tbl>
          </a:graphicData>
        </a:graphic>
      </p:graphicFrame>
      <p:pic>
        <p:nvPicPr>
          <p:cNvPr id="20" name="Рисунок 19" descr="http://london2012.rsport.ru/i/_olympics/layout/medals-gol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80728"/>
            <a:ext cx="64807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london2012.rsport.ru/i/_olympics/layout/medals-silver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908720"/>
            <a:ext cx="7200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london2012.rsport.ru/i/_olympics/layout/medals-bronze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980728"/>
            <a:ext cx="708397" cy="71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london2012.rsport.ru/i/_olympics/layout/medals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1052736"/>
            <a:ext cx="79208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79512" y="5034082"/>
            <a:ext cx="88569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100 лет олимпийского движения российскими спортсменами завоёваны сотни золотых, серебряных и бронзовых олимпийских наград. Имена олимпийских героев вписаны в летопись российского спорта.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6962546" cy="714380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ИСПОЛЬЗУЕМАЯ ЛИТЕРАТУРА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1484784"/>
            <a:ext cx="8568952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1.Физическая культура Т.С.Лисицкая, Л.А.Новикова, «Астрель», М. 2012 г.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2.Физическая культура 5-7 класс, М.Я.Виленский, И.МТуревский, Т.Ю.Торочкова «Просвещение», М. 2012 г.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3.</a:t>
            </a:r>
            <a:r>
              <a:rPr lang="ru-RU" u="sng" dirty="0" smtClean="0">
                <a:hlinkClick r:id="rId3"/>
              </a:rPr>
              <a:t> http://www.afizika.ru/zanimatelniestati/164-istoriyaolimpig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E8E818"/>
                </a:solidFill>
              </a:rPr>
              <a:t>(рис. 1)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4.</a:t>
            </a:r>
            <a:r>
              <a:rPr lang="ru-RU" u="sng" dirty="0" smtClean="0">
                <a:hlinkClick r:id="rId4"/>
              </a:rPr>
              <a:t> http://ru.wikipedia.org/wiki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E8E818"/>
                </a:solidFill>
              </a:rPr>
              <a:t>(рис. 2-5 )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5.</a:t>
            </a:r>
            <a:r>
              <a:rPr lang="ru-RU" u="sng" dirty="0" smtClean="0">
                <a:hlinkClick r:id="rId5"/>
              </a:rPr>
              <a:t>http://www.etoday.ru/2008/08/elena-isinbaeva-olympics-beijing2008.php</a:t>
            </a:r>
            <a:r>
              <a:rPr lang="ru-RU" u="sng" dirty="0" smtClean="0"/>
              <a:t> </a:t>
            </a:r>
            <a:r>
              <a:rPr lang="ru-RU" dirty="0" smtClean="0">
                <a:solidFill>
                  <a:srgbClr val="E8E818"/>
                </a:solidFill>
              </a:rPr>
              <a:t>(рис. 6-8)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6.</a:t>
            </a:r>
            <a:r>
              <a:rPr lang="ru-RU" u="sng" dirty="0" smtClean="0">
                <a:hlinkClick r:id="rId6"/>
              </a:rPr>
              <a:t> http://</a:t>
            </a:r>
            <a:r>
              <a:rPr lang="ru-RU" dirty="0" smtClean="0">
                <a:hlinkClick r:id="rId6"/>
              </a:rPr>
              <a:t>olympichistory.info/all_mascots.htm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E8E818"/>
                </a:solidFill>
              </a:rPr>
              <a:t>(рис. 9-12)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7.</a:t>
            </a:r>
            <a:r>
              <a:rPr lang="ru-RU" u="sng" dirty="0" smtClean="0">
                <a:hlinkClick r:id="rId7"/>
              </a:rPr>
              <a:t> http://olymp2010.rian.ru/olympphoto/index_4.html</a:t>
            </a:r>
            <a:r>
              <a:rPr lang="ru-RU" dirty="0" smtClean="0">
                <a:solidFill>
                  <a:srgbClr val="E8E818"/>
                </a:solidFill>
              </a:rPr>
              <a:t> (рис. 13-16)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8.</a:t>
            </a:r>
            <a:r>
              <a:rPr lang="ru-RU" u="sng" dirty="0" smtClean="0">
                <a:hlinkClick r:id="rId8"/>
              </a:rPr>
              <a:t> http://www.nigma.ru/index.php?startpos=24&amp;t_on_page=24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E8E818"/>
                </a:solidFill>
              </a:rPr>
              <a:t> (рис.17-19)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9. </a:t>
            </a:r>
            <a:r>
              <a:rPr lang="en-US" dirty="0" smtClean="0">
                <a:solidFill>
                  <a:srgbClr val="E8E818"/>
                </a:solidFill>
                <a:hlinkClick r:id="rId9"/>
              </a:rPr>
              <a:t>http://www.ufa.kp.ru/photo/gallery/42941</a:t>
            </a:r>
            <a:r>
              <a:rPr lang="ru-RU" dirty="0" smtClean="0">
                <a:solidFill>
                  <a:srgbClr val="E8E818"/>
                </a:solidFill>
              </a:rPr>
              <a:t> (рис. 20-40)</a:t>
            </a:r>
          </a:p>
          <a:p>
            <a:pPr marL="11113" indent="-11113" algn="just">
              <a:lnSpc>
                <a:spcPct val="130000"/>
              </a:lnSpc>
            </a:pPr>
            <a:r>
              <a:rPr lang="ru-RU" dirty="0" smtClean="0">
                <a:solidFill>
                  <a:srgbClr val="E8E818"/>
                </a:solidFill>
              </a:rPr>
              <a:t>10. </a:t>
            </a:r>
            <a:r>
              <a:rPr lang="ru-RU" dirty="0" smtClean="0">
                <a:solidFill>
                  <a:srgbClr val="000099"/>
                </a:solidFill>
                <a:hlinkClick r:id="rId10"/>
              </a:rPr>
              <a:t>http://london2012.rsport.ru/london2012_photo/20120906/615183962.html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 smtClean="0">
                <a:solidFill>
                  <a:srgbClr val="E8E818"/>
                </a:solidFill>
              </a:rPr>
              <a:t> (рис.41-46)</a:t>
            </a:r>
          </a:p>
          <a:p>
            <a:pPr marL="11113" indent="-11113" algn="just">
              <a:lnSpc>
                <a:spcPct val="130000"/>
              </a:lnSpc>
            </a:pPr>
            <a:endParaRPr lang="ru-RU" dirty="0" smtClean="0">
              <a:solidFill>
                <a:srgbClr val="E8E818"/>
              </a:solidFill>
            </a:endParaRPr>
          </a:p>
          <a:p>
            <a:pPr marL="11113" indent="-11113" algn="just"/>
            <a:endParaRPr lang="ru-RU" dirty="0" smtClean="0">
              <a:solidFill>
                <a:srgbClr val="E8E818"/>
              </a:solidFill>
            </a:endParaRPr>
          </a:p>
          <a:p>
            <a:pPr marL="11113" indent="-11113" algn="just"/>
            <a:endParaRPr lang="ru-RU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424" y="116632"/>
            <a:ext cx="565106" cy="4238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0"/>
            <a:ext cx="7344816" cy="78581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matte">
              <a:bevelT w="38100" h="38100"/>
            </a:sp3d>
          </a:bodyPr>
          <a:lstStyle/>
          <a:p>
            <a:r>
              <a:rPr lang="ru-RU" sz="3200" dirty="0" smtClean="0"/>
              <a:t>Зарождение Олимпийских игр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3212976"/>
            <a:ext cx="8424936" cy="3456384"/>
          </a:xfrm>
          <a:noFill/>
        </p:spPr>
        <p:txBody>
          <a:bodyPr>
            <a:noAutofit/>
          </a:bodyPr>
          <a:lstStyle/>
          <a:p>
            <a:pPr marL="179388" indent="357188" algn="just">
              <a:lnSpc>
                <a:spcPct val="110000"/>
              </a:lnSpc>
              <a:buNone/>
            </a:pPr>
            <a:endParaRPr lang="ru-RU" sz="1800" spc="30" dirty="0" smtClean="0">
              <a:solidFill>
                <a:srgbClr val="FFFF00"/>
              </a:solidFill>
            </a:endParaRPr>
          </a:p>
          <a:p>
            <a:pPr marL="179388" indent="357188" algn="just">
              <a:lnSpc>
                <a:spcPct val="110000"/>
              </a:lnSpc>
              <a:buNone/>
            </a:pPr>
            <a:r>
              <a:rPr lang="ru-RU" sz="2400" spc="30" dirty="0" smtClean="0">
                <a:solidFill>
                  <a:srgbClr val="FFFF00"/>
                </a:solidFill>
              </a:rPr>
              <a:t>Первые Олимпийские игры состоялись в Древней Греции в 776 г. до н.э.</a:t>
            </a:r>
            <a:r>
              <a:rPr lang="ru-RU" sz="2400" dirty="0" smtClean="0"/>
              <a:t> </a:t>
            </a:r>
            <a:r>
              <a:rPr lang="ru-RU" sz="2400" spc="30" dirty="0" smtClean="0">
                <a:solidFill>
                  <a:srgbClr val="FFFF00"/>
                </a:solidFill>
              </a:rPr>
              <a:t>и проводились каждые четыре года. На время Олимпийских игр на всей территории Греции прекращались войны. Первым победителем Игр был атлет из города Элиды </a:t>
            </a:r>
            <a:r>
              <a:rPr lang="ru-RU" sz="2400" b="1" spc="30" dirty="0" err="1" smtClean="0">
                <a:solidFill>
                  <a:srgbClr val="FFFF00"/>
                </a:solidFill>
              </a:rPr>
              <a:t>Короибос</a:t>
            </a:r>
            <a:r>
              <a:rPr lang="ru-RU" sz="2400" b="1" spc="30" dirty="0" smtClean="0">
                <a:solidFill>
                  <a:srgbClr val="FFFF00"/>
                </a:solidFill>
              </a:rPr>
              <a:t>.</a:t>
            </a:r>
          </a:p>
          <a:p>
            <a:pPr marL="179388" indent="357188" algn="just">
              <a:lnSpc>
                <a:spcPct val="110000"/>
              </a:lnSpc>
              <a:buNone/>
            </a:pPr>
            <a:r>
              <a:rPr lang="ru-RU" sz="2400" spc="30" dirty="0" smtClean="0">
                <a:solidFill>
                  <a:srgbClr val="FFFF00"/>
                </a:solidFill>
              </a:rPr>
              <a:t>В 394 г. император Феодосий</a:t>
            </a:r>
            <a:r>
              <a:rPr lang="en-US" sz="2400" spc="30" dirty="0" smtClean="0">
                <a:solidFill>
                  <a:srgbClr val="FFFF00"/>
                </a:solidFill>
              </a:rPr>
              <a:t> I </a:t>
            </a:r>
            <a:r>
              <a:rPr lang="ru-RU" sz="2400" spc="30" dirty="0" smtClean="0">
                <a:solidFill>
                  <a:srgbClr val="FFFF00"/>
                </a:solidFill>
              </a:rPr>
              <a:t>запретил Олимпийские игры.</a:t>
            </a:r>
            <a:endParaRPr lang="ru-RU" sz="2400" spc="30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Documents and Settings\User\Рабочий стол\0769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980728"/>
            <a:ext cx="2880320" cy="2336863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 prstMaterial="plastic">
            <a:bevelT w="165100" prst="coolSlant"/>
          </a:sp3d>
        </p:spPr>
      </p:pic>
      <p:sp>
        <p:nvSpPr>
          <p:cNvPr id="15" name="TextBox 14"/>
          <p:cNvSpPr txBox="1"/>
          <p:nvPr/>
        </p:nvSpPr>
        <p:spPr>
          <a:xfrm>
            <a:off x="6300192" y="299695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2930" y="142853"/>
            <a:ext cx="666755" cy="50006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86742" cy="642942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Возрождение Олимпийского движения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6143668" cy="5597814"/>
          </a:xfrm>
        </p:spPr>
        <p:txBody>
          <a:bodyPr>
            <a:normAutofit lnSpcReduction="10000"/>
          </a:bodyPr>
          <a:lstStyle/>
          <a:p>
            <a:pPr marL="11113" indent="525463" algn="just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marL="174625" indent="361950" algn="just">
              <a:lnSpc>
                <a:spcPct val="110000"/>
              </a:lnSpc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23 июня 1894г. Было принято решение о возрождении Олимпийских игр и создан Международный  олимпийский комитет (МОК). Инициатива возрождения Игр и олимпийского движения принадлежала французу Пьеру де Кубертену.</a:t>
            </a:r>
            <a:r>
              <a:rPr lang="ru-RU" sz="2200" b="1" spc="30" dirty="0" smtClean="0">
                <a:solidFill>
                  <a:srgbClr val="FFFF00"/>
                </a:solidFill>
              </a:rPr>
              <a:t> </a:t>
            </a:r>
          </a:p>
          <a:p>
            <a:pPr marL="174625" indent="361950" algn="just">
              <a:lnSpc>
                <a:spcPct val="110000"/>
              </a:lnSpc>
              <a:buNone/>
            </a:pPr>
            <a:r>
              <a:rPr lang="ru-RU" sz="2200" spc="30" dirty="0" smtClean="0">
                <a:solidFill>
                  <a:srgbClr val="FFFF00"/>
                </a:solidFill>
              </a:rPr>
              <a:t>Девиз олимпийского движения гласит: </a:t>
            </a:r>
            <a:r>
              <a:rPr lang="ru-RU" sz="2200" b="1" spc="30" dirty="0" smtClean="0">
                <a:solidFill>
                  <a:srgbClr val="FFFF00"/>
                </a:solidFill>
              </a:rPr>
              <a:t>«Никакой дискриминации в спорте – ни политической, ни религиозной, ни расовой».</a:t>
            </a:r>
            <a:r>
              <a:rPr lang="ru-RU" sz="2200" spc="30" dirty="0" smtClean="0">
                <a:solidFill>
                  <a:srgbClr val="FFFF00"/>
                </a:solidFill>
              </a:rPr>
              <a:t> </a:t>
            </a:r>
            <a:endParaRPr lang="ru-RU" sz="2200" b="1" spc="30" dirty="0" smtClean="0">
              <a:solidFill>
                <a:srgbClr val="FFFF00"/>
              </a:solidFill>
            </a:endParaRPr>
          </a:p>
          <a:p>
            <a:pPr marL="11113" indent="525463" algn="just"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В 1896 г. В Греции, в Афинах, состоялись первые современные Олимпийские игры. </a:t>
            </a:r>
          </a:p>
          <a:p>
            <a:pPr marL="11113" indent="525463" algn="just"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Первым Олимпийским чемпионом России в 1908г., стал фигурист </a:t>
            </a:r>
            <a:r>
              <a:rPr lang="ru-RU" sz="2200" b="1" dirty="0" smtClean="0">
                <a:solidFill>
                  <a:srgbClr val="FFFF00"/>
                </a:solidFill>
              </a:rPr>
              <a:t>Николай </a:t>
            </a:r>
            <a:r>
              <a:rPr lang="ru-RU" sz="2200" b="1" dirty="0" err="1" smtClean="0">
                <a:solidFill>
                  <a:srgbClr val="FFFF00"/>
                </a:solidFill>
              </a:rPr>
              <a:t>Панин-Коломенскин</a:t>
            </a:r>
            <a:r>
              <a:rPr lang="ru-RU" sz="2200" b="1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5" name="Picture 2" descr="C:\Documents and Settings\User\Рабочий стол\400px-Baron_Pierre_de_Couberti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1196752"/>
            <a:ext cx="2301281" cy="364333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732240" y="5229200"/>
            <a:ext cx="2286016" cy="714380"/>
          </a:xfrm>
          <a:prstGeom prst="rect">
            <a:avLst/>
          </a:prstGeom>
        </p:spPr>
        <p:txBody>
          <a:bodyPr vert="horz" anchor="ctr">
            <a:normAutofit fontScale="5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Пьер де Кубертен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6336" y="486916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Рис.2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142852"/>
            <a:ext cx="690535" cy="5179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400552" cy="500066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Символика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221088"/>
            <a:ext cx="8317432" cy="2232248"/>
          </a:xfrm>
        </p:spPr>
        <p:txBody>
          <a:bodyPr>
            <a:noAutofit/>
          </a:bodyPr>
          <a:lstStyle/>
          <a:p>
            <a:pPr marL="11113" indent="525463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Олимпийская эмблема – пять переплетённых колец, обозначающих пять континентов, которые желают участвовать в Олимпийском движении и принимают здоровую спортивную конкуренцию. </a:t>
            </a:r>
          </a:p>
          <a:p>
            <a:pPr marL="11113" indent="525463" algn="just"/>
            <a:r>
              <a:rPr lang="ru-RU" dirty="0" smtClean="0">
                <a:solidFill>
                  <a:srgbClr val="FFFF00"/>
                </a:solidFill>
              </a:rPr>
              <a:t>Белый флаг – флаг, мира.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Picture 3" descr="C:\Documents and Settings\User\Рабочий стол\944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836712"/>
            <a:ext cx="4248472" cy="32942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76256" y="386104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Рис.3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14290"/>
            <a:ext cx="666754" cy="50006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188640"/>
            <a:ext cx="5900750" cy="8572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Олимпийский огонь</a:t>
            </a:r>
            <a:endParaRPr lang="ru-RU" sz="3200" dirty="0">
              <a:solidFill>
                <a:srgbClr val="E8E818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683568" y="4365104"/>
            <a:ext cx="7816952" cy="1279044"/>
          </a:xfrm>
        </p:spPr>
        <p:txBody>
          <a:bodyPr>
            <a:noAutofit/>
          </a:bodyPr>
          <a:lstStyle/>
          <a:p>
            <a:pPr marL="11113" indent="525463" algn="just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Олимпийский огонь знаменовал начало всех Олимпиад.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052736"/>
            <a:ext cx="2520279" cy="313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oft" dir="t"/>
          </a:scene3d>
          <a:sp3d prstMaterial="plastic">
            <a:bevelT w="165100" prst="coolSlant"/>
            <a:bevelB w="165100" prst="coolSlant"/>
          </a:sp3d>
        </p:spPr>
      </p:pic>
      <p:sp>
        <p:nvSpPr>
          <p:cNvPr id="11" name="TextBox 10"/>
          <p:cNvSpPr txBox="1"/>
          <p:nvPr/>
        </p:nvSpPr>
        <p:spPr>
          <a:xfrm>
            <a:off x="5724128" y="386104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Рис.4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214290"/>
            <a:ext cx="666754" cy="50006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07704" y="116632"/>
            <a:ext cx="5257808" cy="582594"/>
          </a:xfrm>
          <a:scene3d>
            <a:camera prst="orthographicFront"/>
            <a:lightRig rig="soft" dir="t">
              <a:rot lat="0" lon="0" rev="16800000"/>
            </a:lightRig>
          </a:scene3d>
          <a:sp3d>
            <a:bevelT w="165100" prst="coolSlant"/>
          </a:sp3d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Олимпийская клятва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4149080"/>
            <a:ext cx="8749636" cy="1656184"/>
          </a:xfrm>
        </p:spPr>
        <p:txBody>
          <a:bodyPr>
            <a:noAutofit/>
          </a:bodyPr>
          <a:lstStyle/>
          <a:p>
            <a:pPr marL="11113" indent="525463" algn="just">
              <a:buNone/>
            </a:pPr>
            <a:r>
              <a:rPr lang="ru-RU" sz="2400" i="1" dirty="0" smtClean="0">
                <a:solidFill>
                  <a:srgbClr val="FFFF00"/>
                </a:solidFill>
              </a:rPr>
              <a:t>"От имени всех спортсменов 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во имя чести своих команд." </a:t>
            </a:r>
          </a:p>
          <a:p>
            <a:pPr marL="11113" indent="525463" algn="just"/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980728"/>
            <a:ext cx="513086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TextBox 5"/>
          <p:cNvSpPr txBox="1"/>
          <p:nvPr/>
        </p:nvSpPr>
        <p:spPr>
          <a:xfrm>
            <a:off x="7308304" y="342900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Рис.5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8214" y="142852"/>
            <a:ext cx="619097" cy="4643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0"/>
            <a:ext cx="6786610" cy="917596"/>
          </a:xfrm>
          <a:scene3d>
            <a:camera prst="orthographicFront"/>
            <a:lightRig rig="soft" dir="t"/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ОЛИМПИЙСКИЙ ДЕВИЗ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899592" y="836712"/>
            <a:ext cx="7143768" cy="120532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11113" indent="-11113" algn="ctr">
              <a:buNone/>
            </a:pPr>
            <a:r>
              <a:rPr lang="ru-RU" sz="3200" b="1" cap="all" dirty="0" err="1" smtClean="0">
                <a:ln w="6350"/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Citius</a:t>
            </a:r>
            <a:r>
              <a:rPr lang="ru-RU" sz="3200" b="1" cap="all" dirty="0" smtClean="0">
                <a:ln w="6350"/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, </a:t>
            </a:r>
            <a:r>
              <a:rPr lang="ru-RU" sz="3200" b="1" cap="all" dirty="0" err="1" smtClean="0">
                <a:ln w="6350"/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Altius</a:t>
            </a:r>
            <a:r>
              <a:rPr lang="ru-RU" sz="3200" b="1" cap="all" dirty="0" smtClean="0">
                <a:ln w="6350"/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, </a:t>
            </a:r>
            <a:r>
              <a:rPr lang="ru-RU" sz="3200" b="1" cap="all" dirty="0" err="1" smtClean="0">
                <a:ln w="6350"/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Fortius</a:t>
            </a:r>
            <a:r>
              <a:rPr lang="ru-RU" sz="3200" b="1" cap="all" dirty="0" smtClean="0">
                <a:ln w="6350"/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marL="11113" indent="-11113" algn="ctr">
              <a:buNone/>
            </a:pPr>
            <a:r>
              <a:rPr lang="ru-RU" sz="3200" b="1" cap="all" dirty="0" smtClean="0">
                <a:ln w="6350"/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«быстрее, выше, сильнее»</a:t>
            </a:r>
            <a:endParaRPr lang="ru-RU" sz="3200" b="1" cap="all" dirty="0">
              <a:ln w="6350"/>
              <a:solidFill>
                <a:schemeClr val="accent1">
                  <a:tint val="75000"/>
                  <a:shade val="75000"/>
                  <a:satMod val="17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204864"/>
            <a:ext cx="2592288" cy="223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224" y="2276872"/>
            <a:ext cx="2304256" cy="221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2276872"/>
            <a:ext cx="2736304" cy="220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TextBox 8"/>
          <p:cNvSpPr txBox="1"/>
          <p:nvPr/>
        </p:nvSpPr>
        <p:spPr>
          <a:xfrm>
            <a:off x="7452320" y="458112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Рис.8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458112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Рис.7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45811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Рис.6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2" name="Содержимое 4"/>
          <p:cNvSpPr txBox="1">
            <a:spLocks/>
          </p:cNvSpPr>
          <p:nvPr/>
        </p:nvSpPr>
        <p:spPr>
          <a:xfrm>
            <a:off x="1043608" y="5157192"/>
            <a:ext cx="7143768" cy="12241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1113" marR="0" lvl="0" indent="-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ОЛИМПИЙСКИЙ ПРИНЦИП:</a:t>
            </a:r>
          </a:p>
          <a:p>
            <a:pPr marL="11113" marR="0" lvl="0" indent="-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3200" i="1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«Главное не победа, а участие»</a:t>
            </a:r>
            <a:endParaRPr kumimoji="0" lang="ru-RU" sz="3200" i="1" u="none" strike="noStrike" kern="1200" normalizeH="0" baseline="0" noProof="0" dirty="0">
              <a:ln w="10541" cmpd="sng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2700000" scaled="1"/>
                <a:tileRect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424" y="188640"/>
            <a:ext cx="541863" cy="4063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188640"/>
            <a:ext cx="7128792" cy="550984"/>
          </a:xfrm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ТАЛИСМАНЫ ОЛИМПИЙСКИХ ИГР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836712"/>
            <a:ext cx="7239178" cy="4229662"/>
          </a:xfrm>
        </p:spPr>
        <p:txBody>
          <a:bodyPr>
            <a:normAutofit/>
          </a:bodyPr>
          <a:lstStyle/>
          <a:p>
            <a:pPr marL="11113" indent="525463" algn="just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Талисман Олимпийских игр -  это обычно изображение животного, которого особенно любят в стране, где проводятся Игры.</a:t>
            </a:r>
          </a:p>
          <a:p>
            <a:pPr marL="11113" indent="525463" algn="just">
              <a:buNone/>
            </a:pPr>
            <a:endParaRPr lang="ru-RU" sz="1200" dirty="0" smtClean="0">
              <a:solidFill>
                <a:srgbClr val="FFFF00"/>
              </a:solidFill>
            </a:endParaRPr>
          </a:p>
          <a:p>
            <a:pPr marL="11113" indent="525463" algn="just">
              <a:buNone/>
            </a:pPr>
            <a:endParaRPr lang="ru-RU" sz="800" dirty="0" smtClean="0">
              <a:solidFill>
                <a:srgbClr val="FFFF00"/>
              </a:solidFill>
            </a:endParaRPr>
          </a:p>
          <a:p>
            <a:pPr marL="11113" indent="525463" algn="just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XXII</a:t>
            </a:r>
            <a:r>
              <a:rPr lang="ru-RU" sz="2400" dirty="0" smtClean="0">
                <a:solidFill>
                  <a:srgbClr val="FFFF00"/>
                </a:solidFill>
              </a:rPr>
              <a:t> летней Олимпиады –  в</a:t>
            </a:r>
            <a:r>
              <a:rPr lang="en-US" sz="2400" dirty="0" smtClean="0">
                <a:solidFill>
                  <a:srgbClr val="FFFF00"/>
                </a:solidFill>
              </a:rPr>
              <a:t> 1980 </a:t>
            </a:r>
            <a:r>
              <a:rPr lang="ru-RU" sz="2400" dirty="0" smtClean="0">
                <a:solidFill>
                  <a:srgbClr val="FFFF00"/>
                </a:solidFill>
              </a:rPr>
              <a:t>г. в Москве –  бурый медвежонок Миша;</a:t>
            </a:r>
          </a:p>
          <a:p>
            <a:pPr marL="11113" indent="525463" algn="just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marL="11113" indent="525463" algn="just">
              <a:buNone/>
            </a:pPr>
            <a:endParaRPr lang="ru-RU" sz="1100" dirty="0" smtClean="0">
              <a:solidFill>
                <a:srgbClr val="FFFF00"/>
              </a:solidFill>
            </a:endParaRPr>
          </a:p>
          <a:p>
            <a:pPr marL="11113" indent="525463" algn="just">
              <a:buNone/>
            </a:pPr>
            <a:endParaRPr lang="ru-RU" sz="1100" dirty="0" smtClean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80526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indent="525463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2924944"/>
            <a:ext cx="112874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oft" dir="t"/>
          </a:scene3d>
          <a:sp3d prstMaterial="plastic">
            <a:bevelT w="165100" prst="coolSlant"/>
            <a:bevelB w="165100" prst="coolSlant"/>
          </a:sp3d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3284984"/>
            <a:ext cx="169668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652120" y="63813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Рис.10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68344" y="386104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Рис.9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68344" y="638132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Рис.12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60232" y="63813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Рис.11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4365104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/>
            <a:r>
              <a:rPr lang="en-US" sz="2400" dirty="0" smtClean="0">
                <a:solidFill>
                  <a:srgbClr val="FFFF00"/>
                </a:solidFill>
              </a:rPr>
              <a:t>XXII</a:t>
            </a:r>
            <a:r>
              <a:rPr lang="ru-RU" sz="2400" dirty="0" smtClean="0">
                <a:solidFill>
                  <a:srgbClr val="FFFF00"/>
                </a:solidFill>
              </a:rPr>
              <a:t> зимней Олимпиады – в 201</a:t>
            </a:r>
            <a:r>
              <a:rPr lang="en-US" sz="2400" dirty="0" smtClean="0">
                <a:solidFill>
                  <a:srgbClr val="FFFF00"/>
                </a:solidFill>
              </a:rPr>
              <a:t>4</a:t>
            </a:r>
            <a:r>
              <a:rPr lang="ru-RU" sz="2400" dirty="0" smtClean="0">
                <a:solidFill>
                  <a:srgbClr val="FFFF00"/>
                </a:solidFill>
              </a:rPr>
              <a:t> г. в Сочи – Леопард, Зайка и Белый Медведь.</a:t>
            </a:r>
            <a:endParaRPr lang="ru-RU" sz="2400" dirty="0" smtClean="0">
              <a:solidFill>
                <a:srgbClr val="FFFF00"/>
              </a:solidFill>
              <a:hlinkClick r:id="rId6"/>
            </a:endParaRPr>
          </a:p>
        </p:txBody>
      </p:sp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1840" y="5229200"/>
            <a:ext cx="1728192" cy="960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16216" y="5013176"/>
            <a:ext cx="10081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oft" dir="t"/>
          </a:scene3d>
          <a:sp3d prstMaterial="plastic">
            <a:bevelT w="165100" prst="coolSlant"/>
            <a:bevelB w="165100" prst="coolSlant"/>
          </a:sp3d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08104" y="5013176"/>
            <a:ext cx="10081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oft" dir="t"/>
          </a:scene3d>
          <a:sp3d prstMaterial="plastic">
            <a:bevelT w="165100" prst="coolSlant"/>
            <a:bevelB w="165100" prst="coolSlant"/>
          </a:sp3d>
        </p:spPr>
      </p:pic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524328" y="5013176"/>
            <a:ext cx="10081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oft" dir="t"/>
          </a:scene3d>
          <a:sp3d prstMaterial="plastic">
            <a:bevelT w="165100" prst="coolSlant"/>
            <a:bevelB w="165100" prst="coolSlant"/>
          </a:sp3d>
        </p:spPr>
      </p:pic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800px-Olympic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395" y="142852"/>
            <a:ext cx="541104" cy="405828"/>
          </a:xfrm>
          <a:prstGeom prst="rect">
            <a:avLst/>
          </a:prstGeom>
          <a:noFill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43234" cy="714380"/>
          </a:xfrm>
          <a:scene3d>
            <a:camera prst="orthographicFront"/>
            <a:lightRig rig="soft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ОЛИМПИЙСКИЕ НАГРАДЫ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420888"/>
            <a:ext cx="8928992" cy="4248472"/>
          </a:xfrm>
        </p:spPr>
        <p:txBody>
          <a:bodyPr>
            <a:normAutofit fontScale="92500" lnSpcReduction="20000"/>
          </a:bodyPr>
          <a:lstStyle/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Олимпийские награды – это медали и дипломы. Победители награждаются золотыми, серебряными, бронзовыми медалями.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На </a:t>
            </a:r>
            <a:r>
              <a:rPr lang="en-US" sz="2400" b="1" dirty="0" smtClean="0">
                <a:solidFill>
                  <a:srgbClr val="FFFF00"/>
                </a:solidFill>
              </a:rPr>
              <a:t>XXIX </a:t>
            </a:r>
            <a:r>
              <a:rPr lang="ru-RU" sz="2400" b="1" dirty="0" smtClean="0">
                <a:solidFill>
                  <a:srgbClr val="FFFF00"/>
                </a:solidFill>
              </a:rPr>
              <a:t>Олимпийских играх</a:t>
            </a:r>
            <a:r>
              <a:rPr lang="en-US" sz="2400" b="1" dirty="0" smtClean="0">
                <a:solidFill>
                  <a:srgbClr val="FFFF00"/>
                </a:solidFill>
              </a:rPr>
              <a:t> 2008 </a:t>
            </a:r>
            <a:r>
              <a:rPr lang="ru-RU" sz="2400" b="1" dirty="0" smtClean="0">
                <a:solidFill>
                  <a:srgbClr val="FFFF00"/>
                </a:solidFill>
              </a:rPr>
              <a:t>года в Пекине, российские спортсмены завоевали: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-23 золотых медали;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-21 серебряную медаль;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-28 бронзовых медалей.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На </a:t>
            </a:r>
            <a:r>
              <a:rPr lang="en-US" sz="2400" b="1" dirty="0" smtClean="0">
                <a:solidFill>
                  <a:srgbClr val="FFFF00"/>
                </a:solidFill>
              </a:rPr>
              <a:t>XXI </a:t>
            </a:r>
            <a:r>
              <a:rPr lang="ru-RU" sz="2400" b="1" dirty="0" smtClean="0">
                <a:solidFill>
                  <a:srgbClr val="FFFF00"/>
                </a:solidFill>
              </a:rPr>
              <a:t>зимних Олимпийских играх</a:t>
            </a:r>
            <a:r>
              <a:rPr lang="en-US" sz="2400" b="1" dirty="0" smtClean="0">
                <a:solidFill>
                  <a:srgbClr val="FFFF00"/>
                </a:solidFill>
              </a:rPr>
              <a:t> 20</a:t>
            </a:r>
            <a:r>
              <a:rPr lang="ru-RU" sz="2400" b="1" dirty="0" smtClean="0">
                <a:solidFill>
                  <a:srgbClr val="FFFF00"/>
                </a:solidFill>
              </a:rPr>
              <a:t>10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года в Ванкувере, российские спортсмены завоевали: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-3 золотых медали;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-5 серебряных медалей;</a:t>
            </a:r>
          </a:p>
          <a:p>
            <a:pPr marL="11113" indent="525463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-7 бронзовых медалей.</a:t>
            </a:r>
          </a:p>
          <a:p>
            <a:pPr marL="11113" indent="525463" algn="just">
              <a:buFontTx/>
              <a:buChar char="-"/>
            </a:pPr>
            <a:endParaRPr lang="ru-RU" sz="1600" b="1" dirty="0" smtClean="0"/>
          </a:p>
          <a:p>
            <a:pPr marL="11113" indent="525463" algn="just">
              <a:buFontTx/>
              <a:buChar char="-"/>
            </a:pPr>
            <a:endParaRPr lang="ru-RU" sz="1600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92280" y="1124744"/>
            <a:ext cx="1440160" cy="105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soft" dir="t"/>
          </a:scene3d>
          <a:sp3d prstMaterial="plastic">
            <a:bevelT/>
          </a:sp3d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124744"/>
            <a:ext cx="144016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soft" dir="t"/>
          </a:scene3d>
          <a:sp3d>
            <a:bevelT/>
            <a:bevelB/>
          </a:sp3d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1052736"/>
            <a:ext cx="1512168" cy="113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soft" dir="t"/>
          </a:scene3d>
          <a:sp3d>
            <a:bevelT w="165100" prst="coolSlant"/>
          </a:sp3d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99792" y="1052736"/>
            <a:ext cx="1506468" cy="112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soft" dir="t"/>
          </a:scene3d>
          <a:sp3d>
            <a:bevelT/>
            <a:bevelB/>
          </a:sp3d>
        </p:spPr>
      </p:pic>
      <p:sp>
        <p:nvSpPr>
          <p:cNvPr id="15" name="TextBox 14"/>
          <p:cNvSpPr txBox="1"/>
          <p:nvPr/>
        </p:nvSpPr>
        <p:spPr>
          <a:xfrm>
            <a:off x="5436096" y="220486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Рис.15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2132856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Рис.13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3848" y="220486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Рис.14</a:t>
            </a:r>
            <a:endParaRPr lang="ru-RU" sz="1200" dirty="0">
              <a:solidFill>
                <a:srgbClr val="E8E81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24328" y="213285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E8E818"/>
                </a:solidFill>
              </a:rPr>
              <a:t>Рис.16</a:t>
            </a:r>
            <a:endParaRPr lang="ru-RU" sz="1200" dirty="0">
              <a:solidFill>
                <a:srgbClr val="E8E818"/>
              </a:solidFill>
            </a:endParaRPr>
          </a:p>
        </p:txBody>
      </p:sp>
    </p:spTree>
  </p:cSld>
  <p:clrMapOvr>
    <a:masterClrMapping/>
  </p:clrMapOvr>
  <p:transition spd="slow" advTm="25000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1433</TotalTime>
  <Words>890</Words>
  <Application>Microsoft Office PowerPoint</Application>
  <PresentationFormat>Экран (4:3)</PresentationFormat>
  <Paragraphs>164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Олимпийские игры –  главное событие 2012г.</vt:lpstr>
      <vt:lpstr>Зарождение Олимпийских игр</vt:lpstr>
      <vt:lpstr>Возрождение Олимпийского движения</vt:lpstr>
      <vt:lpstr>Символика</vt:lpstr>
      <vt:lpstr>Олимпийский огонь</vt:lpstr>
      <vt:lpstr>Олимпийская клятва</vt:lpstr>
      <vt:lpstr>ОЛИМПИЙСКИЙ ДЕВИЗ</vt:lpstr>
      <vt:lpstr>ТАЛИСМАНЫ ОЛИМПИЙСКИХ ИГР</vt:lpstr>
      <vt:lpstr>ОЛИМПИЙСКИЕ НАГРАДЫ</vt:lpstr>
      <vt:lpstr>ОЛИМПИЙСКИЕ НАГРАДЫ в Лондоне</vt:lpstr>
      <vt:lpstr>Подмосковные медалисты  на Играх – 2012 </vt:lpstr>
      <vt:lpstr>Подмосковные медалисты  на Играх – 2012 </vt:lpstr>
      <vt:lpstr>Подмосковные медалисты  на Играх – 2012 </vt:lpstr>
      <vt:lpstr>Российские призёры  Паралимпийских Игр – 2012 </vt:lpstr>
      <vt:lpstr>Призёры Паралимпийских Игр – 2012 </vt:lpstr>
      <vt:lpstr>Итоги Паралимпийских Игр – 2012 </vt:lpstr>
      <vt:lpstr>ИСПОЛЬЗУЕМАЯ ЛИТЕРАТУРА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User</dc:creator>
  <cp:lastModifiedBy>Константин</cp:lastModifiedBy>
  <cp:revision>196</cp:revision>
  <dcterms:created xsi:type="dcterms:W3CDTF">2011-10-03T13:48:00Z</dcterms:created>
  <dcterms:modified xsi:type="dcterms:W3CDTF">2012-11-18T13:08:56Z</dcterms:modified>
</cp:coreProperties>
</file>