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88" r:id="rId3"/>
    <p:sldId id="256" r:id="rId4"/>
    <p:sldId id="257" r:id="rId5"/>
    <p:sldId id="258" r:id="rId6"/>
    <p:sldId id="259" r:id="rId7"/>
    <p:sldId id="284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7" r:id="rId19"/>
    <p:sldId id="290" r:id="rId20"/>
    <p:sldId id="292" r:id="rId21"/>
    <p:sldId id="293" r:id="rId22"/>
    <p:sldId id="291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31" autoAdjust="0"/>
  </p:normalViewPr>
  <p:slideViewPr>
    <p:cSldViewPr>
      <p:cViewPr>
        <p:scale>
          <a:sx n="77" d="100"/>
          <a:sy n="77" d="100"/>
        </p:scale>
        <p:origin x="-29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CE5F53-DD44-42D4-BD2F-0526D1B54A62}" type="datetimeFigureOut">
              <a:rPr lang="ru-RU" smtClean="0"/>
              <a:pPr/>
              <a:t>07.12.2010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8FF9A-D88D-4A40-B931-A2A95992DF8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34328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Презентация классного часа на тему: 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ru-RU" sz="4400" dirty="0" smtClean="0"/>
              <a:t>ЧЕЛОВЕК КРАСИВ ДУШОЙ</a:t>
            </a:r>
            <a:r>
              <a:rPr lang="ru-RU" sz="4000" dirty="0" smtClean="0"/>
              <a:t>», посвящённый  Международному дню инвалидов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5715016"/>
            <a:ext cx="7854696" cy="78581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Выполнила: классный руководитель 6б класса</a:t>
            </a:r>
          </a:p>
          <a:p>
            <a:r>
              <a:rPr lang="ru-RU" sz="2000" dirty="0" err="1" smtClean="0"/>
              <a:t>Хисамеева</a:t>
            </a:r>
            <a:r>
              <a:rPr lang="ru-RU" sz="2000" dirty="0" smtClean="0"/>
              <a:t> </a:t>
            </a:r>
            <a:r>
              <a:rPr lang="ru-RU" sz="2000" dirty="0" err="1" smtClean="0"/>
              <a:t>Зульфия</a:t>
            </a:r>
            <a:r>
              <a:rPr lang="ru-RU" sz="2000" dirty="0" smtClean="0"/>
              <a:t> </a:t>
            </a:r>
            <a:r>
              <a:rPr lang="ru-RU" sz="2000" dirty="0" err="1" smtClean="0"/>
              <a:t>Анваровна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Принят\04(1)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321174" cy="5013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инят\9D5EF9E5-CEC5-48C9-B854-7CD6486BA38D_mw800_mh60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85794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Принят\640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7291422" cy="5468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Принят\44565940_shkol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928670"/>
            <a:ext cx="7698573" cy="5418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Принят\3190500901_72c10ca6fb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661578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Принят\DisabledSup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857232"/>
            <a:ext cx="3786214" cy="556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\Рабочий стол\Принят\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71546"/>
            <a:ext cx="7143800" cy="520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Принят\Kali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071546"/>
            <a:ext cx="6929486" cy="5106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305800" cy="62968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	</a:t>
            </a:r>
            <a:r>
              <a:rPr lang="ru-RU" sz="5400" dirty="0" smtClean="0"/>
              <a:t>«Люди разные, </a:t>
            </a:r>
            <a:br>
              <a:rPr lang="ru-RU" sz="5400" dirty="0" smtClean="0"/>
            </a:br>
            <a:r>
              <a:rPr lang="ru-RU" sz="5400" dirty="0" smtClean="0"/>
              <a:t>       как звезды</a:t>
            </a:r>
            <a:br>
              <a:rPr lang="ru-RU" sz="5400" dirty="0" smtClean="0"/>
            </a:br>
            <a:r>
              <a:rPr lang="ru-RU" sz="5400" dirty="0" smtClean="0"/>
              <a:t>	Я люблю всех,</a:t>
            </a:r>
            <a:br>
              <a:rPr lang="ru-RU" sz="5400" dirty="0" smtClean="0"/>
            </a:br>
            <a:r>
              <a:rPr lang="ru-RU" sz="5400" dirty="0" smtClean="0"/>
              <a:t>	Сердце вмещает </a:t>
            </a:r>
            <a:br>
              <a:rPr lang="ru-RU" sz="5400" dirty="0" smtClean="0"/>
            </a:br>
            <a:r>
              <a:rPr lang="ru-RU" sz="5400" dirty="0" smtClean="0"/>
              <a:t>      все звезды Вселенной»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Высказывания (афоризмы) девочки-инвалида возраста восьми лет.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57200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/>
              <a:t>   </a:t>
            </a:r>
            <a:r>
              <a:rPr lang="ru-RU" sz="3000" i="1" dirty="0" smtClean="0">
                <a:solidFill>
                  <a:srgbClr val="7030A0"/>
                </a:solidFill>
              </a:rPr>
              <a:t>«Наука – это система знаний, основанных на сомнении». </a:t>
            </a:r>
            <a:br>
              <a:rPr lang="ru-RU" sz="3000" i="1" dirty="0" smtClean="0">
                <a:solidFill>
                  <a:srgbClr val="7030A0"/>
                </a:solidFill>
              </a:rPr>
            </a:br>
            <a:r>
              <a:rPr lang="ru-RU" sz="3000" i="1" dirty="0" smtClean="0">
                <a:solidFill>
                  <a:srgbClr val="7030A0"/>
                </a:solidFill>
              </a:rPr>
              <a:t>«Мысль – есть самая великая, после любви, сила в мире». </a:t>
            </a:r>
            <a:br>
              <a:rPr lang="ru-RU" sz="3000" i="1" dirty="0" smtClean="0">
                <a:solidFill>
                  <a:srgbClr val="7030A0"/>
                </a:solidFill>
              </a:rPr>
            </a:br>
            <a:r>
              <a:rPr lang="ru-RU" sz="3000" i="1" dirty="0" smtClean="0">
                <a:solidFill>
                  <a:srgbClr val="7030A0"/>
                </a:solidFill>
              </a:rPr>
              <a:t>«Стыд - это огонь, выжигающий грех из души». </a:t>
            </a:r>
            <a:br>
              <a:rPr lang="ru-RU" sz="3000" i="1" dirty="0" smtClean="0">
                <a:solidFill>
                  <a:srgbClr val="7030A0"/>
                </a:solidFill>
              </a:rPr>
            </a:br>
            <a:r>
              <a:rPr lang="ru-RU" sz="3000" i="1" dirty="0" smtClean="0">
                <a:solidFill>
                  <a:srgbClr val="7030A0"/>
                </a:solidFill>
              </a:rPr>
              <a:t>«Душа – это пустое место в человеке, которое человек может заполнить Богом, или сатаной». </a:t>
            </a:r>
            <a:r>
              <a:rPr lang="ru-RU" sz="3000" dirty="0" smtClean="0">
                <a:solidFill>
                  <a:srgbClr val="7030A0"/>
                </a:solidFill>
              </a:rPr>
              <a:t/>
            </a:r>
            <a:br>
              <a:rPr lang="ru-RU" sz="3000" dirty="0" smtClean="0">
                <a:solidFill>
                  <a:srgbClr val="7030A0"/>
                </a:solidFill>
              </a:rPr>
            </a:br>
            <a:endParaRPr lang="ru-RU" sz="3000" dirty="0" smtClean="0">
              <a:solidFill>
                <a:srgbClr val="7030A0"/>
              </a:solidFill>
            </a:endParaRP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Ну-ка школьник, хватит сидеть.</a:t>
            </a:r>
            <a:br>
              <a:rPr lang="ru-RU" sz="2800" dirty="0" smtClean="0"/>
            </a:br>
            <a:r>
              <a:rPr lang="ru-RU" sz="2800" dirty="0" smtClean="0"/>
              <a:t>Время пришло встать, чуть вспотеть.</a:t>
            </a:r>
            <a:br>
              <a:rPr lang="ru-RU" sz="2800" dirty="0" smtClean="0"/>
            </a:br>
            <a:r>
              <a:rPr lang="ru-RU" sz="2800" dirty="0" smtClean="0"/>
              <a:t>Шею потянуть, плечи поднять,</a:t>
            </a:r>
            <a:br>
              <a:rPr lang="ru-RU" sz="2800" dirty="0" smtClean="0"/>
            </a:br>
            <a:r>
              <a:rPr lang="ru-RU" sz="2800" dirty="0" smtClean="0"/>
              <a:t>круговыми движениями лопатки сжать.</a:t>
            </a:r>
            <a:br>
              <a:rPr lang="ru-RU" sz="2800" dirty="0" smtClean="0"/>
            </a:br>
            <a:r>
              <a:rPr lang="ru-RU" sz="2800" dirty="0" smtClean="0"/>
              <a:t>Руки в стороны разведи, шире грудью воздух вбери.</a:t>
            </a:r>
            <a:br>
              <a:rPr lang="ru-RU" sz="2800" dirty="0" smtClean="0"/>
            </a:br>
            <a:r>
              <a:rPr lang="ru-RU" sz="2800" dirty="0" smtClean="0"/>
              <a:t>В наклонах мышцам нагрузку дай.</a:t>
            </a:r>
            <a:br>
              <a:rPr lang="ru-RU" sz="2800" dirty="0" smtClean="0"/>
            </a:br>
            <a:r>
              <a:rPr lang="ru-RU" sz="2800" dirty="0" smtClean="0"/>
              <a:t>Движенье- жизнь, почувствуй кайф.</a:t>
            </a:r>
            <a:br>
              <a:rPr lang="ru-RU" sz="2800" dirty="0" smtClean="0"/>
            </a:br>
            <a:r>
              <a:rPr lang="ru-RU" sz="2800" dirty="0" smtClean="0"/>
              <a:t>Мысленно противнику удар нанеси, выплесни энергию, себя спаси.</a:t>
            </a:r>
            <a:br>
              <a:rPr lang="ru-RU" sz="2800" dirty="0" smtClean="0"/>
            </a:br>
            <a:r>
              <a:rPr lang="ru-RU" sz="2800" dirty="0" smtClean="0"/>
              <a:t>А слабо пальцами правой руки</a:t>
            </a:r>
            <a:br>
              <a:rPr lang="ru-RU" sz="2800" dirty="0" smtClean="0"/>
            </a:br>
            <a:r>
              <a:rPr lang="ru-RU" sz="2800" dirty="0" smtClean="0"/>
              <a:t>достать ботинок левой ноги.</a:t>
            </a:r>
            <a:br>
              <a:rPr lang="ru-RU" sz="2800" dirty="0" smtClean="0"/>
            </a:br>
            <a:r>
              <a:rPr lang="ru-RU" sz="2800" dirty="0" smtClean="0"/>
              <a:t>Ноги – пружины, в теле – благодать.</a:t>
            </a:r>
            <a:br>
              <a:rPr lang="ru-RU" sz="2800" dirty="0" smtClean="0"/>
            </a:br>
            <a:r>
              <a:rPr lang="ru-RU" sz="2800" dirty="0" smtClean="0"/>
              <a:t>Ещё бы неплохо присесть и встать.</a:t>
            </a:r>
            <a:br>
              <a:rPr lang="ru-RU" sz="2800" dirty="0" smtClean="0"/>
            </a:br>
            <a:r>
              <a:rPr lang="ru-RU" sz="2800" dirty="0" smtClean="0"/>
              <a:t>В конце потянись, сон развей, и до конца урока будет всё </a:t>
            </a:r>
            <a:r>
              <a:rPr lang="ru-RU" sz="2800" dirty="0" err="1" smtClean="0"/>
              <a:t>окей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Ребенок, даже изуродованный болезнью, остается человеком, остается личностью, и нуждается в том, в чем нуждается всякий человек и всякая личность.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5510994"/>
          </a:xfrm>
        </p:spPr>
        <p:txBody>
          <a:bodyPr>
            <a:noAutofit/>
          </a:bodyPr>
          <a:lstStyle/>
          <a:p>
            <a:r>
              <a:rPr lang="ru-RU" sz="4500" dirty="0" smtClean="0"/>
              <a:t>Оп</a:t>
            </a:r>
            <a:r>
              <a:rPr lang="ru-RU" sz="4400" dirty="0" smtClean="0"/>
              <a:t>ыт показывает, что помощь ребёнку с ограниченными возможностями эффективна в том случае, если она адресована к нему, а не к абстрактной единице, если в основе помощи положены личные, человеческие отношения.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«Я бы хотела пожелать инвалидам быть счастливыми, не обращать внимания на равнодушие…»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 smtClean="0"/>
              <a:t>Я бы сделала всё чтобы они встали, жили полноценной жизнью и могли делать всё, что делаем мы…»</a:t>
            </a:r>
            <a:br>
              <a:rPr lang="ru-RU" sz="3200" dirty="0" smtClean="0"/>
            </a:br>
            <a:r>
              <a:rPr lang="ru-RU" sz="3200" dirty="0" smtClean="0"/>
              <a:t>«Я бы подружилась с </a:t>
            </a:r>
            <a:r>
              <a:rPr lang="ru-RU" sz="3200" dirty="0" err="1" smtClean="0"/>
              <a:t>инвалидами-калясочниками</a:t>
            </a:r>
            <a:r>
              <a:rPr lang="ru-RU" sz="3200" dirty="0" smtClean="0"/>
              <a:t>, ведь дружба и человеческая доброта помогают…»</a:t>
            </a:r>
            <a:br>
              <a:rPr lang="ru-RU" sz="3200" dirty="0" smtClean="0"/>
            </a:br>
            <a:r>
              <a:rPr lang="ru-RU" sz="3200" dirty="0" smtClean="0"/>
              <a:t>«Я бы построила корпус для инвалидов, где было бы удобно и хорошо…»</a:t>
            </a:r>
            <a:br>
              <a:rPr lang="ru-RU" sz="3200" dirty="0" smtClean="0"/>
            </a:br>
            <a:r>
              <a:rPr lang="ru-RU" sz="3200" dirty="0" smtClean="0"/>
              <a:t>«Если бы я выиграл миллион, я бы отдал им…»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>
            <a:noAutofit/>
          </a:bodyPr>
          <a:lstStyle/>
          <a:p>
            <a:r>
              <a:rPr lang="ru-RU" sz="3800" dirty="0" smtClean="0"/>
              <a:t>22 октября 2010 года на базе </a:t>
            </a:r>
            <a:r>
              <a:rPr lang="ru-RU" sz="3800" dirty="0" err="1" smtClean="0"/>
              <a:t>гостинично-спортивного</a:t>
            </a:r>
            <a:r>
              <a:rPr lang="ru-RU" sz="3800" dirty="0" smtClean="0"/>
              <a:t> комплекса баскетбольного клуба УНИКС, которая находится в поселке Васильево </a:t>
            </a:r>
            <a:r>
              <a:rPr lang="ru-RU" sz="3800" dirty="0" err="1" smtClean="0"/>
              <a:t>Зеленодольского</a:t>
            </a:r>
            <a:r>
              <a:rPr lang="ru-RU" sz="3800" dirty="0" smtClean="0"/>
              <a:t> района, стартовал второй открытый всероссийский турнир по баскетболу среди инвалидов-колясочников, где приняли участие восемь команд, а Казань в нем представил «Барс </a:t>
            </a:r>
            <a:r>
              <a:rPr lang="ru-RU" sz="3800" dirty="0" err="1" smtClean="0"/>
              <a:t>канатлары</a:t>
            </a:r>
            <a:r>
              <a:rPr lang="ru-RU" sz="3800" dirty="0" smtClean="0"/>
              <a:t>».</a:t>
            </a: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оляс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66" y="1020745"/>
            <a:ext cx="7684348" cy="5122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коляска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58180" cy="52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коляска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858180" cy="523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Рабочий стол\коляска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50983" cy="516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коляск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47707"/>
            <a:ext cx="8001056" cy="533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\Рабочий стол\коляск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85818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r>
              <a:rPr lang="ru-RU" sz="3600" dirty="0"/>
              <a:t>В 1992 году Генеральная Ассамблея ООН объявила 3 декабря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Международным </a:t>
            </a:r>
            <a:r>
              <a:rPr lang="ru-RU" sz="3600" b="1" dirty="0" smtClean="0"/>
              <a:t>днем инвалидов</a:t>
            </a:r>
            <a:r>
              <a:rPr lang="ru-RU" sz="3600" b="1" dirty="0"/>
              <a:t>».</a:t>
            </a:r>
          </a:p>
        </p:txBody>
      </p:sp>
      <p:pic>
        <p:nvPicPr>
          <p:cNvPr id="1026" name="Picture 2" descr="C:\Documents and Settings\Admin\Рабочий стол\1241440683_genassambleja-oon-provedet-speczasedanie-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714620"/>
            <a:ext cx="4643470" cy="352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\Рабочий стол\коляск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071546"/>
            <a:ext cx="3600462" cy="5400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\Рабочий стол\коляска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95332"/>
            <a:ext cx="792961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Рабочий стол\коляск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7858140" cy="52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коляск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19"/>
            <a:ext cx="7858180" cy="523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\Рабочий стол\коляск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71546"/>
            <a:ext cx="7572428" cy="504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\Рабочий стол\коляск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58140" cy="52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0724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«…</a:t>
            </a:r>
            <a:r>
              <a:rPr lang="ru-RU" sz="2400" i="1" dirty="0" smtClean="0"/>
              <a:t>Перед каникулами я с классом ходили на баскетбол в УНИКС , посмотреть, как играют инвалиды – </a:t>
            </a:r>
            <a:r>
              <a:rPr lang="ru-RU" sz="2400" i="1" dirty="0" err="1" smtClean="0"/>
              <a:t>калясочники</a:t>
            </a:r>
            <a:r>
              <a:rPr lang="ru-RU" sz="2400" i="1" dirty="0" smtClean="0"/>
              <a:t>. Сначала я не хотела идти, но собралась и пошла. Мы пришли и я не пожалела, что нахожусь здесь. Я увидела в этих людях надежду, что всё у них наладится. Когда они падали, мне было по-настоящему страшно и очень больно. Ведь эти люди выдержали </a:t>
            </a:r>
            <a:r>
              <a:rPr lang="ru-RU" sz="2400" i="1" smtClean="0"/>
              <a:t>все препятствия </a:t>
            </a:r>
            <a:r>
              <a:rPr lang="ru-RU" sz="2400" i="1" dirty="0" smtClean="0"/>
              <a:t>нелёгкой жизни и поверили в себя. И наверное каждый из них сказал себе: «Я смогу, я выдержу!». И вот они перед вами на колясках играют в баскетбол. Каждый из них на минутку представил себя здоровым и нормальным человеком. Несмотря на то, что они инвалиды, у каждого из них большое сердце. Они играли лучше, чем здоровые люди…» </a:t>
            </a:r>
          </a:p>
          <a:p>
            <a:r>
              <a:rPr lang="ru-RU" sz="2400" dirty="0" smtClean="0"/>
              <a:t>                                  </a:t>
            </a:r>
            <a:r>
              <a:rPr lang="ru-RU" sz="2000" dirty="0" smtClean="0"/>
              <a:t>Выдержка из сочинения ученицы 6б класса.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l"/>
            <a:r>
              <a:rPr lang="ru-RU" sz="3600" dirty="0"/>
              <a:t>Проведение 3 декабря Международного дня инвалидов направлено на привлечение внимания к проблемам </a:t>
            </a:r>
            <a:r>
              <a:rPr lang="ru-RU" sz="3600" dirty="0" smtClean="0"/>
              <a:t>инвалидов</a:t>
            </a:r>
            <a:r>
              <a:rPr lang="ru-RU" sz="3600" dirty="0"/>
              <a:t>, защиту их достоинства, прав и благополучия, на привлечение внимания общества на преимущества которые оно получает, от участия инвалидов в политической, социальной, экономической и культурной жизни. </a:t>
            </a:r>
            <a:br>
              <a:rPr lang="ru-RU" sz="3600" dirty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043362" cy="53681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5 мая мировое сообщество отмечает </a:t>
            </a:r>
            <a:r>
              <a:rPr lang="ru-RU" sz="4000" b="1" dirty="0" smtClean="0"/>
              <a:t>Международный день борьбы за права инвалидов.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71612"/>
            <a:ext cx="289819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Novosti_1sent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195582" cy="5349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72518" cy="551099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В России по последним официальным статистическим данным количество инвалидов приближается к 13 миллионам. Ежегодно инвалидами становятся более 700 тысяч</a:t>
            </a:r>
            <a:r>
              <a:rPr lang="ru-RU" sz="4800" dirty="0" smtClean="0">
                <a:solidFill>
                  <a:srgbClr val="FFFF00"/>
                </a:solidFill>
              </a:rPr>
              <a:t/>
            </a:r>
            <a:br>
              <a:rPr lang="ru-RU" sz="4800" dirty="0" smtClean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5653870"/>
          </a:xfrm>
        </p:spPr>
        <p:txBody>
          <a:bodyPr>
            <a:noAutofit/>
          </a:bodyPr>
          <a:lstStyle/>
          <a:p>
            <a:r>
              <a:rPr lang="ru-RU" sz="3400" dirty="0" smtClean="0"/>
              <a:t>В 1980 году детей-инвалидов было зарегистрировано около 50 тысяч. </a:t>
            </a:r>
            <a:br>
              <a:rPr lang="ru-RU" sz="3400" dirty="0" smtClean="0"/>
            </a:br>
            <a:r>
              <a:rPr lang="ru-RU" sz="3400" dirty="0" smtClean="0"/>
              <a:t>В 1990 году - 155 тысяч. </a:t>
            </a:r>
            <a:br>
              <a:rPr lang="ru-RU" sz="3400" dirty="0" smtClean="0"/>
            </a:br>
            <a:r>
              <a:rPr lang="ru-RU" sz="3400" dirty="0" smtClean="0"/>
              <a:t>На 1 января 2005 года численность детей-инвалидов , находящихся на учете в органах социальной защиты составила 593 тысячи, </a:t>
            </a:r>
            <a:br>
              <a:rPr lang="ru-RU" sz="3400" dirty="0" smtClean="0"/>
            </a:br>
            <a:r>
              <a:rPr lang="ru-RU" sz="3400" dirty="0" smtClean="0"/>
              <a:t>то есть, 2% всех детей России. </a:t>
            </a:r>
            <a:br>
              <a:rPr lang="ru-RU" sz="3400" dirty="0" smtClean="0"/>
            </a:br>
            <a:r>
              <a:rPr lang="ru-RU" sz="3400" dirty="0" smtClean="0"/>
              <a:t>Значит, с 1980 г. количество детей-инвалидов в стране возросло в 13 раз, а с 1990 г . – почти в 4 раза.</a:t>
            </a:r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484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ФЕДЕРАЛЬНЫЙ ЗАКОН «О СОЦИАЛЬНОЙ ЗАЩИТЕ ИНВАЛИДОВ В РОССИЙСКОЙ ФЕДЕРАЦИИ»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9288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Принят Государственной Думой 20 июля 1995 года</a:t>
            </a:r>
            <a:br>
              <a:rPr lang="ru-RU" dirty="0" smtClean="0"/>
            </a:br>
            <a:r>
              <a:rPr lang="ru-RU" dirty="0" smtClean="0"/>
              <a:t> Одобрен Советом Федерации 15 ноября 1995 года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Admin\Рабочий стол\size(600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5857916" cy="313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Принят\1_shpag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215106" cy="5413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348</TotalTime>
  <Words>409</Words>
  <Application>Microsoft Office PowerPoint</Application>
  <PresentationFormat>Экран (4:3)</PresentationFormat>
  <Paragraphs>24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Презентация классного часа на тему:  «ЧЕЛОВЕК КРАСИВ ДУШОЙ», посвящённый  Международному дню инвалидов</vt:lpstr>
      <vt:lpstr>Ну-ка школьник, хватит сидеть. Время пришло встать, чуть вспотеть. Шею потянуть, плечи поднять, круговыми движениями лопатки сжать. Руки в стороны разведи, шире грудью воздух вбери. В наклонах мышцам нагрузку дай. Движенье- жизнь, почувствуй кайф. Мысленно противнику удар нанеси, выплесни энергию, себя спаси. А слабо пальцами правой руки достать ботинок левой ноги. Ноги – пружины, в теле – благодать. Ещё бы неплохо присесть и встать. В конце потянись, сон развей, и до конца урока будет всё окей.</vt:lpstr>
      <vt:lpstr>В 1992 году Генеральная Ассамблея ООН объявила 3 декабря  «Международным днем инвалидов».</vt:lpstr>
      <vt:lpstr>Проведение 3 декабря Международного дня инвалидов направлено на привлечение внимания к проблемам инвалидов, защиту их достоинства, прав и благополучия, на привлечение внимания общества на преимущества которые оно получает, от участия инвалидов в политической, социальной, экономической и культурной жизни.  </vt:lpstr>
      <vt:lpstr>5 мая мировое сообщество отмечает Международный день борьбы за права инвалидов.  </vt:lpstr>
      <vt:lpstr>В России по последним официальным статистическим данным количество инвалидов приближается к 13 миллионам. Ежегодно инвалидами становятся более 700 тысяч </vt:lpstr>
      <vt:lpstr>В 1980 году детей-инвалидов было зарегистрировано около 50 тысяч.  В 1990 году - 155 тысяч.  На 1 января 2005 года численность детей-инвалидов , находящихся на учете в органах социальной защиты составила 593 тысячи,  то есть, 2% всех детей России.  Значит, с 1980 г. количество детей-инвалидов в стране возросло в 13 раз, а с 1990 г . – почти в 4 раза.</vt:lpstr>
      <vt:lpstr>   ФЕДЕРАЛЬНЫЙ ЗАКОН «О СОЦИАЛЬНОЙ ЗАЩИТЕ ИНВАЛИДОВ В РОССИЙСКОЙ ФЕДЕРАЦИИ»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«Люди разные,         как звезды  Я люблю всех,  Сердце вмещает        все звезды Вселенной»  </vt:lpstr>
      <vt:lpstr> Высказывания (афоризмы) девочки-инвалида возраста восьми лет.  </vt:lpstr>
      <vt:lpstr>Ребенок, даже изуродованный болезнью, остается человеком, остается личностью, и нуждается в том, в чем нуждается всякий человек и всякая личность.</vt:lpstr>
      <vt:lpstr>Опыт показывает, что помощь ребёнку с ограниченными возможностями эффективна в том случае, если она адресована к нему, а не к абстрактной единице, если в основе помощи положены личные, человеческие отношения.</vt:lpstr>
      <vt:lpstr>«Я бы хотела пожелать инвалидам быть счастливыми, не обращать внимания на равнодушие…» «Я бы сделала всё чтобы они встали, жили полноценной жизнью и могли делать всё, что делаем мы…» «Я бы подружилась с инвалидами-калясочниками, ведь дружба и человеческая доброта помогают…» «Я бы построила корпус для инвалидов, где было бы удобно и хорошо…» «Если бы я выиграл миллион, я бы отдал им…»</vt:lpstr>
      <vt:lpstr>22 октября 2010 года на базе гостинично-спортивного комплекса баскетбольного клуба УНИКС, которая находится в поселке Васильево Зеленодольского района, стартовал второй открытый всероссийский турнир по баскетболу среди инвалидов-колясочников, где приняли участие восемь команд, а Казань в нем представил «Барс канатлары».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1992 году Генеральная Ассамблея ООН объявила 3 декабря  «Международным днем инвалидов».</dc:title>
  <dc:creator>Admin</dc:creator>
  <cp:lastModifiedBy>Admin</cp:lastModifiedBy>
  <cp:revision>37</cp:revision>
  <dcterms:created xsi:type="dcterms:W3CDTF">2010-12-03T17:28:28Z</dcterms:created>
  <dcterms:modified xsi:type="dcterms:W3CDTF">2010-12-07T18:59:23Z</dcterms:modified>
</cp:coreProperties>
</file>