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0.18000000000000008</c:v>
                </c:pt>
                <c:pt idx="1">
                  <c:v>0.55000000000000004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0.15000000000000008</c:v>
                </c:pt>
                <c:pt idx="1">
                  <c:v>0.55000000000000004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9.0000000000000052E-2</c:v>
                </c:pt>
                <c:pt idx="1">
                  <c:v>0.60000000000000031</c:v>
                </c:pt>
                <c:pt idx="2">
                  <c:v>0.25</c:v>
                </c:pt>
              </c:numCache>
            </c:numRef>
          </c:val>
        </c:ser>
        <c:axId val="56140160"/>
        <c:axId val="56142464"/>
      </c:barChart>
      <c:catAx>
        <c:axId val="56140160"/>
        <c:scaling>
          <c:orientation val="minMax"/>
        </c:scaling>
        <c:axPos val="b"/>
        <c:tickLblPos val="nextTo"/>
        <c:crossAx val="56142464"/>
        <c:crosses val="autoZero"/>
        <c:auto val="1"/>
        <c:lblAlgn val="ctr"/>
        <c:lblOffset val="100"/>
      </c:catAx>
      <c:valAx>
        <c:axId val="56142464"/>
        <c:scaling>
          <c:orientation val="minMax"/>
        </c:scaling>
        <c:axPos val="l"/>
        <c:majorGridlines/>
        <c:numFmt formatCode="0%" sourceLinked="1"/>
        <c:tickLblPos val="nextTo"/>
        <c:crossAx val="56140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195314-E50D-4AE9-9275-72CC96421CD8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6CA56-6C4C-41DC-AC21-7A701B5D0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929618" cy="5715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Концепция воспитательной работы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285860"/>
            <a:ext cx="7858180" cy="508906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Становление и формирование личности воспитанника на основе общечеловеческих ценностей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pPr algn="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42852"/>
            <a:ext cx="7143800" cy="642942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rgbClr val="C00000"/>
                </a:solidFill>
              </a:rPr>
              <a:t>Формы и методы работы:</a:t>
            </a:r>
            <a:endParaRPr lang="ru-RU" sz="2800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214422"/>
            <a:ext cx="7143800" cy="54292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- анкетирование;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тренинги;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игровые ситуации;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беседы;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диспуты;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экскурсии;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КТД;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традиционные классные мероприятия;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конкурсы;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акции;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викторины;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- игры;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психогимнастические этюды.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85728"/>
            <a:ext cx="7143800" cy="590552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rgbClr val="C00000"/>
                </a:solidFill>
              </a:rPr>
              <a:t>Предполагаемый результат:</a:t>
            </a:r>
            <a:endParaRPr lang="ru-RU" sz="2800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285860"/>
            <a:ext cx="7143800" cy="5089062"/>
          </a:xfrm>
        </p:spPr>
        <p:txBody>
          <a:bodyPr/>
          <a:lstStyle/>
          <a:p>
            <a:pPr algn="just"/>
            <a:endParaRPr lang="ru-RU" sz="2400" dirty="0" smtClean="0">
              <a:solidFill>
                <a:srgbClr val="C00000"/>
              </a:solidFill>
            </a:endParaRPr>
          </a:p>
          <a:p>
            <a:pPr algn="just"/>
            <a:endParaRPr lang="ru-RU" sz="2400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воспитание нравственной личности, духовно богатой, внутренне свободной, способной строить жизнь, достойную ЧЕЛОВЕКА, умеющую быть счастливой и нести счастье людям.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357166"/>
            <a:ext cx="7143800" cy="6619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428736"/>
            <a:ext cx="7143800" cy="494618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Диагностика  «Самооценки»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357166"/>
            <a:ext cx="6172200" cy="642942"/>
          </a:xfrm>
        </p:spPr>
        <p:txBody>
          <a:bodyPr>
            <a:normAutofit/>
          </a:bodyPr>
          <a:lstStyle/>
          <a:p>
            <a:r>
              <a:rPr lang="ru-RU" sz="2800" i="1" u="sng" dirty="0" smtClean="0">
                <a:solidFill>
                  <a:srgbClr val="C00000"/>
                </a:solidFill>
              </a:rPr>
              <a:t>Актуальность</a:t>
            </a:r>
            <a:endParaRPr lang="ru-RU" sz="2800" i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1428736"/>
            <a:ext cx="7143800" cy="3929090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Развивающемуся обществу нужны современно-образованные, нравственные, предприимчивые люди, которые могут самостоятельно принимать решения в ситуации выбора, способны к сотрудничеству, отличаются мобильностью, динамизмом, конструктивностью, готовы к межкультурному взаимодействию, обладают чувством ответственности за судьбу страны, за её социально-экономическое процветание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6672282" cy="642942"/>
          </a:xfrm>
        </p:spPr>
        <p:txBody>
          <a:bodyPr>
            <a:normAutofit/>
          </a:bodyPr>
          <a:lstStyle/>
          <a:p>
            <a:r>
              <a:rPr lang="ru-RU" sz="2800" i="1" u="sng" dirty="0" smtClean="0">
                <a:solidFill>
                  <a:srgbClr val="C00000"/>
                </a:solidFill>
              </a:rPr>
              <a:t>Цели:</a:t>
            </a:r>
            <a:endParaRPr lang="ru-RU" sz="2800" i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1714488"/>
            <a:ext cx="6672282" cy="442915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-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развитие интеллектуальной, нравственной личности, способной сделать правильный жизненный выбор и отвечать за результаты своей жизнедеятельности;</a:t>
            </a:r>
          </a:p>
          <a:p>
            <a:pPr algn="just"/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- организация жизни детского коллектива таким образом, чтобы она являлась средой личного становления каждого ребёнка;</a:t>
            </a:r>
          </a:p>
          <a:p>
            <a:pPr algn="just">
              <a:buFontTx/>
              <a:buChar char="-"/>
            </a:pP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создание условий, в которых могут проявиться новые положительные качества ребёнка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42852"/>
            <a:ext cx="6743720" cy="500066"/>
          </a:xfrm>
        </p:spPr>
        <p:txBody>
          <a:bodyPr>
            <a:noAutofit/>
          </a:bodyPr>
          <a:lstStyle/>
          <a:p>
            <a:r>
              <a:rPr lang="ru-RU" sz="2800" i="1" u="sng" dirty="0" smtClean="0">
                <a:solidFill>
                  <a:srgbClr val="C00000"/>
                </a:solidFill>
              </a:rPr>
              <a:t>Задачи:</a:t>
            </a:r>
            <a:endParaRPr lang="ru-RU" sz="2800" i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857232"/>
            <a:ext cx="7215238" cy="5786478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- воспитывать в детях высоко нравственные черты характера, показывая престижность сферы нравственного, а не безнравственного самоутверждения;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развивать творческие способности, поддерживая талант и инициативу;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способствовать развитию художественного вкуса;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помочь в выборе правильной ориентации в окружающем мире;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развивать умение критически оценивать свои поступки;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формировать навыки самоорганизации и самореабилитации;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воспитывать гражданскую и правовую культуру личности.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428604"/>
            <a:ext cx="7143800" cy="785818"/>
          </a:xfrm>
        </p:spPr>
        <p:txBody>
          <a:bodyPr>
            <a:normAutofit fontScale="90000"/>
          </a:bodyPr>
          <a:lstStyle/>
          <a:p>
            <a:r>
              <a:rPr lang="ru-RU" sz="2800" i="1" u="sng" dirty="0" smtClean="0">
                <a:solidFill>
                  <a:srgbClr val="C00000"/>
                </a:solidFill>
              </a:rPr>
              <a:t>Принципы построения воспитательной работы:</a:t>
            </a:r>
            <a:endParaRPr lang="ru-RU" sz="2800" i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571612"/>
            <a:ext cx="7143800" cy="480331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- принцип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ценностно-смыслового </a:t>
            </a:r>
            <a:r>
              <a:rPr lang="ru-RU" sz="2000" dirty="0" smtClean="0">
                <a:solidFill>
                  <a:srgbClr val="C00000"/>
                </a:solidFill>
              </a:rPr>
              <a:t>равенства взрослых и детей;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- принцип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гуманизма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- принцип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личностно-ориентированного </a:t>
            </a:r>
            <a:r>
              <a:rPr lang="ru-RU" sz="2000" dirty="0" smtClean="0">
                <a:solidFill>
                  <a:srgbClr val="C00000"/>
                </a:solidFill>
              </a:rPr>
              <a:t>подхода;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- принцип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единства </a:t>
            </a:r>
            <a:r>
              <a:rPr lang="ru-RU" sz="2000" dirty="0" smtClean="0">
                <a:solidFill>
                  <a:srgbClr val="C00000"/>
                </a:solidFill>
              </a:rPr>
              <a:t>учебного и воспитательного процессов;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принцип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креативности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творчества, готовность воспитателя  принимать всё новое, творческое.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85728"/>
            <a:ext cx="7143800" cy="804866"/>
          </a:xfrm>
        </p:spPr>
        <p:txBody>
          <a:bodyPr>
            <a:noAutofit/>
          </a:bodyPr>
          <a:lstStyle/>
          <a:p>
            <a:r>
              <a:rPr lang="ru-RU" sz="2800" i="1" u="sng" dirty="0" smtClean="0">
                <a:solidFill>
                  <a:srgbClr val="C00000"/>
                </a:solidFill>
              </a:rPr>
              <a:t>Основные направления воспитательной работы.</a:t>
            </a:r>
            <a:endParaRPr lang="ru-RU" sz="2800" i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142984"/>
            <a:ext cx="7358114" cy="5715016"/>
          </a:xfrm>
        </p:spPr>
        <p:txBody>
          <a:bodyPr>
            <a:noAutofit/>
          </a:bodyPr>
          <a:lstStyle/>
          <a:p>
            <a:pPr marL="342900" indent="-342900" algn="just"/>
            <a:endParaRPr lang="en-US" sz="2000" dirty="0" smtClean="0">
              <a:solidFill>
                <a:srgbClr val="C00000"/>
              </a:solidFill>
            </a:endParaRPr>
          </a:p>
          <a:p>
            <a:pPr marL="342900" indent="-342900" algn="just"/>
            <a:r>
              <a:rPr lang="ru-RU" sz="2000" dirty="0" smtClean="0">
                <a:solidFill>
                  <a:srgbClr val="C00000"/>
                </a:solidFill>
              </a:rPr>
              <a:t>1. </a:t>
            </a:r>
            <a:r>
              <a:rPr lang="ru-RU" sz="2000" u="sng" dirty="0" smtClean="0">
                <a:solidFill>
                  <a:srgbClr val="C00000"/>
                </a:solidFill>
              </a:rPr>
              <a:t>Воспитание познавательных интересов:</a:t>
            </a:r>
          </a:p>
          <a:p>
            <a:pPr marL="342900" indent="-342900" algn="just"/>
            <a:r>
              <a:rPr lang="ru-RU" sz="2000" dirty="0" smtClean="0">
                <a:solidFill>
                  <a:srgbClr val="C00000"/>
                </a:solidFill>
              </a:rPr>
              <a:t>- воспитание отношения к учёбе как к главному труду;</a:t>
            </a:r>
          </a:p>
          <a:p>
            <a:pPr marL="342900" indent="-342900" algn="just"/>
            <a:r>
              <a:rPr lang="ru-RU" sz="2000" dirty="0" smtClean="0">
                <a:solidFill>
                  <a:srgbClr val="C00000"/>
                </a:solidFill>
              </a:rPr>
              <a:t>- развитие сознательной учебной дисциплины.</a:t>
            </a:r>
          </a:p>
          <a:p>
            <a:pPr marL="342900" indent="-342900" algn="just"/>
            <a:endParaRPr lang="ru-RU" sz="2000" dirty="0" smtClean="0">
              <a:solidFill>
                <a:srgbClr val="C00000"/>
              </a:solidFill>
            </a:endParaRPr>
          </a:p>
          <a:p>
            <a:pPr marL="342900" indent="-342900" algn="just"/>
            <a:endParaRPr lang="en-US" sz="2000" dirty="0" smtClean="0">
              <a:solidFill>
                <a:srgbClr val="C00000"/>
              </a:solidFill>
            </a:endParaRPr>
          </a:p>
          <a:p>
            <a:pPr marL="342900" indent="-342900" algn="just"/>
            <a:r>
              <a:rPr lang="ru-RU" sz="2000" dirty="0" smtClean="0">
                <a:solidFill>
                  <a:srgbClr val="C00000"/>
                </a:solidFill>
              </a:rPr>
              <a:t>2. </a:t>
            </a:r>
            <a:r>
              <a:rPr lang="ru-RU" sz="2000" u="sng" dirty="0" smtClean="0">
                <a:solidFill>
                  <a:srgbClr val="C00000"/>
                </a:solidFill>
              </a:rPr>
              <a:t>Трудовое воспитание:</a:t>
            </a:r>
          </a:p>
          <a:p>
            <a:pPr marL="342900" indent="-342900" algn="just"/>
            <a:r>
              <a:rPr lang="ru-RU" sz="2000" dirty="0" smtClean="0">
                <a:solidFill>
                  <a:srgbClr val="C00000"/>
                </a:solidFill>
              </a:rPr>
              <a:t>- воспитание отношения к труду как к высшей ценности жизни, развитие потребности в творческом труде;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формирование уважительного отношения к материальным ценностям.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14290"/>
            <a:ext cx="7143800" cy="6500858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ru-RU" sz="2000" dirty="0" smtClean="0">
                <a:solidFill>
                  <a:srgbClr val="C00000"/>
                </a:solidFill>
              </a:rPr>
              <a:t>3</a:t>
            </a:r>
            <a:r>
              <a:rPr lang="ru-RU" sz="2000" u="sng" dirty="0" smtClean="0">
                <a:solidFill>
                  <a:srgbClr val="C00000"/>
                </a:solidFill>
              </a:rPr>
              <a:t>. Гражданско-правовое воспитание:</a:t>
            </a:r>
          </a:p>
          <a:p>
            <a:pPr marL="342900" indent="-342900" algn="just"/>
            <a:r>
              <a:rPr lang="ru-RU" sz="2000" dirty="0" smtClean="0">
                <a:solidFill>
                  <a:srgbClr val="C00000"/>
                </a:solidFill>
              </a:rPr>
              <a:t>- воспитание уважения к закону;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развитие гражданской и социальной ответственности.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4. </a:t>
            </a:r>
            <a:r>
              <a:rPr lang="ru-RU" sz="2000" u="sng" dirty="0" smtClean="0">
                <a:solidFill>
                  <a:srgbClr val="C00000"/>
                </a:solidFill>
              </a:rPr>
              <a:t>Патриотическое воспитание:</a:t>
            </a:r>
          </a:p>
          <a:p>
            <a:pPr algn="just"/>
            <a:r>
              <a:rPr lang="en-US" sz="2000" dirty="0" smtClean="0">
                <a:solidFill>
                  <a:srgbClr val="C00000"/>
                </a:solidFill>
              </a:rPr>
              <a:t> - </a:t>
            </a:r>
            <a:r>
              <a:rPr lang="ru-RU" sz="2000" dirty="0" smtClean="0">
                <a:solidFill>
                  <a:srgbClr val="C00000"/>
                </a:solidFill>
              </a:rPr>
              <a:t>воспитание патриотизма, любви к Родине, чувства гордости за свой народ, страну, чувства уважения к героическим поступкам людей в военное время.</a:t>
            </a:r>
          </a:p>
          <a:p>
            <a:pPr algn="just"/>
            <a:endParaRPr lang="en-US" sz="2000" dirty="0" smtClean="0">
              <a:solidFill>
                <a:srgbClr val="C00000"/>
              </a:solidFill>
            </a:endParaRPr>
          </a:p>
          <a:p>
            <a:pPr algn="just"/>
            <a:endParaRPr lang="en-US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5. </a:t>
            </a:r>
            <a:r>
              <a:rPr lang="ru-RU" sz="2000" u="sng" dirty="0" smtClean="0">
                <a:solidFill>
                  <a:srgbClr val="C00000"/>
                </a:solidFill>
              </a:rPr>
              <a:t>Нравственное воспитание: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- формирование общечеловеческих норм гуманистической морали, развитие культуры общения.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14290"/>
            <a:ext cx="7143800" cy="6429420"/>
          </a:xfrm>
        </p:spPr>
        <p:txBody>
          <a:bodyPr/>
          <a:lstStyle/>
          <a:p>
            <a:pPr algn="just"/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6. </a:t>
            </a:r>
            <a:r>
              <a:rPr lang="ru-RU" sz="2000" u="sng" dirty="0" smtClean="0">
                <a:solidFill>
                  <a:srgbClr val="C00000"/>
                </a:solidFill>
              </a:rPr>
              <a:t>Эстетическое воспитание: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-развитие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чувственных мироощущений, потребности в прекрасном;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развитие способности к художественному мышлению;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приобщение к мировой цивилизации;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развитие индивидуальных задатков и способностей;</a:t>
            </a:r>
          </a:p>
          <a:p>
            <a:endParaRPr lang="en-US" sz="2000" dirty="0" smtClean="0"/>
          </a:p>
          <a:p>
            <a:r>
              <a:rPr lang="ru-RU" sz="2000" dirty="0" smtClean="0">
                <a:solidFill>
                  <a:srgbClr val="C00000"/>
                </a:solidFill>
              </a:rPr>
              <a:t>7. </a:t>
            </a:r>
            <a:r>
              <a:rPr lang="ru-RU" sz="2000" u="sng" dirty="0" smtClean="0">
                <a:solidFill>
                  <a:srgbClr val="C00000"/>
                </a:solidFill>
              </a:rPr>
              <a:t>Спортивно-оздоровительное воспитание: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- воспитание потребности в здоровом образе жизни;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развитие потребности в занятиях физкультурой и спортом;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- развитие навыков гигиены и соблюдения режима дня.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7143800" cy="428628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Разделы воспитательной работы.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714356"/>
            <a:ext cx="7286676" cy="5929354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ru-RU" sz="2000" dirty="0" smtClean="0">
                <a:solidFill>
                  <a:srgbClr val="C00000"/>
                </a:solidFill>
              </a:rPr>
              <a:t>1. </a:t>
            </a:r>
            <a:r>
              <a:rPr lang="ru-RU" sz="2000" u="sng" dirty="0" smtClean="0">
                <a:solidFill>
                  <a:srgbClr val="C00000"/>
                </a:solidFill>
              </a:rPr>
              <a:t>«Зелёный друг» </a:t>
            </a:r>
            <a:r>
              <a:rPr lang="ru-RU" sz="2000" dirty="0" smtClean="0">
                <a:solidFill>
                  <a:srgbClr val="C00000"/>
                </a:solidFill>
              </a:rPr>
              <a:t>- формирование отношения к природе как к общему дому.</a:t>
            </a:r>
          </a:p>
          <a:p>
            <a:pPr marL="342900" indent="-342900"/>
            <a:endParaRPr lang="ru-RU" sz="2000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</a:rPr>
              <a:t>2. </a:t>
            </a:r>
            <a:r>
              <a:rPr lang="ru-RU" sz="2000" u="sng" dirty="0" smtClean="0">
                <a:solidFill>
                  <a:srgbClr val="C00000"/>
                </a:solidFill>
              </a:rPr>
              <a:t>«В гостях у Золушки» </a:t>
            </a:r>
            <a:r>
              <a:rPr lang="ru-RU" sz="2000" dirty="0" smtClean="0">
                <a:solidFill>
                  <a:srgbClr val="C00000"/>
                </a:solidFill>
              </a:rPr>
              <a:t>- развитие эмоциональной сферы, знакомство с моральными чертами характера, развитие коммуникативных способностей.</a:t>
            </a:r>
          </a:p>
          <a:p>
            <a:pPr marL="342900" indent="-342900"/>
            <a:endParaRPr lang="ru-RU" sz="2000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</a:rPr>
              <a:t>3. </a:t>
            </a:r>
            <a:r>
              <a:rPr lang="ru-RU" sz="2000" u="sng" dirty="0" smtClean="0">
                <a:solidFill>
                  <a:srgbClr val="C00000"/>
                </a:solidFill>
              </a:rPr>
              <a:t>«Друзья Айболита» </a:t>
            </a:r>
            <a:r>
              <a:rPr lang="ru-RU" sz="2000" dirty="0" smtClean="0">
                <a:solidFill>
                  <a:srgbClr val="C00000"/>
                </a:solidFill>
              </a:rPr>
              <a:t>- формирование ЗОЖ.</a:t>
            </a:r>
          </a:p>
          <a:p>
            <a:pPr marL="342900" indent="-342900"/>
            <a:endParaRPr lang="ru-RU" sz="2000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</a:rPr>
              <a:t>4. </a:t>
            </a:r>
            <a:r>
              <a:rPr lang="ru-RU" sz="2000" u="sng" dirty="0" smtClean="0">
                <a:solidFill>
                  <a:srgbClr val="C00000"/>
                </a:solidFill>
              </a:rPr>
              <a:t>«Что такое хорошо» </a:t>
            </a:r>
            <a:r>
              <a:rPr lang="ru-RU" sz="2000" dirty="0" smtClean="0">
                <a:solidFill>
                  <a:srgbClr val="C00000"/>
                </a:solidFill>
              </a:rPr>
              <a:t>- формирование культуры поведения, уроки этикета.</a:t>
            </a:r>
          </a:p>
          <a:p>
            <a:pPr marL="342900" indent="-342900"/>
            <a:endParaRPr lang="ru-RU" sz="2000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</a:rPr>
              <a:t>5. </a:t>
            </a:r>
            <a:r>
              <a:rPr lang="ru-RU" sz="2000" u="sng" dirty="0" smtClean="0">
                <a:solidFill>
                  <a:srgbClr val="C00000"/>
                </a:solidFill>
              </a:rPr>
              <a:t>«Истоки» </a:t>
            </a:r>
            <a:r>
              <a:rPr lang="ru-RU" sz="2000" dirty="0" smtClean="0">
                <a:solidFill>
                  <a:srgbClr val="C00000"/>
                </a:solidFill>
              </a:rPr>
              <a:t>- путешествие в мир русской культуры.</a:t>
            </a:r>
          </a:p>
          <a:p>
            <a:pPr marL="342900" indent="-342900"/>
            <a:endParaRPr lang="ru-RU" sz="2000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000" dirty="0" smtClean="0">
                <a:solidFill>
                  <a:srgbClr val="C00000"/>
                </a:solidFill>
              </a:rPr>
              <a:t>6. </a:t>
            </a:r>
            <a:r>
              <a:rPr lang="ru-RU" sz="2000" u="sng" dirty="0" smtClean="0">
                <a:solidFill>
                  <a:srgbClr val="C00000"/>
                </a:solidFill>
              </a:rPr>
              <a:t>«Хочу всё уметь» </a:t>
            </a:r>
            <a:r>
              <a:rPr lang="ru-RU" sz="2000" dirty="0" smtClean="0">
                <a:solidFill>
                  <a:srgbClr val="C00000"/>
                </a:solidFill>
              </a:rPr>
              <a:t>- формирование опыта деятельности, развитие творчества.</a:t>
            </a:r>
          </a:p>
          <a:p>
            <a:pPr marL="342900" indent="-342900"/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584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Концепция воспитательной работы  </vt:lpstr>
      <vt:lpstr>Актуальность</vt:lpstr>
      <vt:lpstr>Цели:</vt:lpstr>
      <vt:lpstr>Задачи:</vt:lpstr>
      <vt:lpstr>Принципы построения воспитательной работы:</vt:lpstr>
      <vt:lpstr>Основные направления воспитательной работы.</vt:lpstr>
      <vt:lpstr>Слайд 7</vt:lpstr>
      <vt:lpstr>Слайд 8</vt:lpstr>
      <vt:lpstr>Разделы воспитательной работы.</vt:lpstr>
      <vt:lpstr>Формы и методы работы:</vt:lpstr>
      <vt:lpstr>Предполагаемый результат:</vt:lpstr>
      <vt:lpstr>Слайд 12</vt:lpstr>
      <vt:lpstr>Диагностика  «Самооценки»</vt:lpstr>
    </vt:vector>
  </TitlesOfParts>
  <Company>МООУ СТ - ТСШИ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воспитательной системы </dc:title>
  <dc:creator>Lavrova</dc:creator>
  <cp:lastModifiedBy>Admin</cp:lastModifiedBy>
  <cp:revision>23</cp:revision>
  <dcterms:created xsi:type="dcterms:W3CDTF">2010-04-03T02:32:10Z</dcterms:created>
  <dcterms:modified xsi:type="dcterms:W3CDTF">2012-01-17T20:36:58Z</dcterms:modified>
</cp:coreProperties>
</file>