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43" d="100"/>
          <a:sy n="43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spPr>
            <a:solidFill>
              <a:srgbClr val="FF0000"/>
            </a:solidFill>
            <a:ln w="12000" cap="flat" cmpd="sng" algn="ctr">
              <a:solidFill>
                <a:schemeClr val="accent5"/>
              </a:solidFill>
              <a:prstDash val="solid"/>
            </a:ln>
            <a:effectLst>
              <a:glow rad="63500">
                <a:schemeClr val="accent5">
                  <a:alpha val="45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>
              <a:bevelT w="0" h="0"/>
              <a:contourClr>
                <a:schemeClr val="accent5">
                  <a:tint val="7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axId val="82328960"/>
        <c:axId val="82351232"/>
      </c:barChart>
      <c:catAx>
        <c:axId val="82328960"/>
        <c:scaling>
          <c:orientation val="minMax"/>
        </c:scaling>
        <c:axPos val="b"/>
        <c:tickLblPos val="nextTo"/>
        <c:crossAx val="82351232"/>
        <c:crosses val="autoZero"/>
        <c:auto val="1"/>
        <c:lblAlgn val="ctr"/>
        <c:lblOffset val="100"/>
      </c:catAx>
      <c:valAx>
        <c:axId val="82351232"/>
        <c:scaling>
          <c:orientation val="minMax"/>
        </c:scaling>
        <c:axPos val="l"/>
        <c:majorGridlines/>
        <c:numFmt formatCode="General" sourceLinked="1"/>
        <c:tickLblPos val="nextTo"/>
        <c:crossAx val="82328960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axId val="82413056"/>
        <c:axId val="82414592"/>
      </c:barChart>
      <c:catAx>
        <c:axId val="82413056"/>
        <c:scaling>
          <c:orientation val="minMax"/>
        </c:scaling>
        <c:axPos val="b"/>
        <c:tickLblPos val="nextTo"/>
        <c:crossAx val="82414592"/>
        <c:crosses val="autoZero"/>
        <c:auto val="1"/>
        <c:lblAlgn val="ctr"/>
        <c:lblOffset val="100"/>
      </c:catAx>
      <c:valAx>
        <c:axId val="82414592"/>
        <c:scaling>
          <c:orientation val="minMax"/>
        </c:scaling>
        <c:axPos val="l"/>
        <c:majorGridlines/>
        <c:numFmt formatCode="General" sourceLinked="1"/>
        <c:tickLblPos val="nextTo"/>
        <c:crossAx val="82413056"/>
        <c:crosses val="autoZero"/>
        <c:crossBetween val="between"/>
      </c:valAx>
      <c:spPr>
        <a:solidFill>
          <a:schemeClr val="bg2"/>
        </a:solidFill>
        <a:ln w="12000" cap="flat" cmpd="sng" algn="ctr">
          <a:solidFill>
            <a:schemeClr val="accent5"/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axId val="82644352"/>
        <c:axId val="82658432"/>
      </c:barChart>
      <c:catAx>
        <c:axId val="82644352"/>
        <c:scaling>
          <c:orientation val="minMax"/>
        </c:scaling>
        <c:axPos val="b"/>
        <c:tickLblPos val="nextTo"/>
        <c:crossAx val="82658432"/>
        <c:crosses val="autoZero"/>
        <c:auto val="1"/>
        <c:lblAlgn val="ctr"/>
        <c:lblOffset val="100"/>
      </c:catAx>
      <c:valAx>
        <c:axId val="82658432"/>
        <c:scaling>
          <c:orientation val="minMax"/>
        </c:scaling>
        <c:axPos val="l"/>
        <c:majorGridlines/>
        <c:numFmt formatCode="General" sourceLinked="1"/>
        <c:tickLblPos val="nextTo"/>
        <c:crossAx val="82644352"/>
        <c:crosses val="autoZero"/>
        <c:crossBetween val="between"/>
      </c:valAx>
      <c:spPr>
        <a:solidFill>
          <a:schemeClr val="bg2"/>
        </a:solidFill>
        <a:ln w="12000" cap="flat" cmpd="sng" algn="ctr">
          <a:solidFill>
            <a:schemeClr val="accent5"/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9F72BD-57C4-4D7A-A6DE-0D41EE4B4CE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C487F1-738F-46B5-9CD5-8B1794E2C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143800" cy="14287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  <a:t>Концепция воспитательной работы</a:t>
            </a:r>
            <a:b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  <a:t>нравственное воспитание подрастающего поколения через раздел «Этической грамматики» . </a:t>
            </a:r>
            <a: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  <a:t>По программе </a:t>
            </a:r>
            <a:r>
              <a:rPr lang="ru-RU" sz="2000" b="0" i="1" dirty="0" err="1" smtClean="0">
                <a:solidFill>
                  <a:schemeClr val="accent6">
                    <a:lumMod val="50000"/>
                  </a:schemeClr>
                </a:solidFill>
              </a:rPr>
              <a:t>Шемшуриной</a:t>
            </a:r>
            <a: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0" i="1" dirty="0" smtClean="0">
                <a:solidFill>
                  <a:schemeClr val="accent6">
                    <a:lumMod val="50000"/>
                  </a:schemeClr>
                </a:solidFill>
              </a:rPr>
              <a:t>А.И</a:t>
            </a:r>
            <a:endParaRPr lang="ru-RU" sz="2000" b="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72560" cy="3571900"/>
          </a:xfr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sz="7400" dirty="0" smtClean="0">
                <a:solidFill>
                  <a:srgbClr val="FF0000"/>
                </a:solidFill>
              </a:rPr>
              <a:t>Актуальность:</a:t>
            </a:r>
          </a:p>
          <a:p>
            <a:r>
              <a:rPr lang="ru-RU" sz="6200" i="1" dirty="0" smtClean="0">
                <a:solidFill>
                  <a:srgbClr val="7030A0"/>
                </a:solidFill>
              </a:rPr>
              <a:t>Известно, что воспитанность – качество личности, определяющее, прежде всего, в повседневном поведении человека его отношение к другим людям. Начинать формировать воспитанность нужно с раннего возраста. </a:t>
            </a:r>
            <a:endParaRPr lang="ru-RU" sz="6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7143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643998" cy="4429156"/>
          </a:xfr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Привитие хороших манер учащимся и умения вести себя в обществе;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Выработка уважения мальчиков к девочкам;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Формирование умения определять характер, поведение и социальный статус человека по его внешнему виду;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Применение полученных знаний в повседневной жизни.</a:t>
            </a:r>
          </a:p>
          <a:p>
            <a:endParaRPr lang="ru-RU" b="1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143800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Для реализации цели необходимо решить следующие задачи: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643998" cy="4714908"/>
          </a:xfr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Ознакомление с понятием о личности, её структурой, с местом эмоций в жизни человека;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Формирование воспитанности;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Знакомство с законами нравственности, которые помогут найти опору в жизни, понять её смысл, смысл своего существования, правильно ориентироваться в жизни, не бояться настоящего, готовиться к будущему;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Развитие умения общаться со сверстниками, взрослыми.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143800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Ведущие принципы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нравственного воспитания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572560" cy="4429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Гуманизм, </a:t>
            </a:r>
            <a:r>
              <a:rPr lang="ru-RU" sz="1800" dirty="0" smtClean="0"/>
              <a:t> </a:t>
            </a:r>
            <a:r>
              <a:rPr lang="ru-RU" sz="1800" i="1" dirty="0" smtClean="0">
                <a:solidFill>
                  <a:srgbClr val="7030A0"/>
                </a:solidFill>
              </a:rPr>
              <a:t>в основе которого заложено уважение и доброжелательность по отношению к другому человеку, доброта как источник чувства, действия и отношения к окружающему миру;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Ответственность </a:t>
            </a:r>
            <a:r>
              <a:rPr lang="ru-RU" sz="1800" dirty="0" smtClean="0"/>
              <a:t>–</a:t>
            </a:r>
            <a:r>
              <a:rPr lang="ru-RU" sz="1800" i="1" dirty="0" smtClean="0">
                <a:solidFill>
                  <a:srgbClr val="7030A0"/>
                </a:solidFill>
              </a:rPr>
              <a:t>моральная готовность держать ответ за свои мысли и действия, соотносить их с возможными последствиями;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Долг </a:t>
            </a:r>
            <a:r>
              <a:rPr lang="ru-RU" sz="1800" i="1" dirty="0" smtClean="0">
                <a:solidFill>
                  <a:srgbClr val="7030A0"/>
                </a:solidFill>
              </a:rPr>
              <a:t>–осознание и готовность к проявлению своих обязанностей перед государством, обществом, людьми и самим собой;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Совестливость </a:t>
            </a:r>
            <a:r>
              <a:rPr lang="ru-RU" sz="1800" i="1" dirty="0" smtClean="0">
                <a:solidFill>
                  <a:srgbClr val="7030A0"/>
                </a:solidFill>
              </a:rPr>
              <a:t>–регулятивная основа всей жизнедеятельности человека;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Чувство собственного достоинства </a:t>
            </a:r>
            <a:r>
              <a:rPr lang="ru-RU" sz="1800" i="1" dirty="0" smtClean="0">
                <a:solidFill>
                  <a:srgbClr val="7030A0"/>
                </a:solidFill>
              </a:rPr>
              <a:t>–нравственное самоутверждение на основе эмоционально – рефлексивной и позитивно окрашенной установки на самоуважение и уважение к другому человеку.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Гражданственность</a:t>
            </a:r>
            <a:r>
              <a:rPr lang="ru-RU" sz="1800" i="1" dirty="0" smtClean="0">
                <a:solidFill>
                  <a:srgbClr val="7030A0"/>
                </a:solidFill>
              </a:rPr>
              <a:t> –чувство Родины, неразрывной связи с отечеством, причастности к его судьбе.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286676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Содержание программы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715436" cy="5072098"/>
          </a:xfr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1-й раздел посвящён этике общения. </a:t>
            </a:r>
            <a:r>
              <a:rPr lang="ru-RU" sz="1800" i="1" dirty="0" smtClean="0">
                <a:solidFill>
                  <a:srgbClr val="7030A0"/>
                </a:solidFill>
              </a:rPr>
              <a:t>Он раскрывает взаимосвязь внутреннего и внешнего в этикете, рассматривает поведение людей  по отношению к окружающим, приобщает учащихся к нормам воспитанности.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2-й раздел посвящён нормам воспитанности</a:t>
            </a:r>
            <a:r>
              <a:rPr lang="ru-RU" sz="1800" dirty="0" smtClean="0"/>
              <a:t>. </a:t>
            </a:r>
            <a:r>
              <a:rPr lang="ru-RU" sz="1800" i="1" dirty="0" smtClean="0">
                <a:solidFill>
                  <a:srgbClr val="7030A0"/>
                </a:solidFill>
              </a:rPr>
              <a:t>Его цель – приобщение учащихся к нормам регламентированного поведения среди людей. К этикету правомерно отнести так называемые правила                           </a:t>
            </a:r>
            <a:r>
              <a:rPr lang="ru-RU" sz="1800" i="1" dirty="0" smtClean="0">
                <a:solidFill>
                  <a:srgbClr val="C00000"/>
                </a:solidFill>
              </a:rPr>
              <a:t>« Хорошего тона »</a:t>
            </a:r>
            <a:r>
              <a:rPr lang="ru-RU" sz="1800" i="1" dirty="0" smtClean="0">
                <a:solidFill>
                  <a:srgbClr val="7030A0"/>
                </a:solidFill>
              </a:rPr>
              <a:t>, (навыки поведения в гостях, за столом, в театре, специфические знаки внимания младших к старшим, мужчины к женщине.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3-й раздел посвящён нормам этики, регулирующим отношения к окружающим. </a:t>
            </a:r>
            <a:r>
              <a:rPr lang="ru-RU" sz="1800" i="1" dirty="0" smtClean="0">
                <a:solidFill>
                  <a:srgbClr val="7030A0"/>
                </a:solidFill>
              </a:rPr>
              <a:t>Он призван способствовать развитию эмоциональной отзывчивости на переживания другого человека, созданию условий для воспитания самоуважения, чувства собственного достоинства, проявлению эмпатии, сопереживания.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4-й раздел рассматривает этику отношений в коллективе</a:t>
            </a:r>
            <a:r>
              <a:rPr lang="ru-RU" sz="1800" i="1" dirty="0" smtClean="0">
                <a:solidFill>
                  <a:srgbClr val="7030A0"/>
                </a:solidFill>
              </a:rPr>
              <a:t>. Дети с помощью педагога анализируют различные жизненные ситуации, проблемы многообразной деятельности коллектива, собственные поступки.</a:t>
            </a:r>
            <a:endParaRPr lang="ru-RU" sz="1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15238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Предполагаемый результат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715436" cy="4357718"/>
          </a:xfrm>
          <a:solidFill>
            <a:schemeClr val="bg2"/>
          </a:solidFill>
        </p:spPr>
        <p:txBody>
          <a:bodyPr/>
          <a:lstStyle/>
          <a:p>
            <a:endParaRPr lang="ru-RU" sz="1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Учащиеся должны уметь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Равноправно общаться, считаться с интересами других;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Отстаивать своё мнение;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Проявлять силу воли и характер в трудных ситуациях;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Расширять круг интересов, способностей и увлечений;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Самостоятельно регулировать отношения с детьми в детском коллективе;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Приобретать опыт общения с людьми, любить и уважать другого человека;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Добиваться успеха, разговаривать с людьми и выслушивать мнение других.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6572296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Диагностика нравственной самооценки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6572296" cy="7143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Диагностика нравственной мотивации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6572296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Диагностика отношения                                    к жизненным ценностям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480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Концепция воспитательной работы нравственное воспитание подрастающего поколения через раздел «Этической грамматики» . По программе Шемшуриной А.И</vt:lpstr>
      <vt:lpstr>Цели:</vt:lpstr>
      <vt:lpstr>Для реализации цели необходимо решить следующие задачи:</vt:lpstr>
      <vt:lpstr>Ведущие принципы  нравственного воспитания</vt:lpstr>
      <vt:lpstr>Содержание программы</vt:lpstr>
      <vt:lpstr>Предполагаемый результат</vt:lpstr>
      <vt:lpstr>Диагностика нравственной самооценки</vt:lpstr>
      <vt:lpstr>Диагностика нравственной мотивации</vt:lpstr>
      <vt:lpstr>Диагностика отношения                                    к жизненным ценностям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воспитательной работы нравственное воспита</dc:title>
  <dc:creator>Рогалев Михаил</dc:creator>
  <cp:lastModifiedBy>Admin</cp:lastModifiedBy>
  <cp:revision>33</cp:revision>
  <dcterms:created xsi:type="dcterms:W3CDTF">2010-03-24T03:15:52Z</dcterms:created>
  <dcterms:modified xsi:type="dcterms:W3CDTF">2012-11-07T08:37:33Z</dcterms:modified>
</cp:coreProperties>
</file>