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85DBFC4-A46B-4879-A1AF-F1784FDDAFEA}" type="datetimeFigureOut">
              <a:rPr lang="ru-RU" smtClean="0"/>
              <a:pPr/>
              <a:t>16.08.2012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EB03BBD-E15E-4714-84ED-59C756794C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DBFC4-A46B-4879-A1AF-F1784FDDAFEA}" type="datetimeFigureOut">
              <a:rPr lang="ru-RU" smtClean="0"/>
              <a:pPr/>
              <a:t>16.08.2012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3BBD-E15E-4714-84ED-59C756794C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DBFC4-A46B-4879-A1AF-F1784FDDAFEA}" type="datetimeFigureOut">
              <a:rPr lang="ru-RU" smtClean="0"/>
              <a:pPr/>
              <a:t>16.08.2012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3BBD-E15E-4714-84ED-59C756794C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5DBFC4-A46B-4879-A1AF-F1784FDDAFEA}" type="datetimeFigureOut">
              <a:rPr lang="ru-RU" smtClean="0"/>
              <a:pPr/>
              <a:t>16.08.2012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EB03BBD-E15E-4714-84ED-59C756794C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85DBFC4-A46B-4879-A1AF-F1784FDDAFEA}" type="datetimeFigureOut">
              <a:rPr lang="ru-RU" smtClean="0"/>
              <a:pPr/>
              <a:t>16.08.2012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EB03BBD-E15E-4714-84ED-59C756794C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DBFC4-A46B-4879-A1AF-F1784FDDAFEA}" type="datetimeFigureOut">
              <a:rPr lang="ru-RU" smtClean="0"/>
              <a:pPr/>
              <a:t>16.08.2012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3BBD-E15E-4714-84ED-59C756794C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DBFC4-A46B-4879-A1AF-F1784FDDAFEA}" type="datetimeFigureOut">
              <a:rPr lang="ru-RU" smtClean="0"/>
              <a:pPr/>
              <a:t>16.08.2012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3BBD-E15E-4714-84ED-59C756794C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5DBFC4-A46B-4879-A1AF-F1784FDDAFEA}" type="datetimeFigureOut">
              <a:rPr lang="ru-RU" smtClean="0"/>
              <a:pPr/>
              <a:t>16.08.2012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EB03BBD-E15E-4714-84ED-59C756794C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DBFC4-A46B-4879-A1AF-F1784FDDAFEA}" type="datetimeFigureOut">
              <a:rPr lang="ru-RU" smtClean="0"/>
              <a:pPr/>
              <a:t>16.08.2012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3BBD-E15E-4714-84ED-59C756794C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5DBFC4-A46B-4879-A1AF-F1784FDDAFEA}" type="datetimeFigureOut">
              <a:rPr lang="ru-RU" smtClean="0"/>
              <a:pPr/>
              <a:t>16.08.2012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EB03BBD-E15E-4714-84ED-59C756794C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5DBFC4-A46B-4879-A1AF-F1784FDDAFEA}" type="datetimeFigureOut">
              <a:rPr lang="ru-RU" smtClean="0"/>
              <a:pPr/>
              <a:t>16.08.2012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EB03BBD-E15E-4714-84ED-59C756794C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85DBFC4-A46B-4879-A1AF-F1784FDDAFEA}" type="datetimeFigureOut">
              <a:rPr lang="ru-RU" smtClean="0"/>
              <a:pPr/>
              <a:t>16.08.2012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EB03BBD-E15E-4714-84ED-59C756794C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2" y="144463"/>
            <a:ext cx="8785256" cy="6570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00042"/>
            <a:ext cx="8172480" cy="1143008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    Папа, Мама и Я – читающая семья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000240"/>
            <a:ext cx="7815290" cy="4303244"/>
          </a:xfrm>
        </p:spPr>
        <p:txBody>
          <a:bodyPr>
            <a:normAutofit fontScale="92500" lnSpcReduction="20000"/>
          </a:bodyPr>
          <a:lstStyle/>
          <a:p>
            <a:r>
              <a:rPr lang="ru-RU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Номинация: Школьная библиотека                                                  </a:t>
            </a:r>
          </a:p>
          <a:p>
            <a:endParaRPr lang="ru-RU" sz="19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Целевая группа : учащиеся начальных классов</a:t>
            </a:r>
          </a:p>
          <a:p>
            <a:endParaRPr lang="ru-RU" sz="19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Цель проекта -  создание информационно-педагогической поддержки мотивации чтения школьников</a:t>
            </a:r>
          </a:p>
          <a:p>
            <a:endParaRPr lang="ru-RU" sz="19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Задачи проекта: </a:t>
            </a:r>
          </a:p>
          <a:p>
            <a:pPr>
              <a:buFont typeface="Wingdings" pitchFamily="2" charset="2"/>
              <a:buChar char="ü"/>
            </a:pPr>
            <a:r>
              <a:rPr lang="ru-RU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- организация сотрудничества “ученик-родитель-библиотекарь”</a:t>
            </a:r>
          </a:p>
          <a:p>
            <a:pPr>
              <a:buFont typeface="Wingdings" pitchFamily="2" charset="2"/>
              <a:buChar char="ü"/>
            </a:pPr>
            <a:r>
              <a:rPr lang="ru-RU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- возрождение традиции семейных чтений; </a:t>
            </a:r>
          </a:p>
          <a:p>
            <a:pPr>
              <a:buFont typeface="Wingdings" pitchFamily="2" charset="2"/>
              <a:buChar char="ü"/>
            </a:pPr>
            <a:r>
              <a:rPr lang="ru-RU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повышение культуры чтения в семье;  </a:t>
            </a:r>
          </a:p>
          <a:p>
            <a:pPr>
              <a:buFont typeface="Wingdings" pitchFamily="2" charset="2"/>
              <a:buChar char="ü"/>
            </a:pPr>
            <a:r>
              <a:rPr lang="ru-RU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приобщение учеников к регулярному чтению детской литературы и посещению школьной библиотеки. 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Описание проекта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643050"/>
            <a:ext cx="778674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Становление ребенка как читателя не может проходить без активного участия школьной библиотеки и родителей в жизни ребенка с самого раннего возраста. Они должны играть роль стимулятора интереса к чтению, поскольку в наш век полноценным читателям надо успеть стать в детстве, иначе жизнь может не оставить для этого времени.</a:t>
            </a:r>
          </a:p>
          <a:p>
            <a:r>
              <a:rPr lang="ru-RU" sz="1400" b="1" dirty="0" smtClean="0"/>
              <a:t>Главное отличие семейных чтений от других его видов — классного, внеклассного и домашнего, состоит в том, что родители, используя книгу, начинают по-настоящему заниматься духовным развитием своего ребенка, формированием его нравственности. Поэтому семейные чтения — это разговор родителей с детьми о нравственности, побудительным стимулом, которого является совместное прочтение произведения литературы. В процессе семейных чтений реализуется как психологическая, так и социальная функции общения. Его участники не только вступают в контакт между собой и отождествляют себя друг с другом, но и в их духовный мир входит социально значимые нравственные идеи, источником которых служат явления жизни, отраженные в произведениях литературы. Главным же действующим лицом в этом общении является ребенок. Родители должны лишь направлять его познавательную деятельность и побуждать его к размышлению. </a:t>
            </a:r>
          </a:p>
          <a:p>
            <a:r>
              <a:rPr lang="ru-RU" sz="1400" b="1" dirty="0" smtClean="0"/>
              <a:t>Школьная библиотека может способствовать формированию в семье новых отношений с миром, во многом определяющих жизненный путь ребенка, осознанию семьей своей культурной, социальной значимости в обществе.</a:t>
            </a:r>
          </a:p>
          <a:p>
            <a:endParaRPr lang="ru-RU" sz="1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1363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642910" y="698989"/>
            <a:ext cx="7643866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Ожидаемые результаты	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Формирование модели информационно-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педагогической поддержки мотивации чтения школьников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100% охват школьников библиотечным обслуживанием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en-US" sz="2400" b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75</a:t>
            </a: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%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систематически читающих школьников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30% привлечение родителей в ШБ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Развитие культуры чтения школьников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2" y="144463"/>
            <a:ext cx="8428066" cy="6284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785786" y="1000109"/>
            <a:ext cx="7429552" cy="10556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     </a:t>
            </a:r>
            <a:r>
              <a:rPr lang="ru-RU" sz="3200" b="1" dirty="0" smtClean="0">
                <a:solidFill>
                  <a:srgbClr val="C00000"/>
                </a:solidFill>
              </a:rPr>
              <a:t>Этапы реализации проекта</a:t>
            </a:r>
            <a:r>
              <a:rPr lang="en-US" sz="3200" b="1" dirty="0" smtClean="0">
                <a:solidFill>
                  <a:srgbClr val="C00000"/>
                </a:solidFill>
              </a:rPr>
              <a:t>  </a:t>
            </a:r>
            <a:endParaRPr lang="ru-RU" sz="3200" b="1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                                                                                                          </a:t>
            </a:r>
          </a:p>
          <a:p>
            <a:pPr>
              <a:buFont typeface="Wingdings" pitchFamily="2" charset="2"/>
              <a:buChar char="ü"/>
            </a:pPr>
            <a:r>
              <a:rPr lang="ru-RU" sz="1400" b="1" dirty="0" smtClean="0"/>
              <a:t>Проведение исследования “Читающий ребенок в фокусе разнообразных представлений”( анкетирование детей, родителей; беседы на родительских собраниях )</a:t>
            </a:r>
            <a:endParaRPr lang="en-US" sz="1400" b="1" dirty="0" smtClean="0"/>
          </a:p>
          <a:p>
            <a:endParaRPr lang="ru-RU" sz="1400" b="1" dirty="0" smtClean="0"/>
          </a:p>
          <a:p>
            <a:pPr>
              <a:buFont typeface="Wingdings" pitchFamily="2" charset="2"/>
              <a:buChar char="ü"/>
            </a:pPr>
            <a:r>
              <a:rPr lang="ru-RU" sz="1400" b="1" dirty="0" smtClean="0"/>
              <a:t>Посвящение в читатели учащихся 1-х классов;</a:t>
            </a:r>
            <a:endParaRPr lang="en-US" sz="1400" b="1" dirty="0" smtClean="0"/>
          </a:p>
          <a:p>
            <a:endParaRPr lang="ru-RU" sz="1400" b="1" dirty="0" smtClean="0"/>
          </a:p>
          <a:p>
            <a:pPr>
              <a:buFont typeface="Wingdings" pitchFamily="2" charset="2"/>
              <a:buChar char="ü"/>
            </a:pPr>
            <a:r>
              <a:rPr lang="ru-RU" sz="1400" b="1" dirty="0" smtClean="0"/>
              <a:t>Акция для детей и родителей « Подари книгу библиотеке»</a:t>
            </a:r>
          </a:p>
          <a:p>
            <a:pPr>
              <a:buFont typeface="Wingdings" pitchFamily="2" charset="2"/>
              <a:buChar char="ü"/>
            </a:pPr>
            <a:r>
              <a:rPr lang="ru-RU" sz="1400" b="1" dirty="0" smtClean="0"/>
              <a:t>Рекомендательные списки книг для совместного чтения родителей и детей;</a:t>
            </a:r>
            <a:endParaRPr lang="en-US" sz="1400" b="1" dirty="0" smtClean="0"/>
          </a:p>
          <a:p>
            <a:endParaRPr lang="ru-RU" sz="1400" b="1" dirty="0" smtClean="0"/>
          </a:p>
          <a:p>
            <a:pPr>
              <a:buFont typeface="Wingdings" pitchFamily="2" charset="2"/>
              <a:buChar char="ü"/>
            </a:pPr>
            <a:r>
              <a:rPr lang="ru-RU" sz="1400" b="1" dirty="0" smtClean="0"/>
              <a:t>Буклеты « 18 Зачем нужны детские книжки»</a:t>
            </a:r>
          </a:p>
          <a:p>
            <a:endParaRPr lang="ru-RU" sz="1400" b="1" dirty="0" smtClean="0"/>
          </a:p>
          <a:p>
            <a:pPr>
              <a:buFont typeface="Wingdings" pitchFamily="2" charset="2"/>
              <a:buChar char="ü"/>
            </a:pPr>
            <a:r>
              <a:rPr lang="ru-RU" sz="1400" b="1" dirty="0" smtClean="0"/>
              <a:t>Сочинение для родителей « Моя первая книжка»</a:t>
            </a:r>
          </a:p>
          <a:p>
            <a:endParaRPr lang="ru-RU" sz="1400" b="1" dirty="0" smtClean="0"/>
          </a:p>
          <a:p>
            <a:pPr>
              <a:buFont typeface="Wingdings" pitchFamily="2" charset="2"/>
              <a:buChar char="ü"/>
            </a:pPr>
            <a:r>
              <a:rPr lang="ru-RU" sz="1400" b="1" dirty="0" smtClean="0"/>
              <a:t>Семейный конкурс « Папа, мама и Я- читающая семья»</a:t>
            </a:r>
          </a:p>
          <a:p>
            <a:endParaRPr lang="ru-RU" sz="1400" b="1" dirty="0" smtClean="0"/>
          </a:p>
          <a:p>
            <a:pPr>
              <a:buFont typeface="Wingdings" pitchFamily="2" charset="2"/>
              <a:buChar char="ü"/>
            </a:pPr>
            <a:r>
              <a:rPr lang="ru-RU" sz="1400" b="1" dirty="0" smtClean="0"/>
              <a:t>Турнир среди семей по </a:t>
            </a:r>
            <a:r>
              <a:rPr lang="ru-RU" sz="1400" b="1" dirty="0" err="1" smtClean="0"/>
              <a:t>библиошашкам</a:t>
            </a:r>
            <a:r>
              <a:rPr lang="ru-RU" sz="1400" b="1" dirty="0" smtClean="0"/>
              <a:t> « Книги, которые мы читаем дома»</a:t>
            </a:r>
          </a:p>
          <a:p>
            <a:pPr>
              <a:buFont typeface="Wingdings" pitchFamily="2" charset="2"/>
              <a:buChar char="ü"/>
            </a:pPr>
            <a:endParaRPr lang="ru-RU" sz="1400" dirty="0" smtClean="0"/>
          </a:p>
          <a:p>
            <a:pPr>
              <a:buFont typeface="Wingdings" pitchFamily="2" charset="2"/>
              <a:buChar char="ü"/>
            </a:pPr>
            <a:endParaRPr lang="ru-RU" sz="14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144462"/>
            <a:ext cx="8713817" cy="642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642918"/>
            <a:ext cx="7358114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Наличие необходимых ресурсов: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Информационный ресурс (постоянно обновляемый фонд библиотеки, релевантный репертуар периодических изданий)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Методический ресурс (опыт организации детского чтения, наличие учебно-методических материалов)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928662" y="928670"/>
            <a:ext cx="7572428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Автор проекта: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Астахова Нина Александровна                                заведующая библиотекой МБОУ «СОШ№2»           г. Назарово                                                       Красноярский край</a:t>
            </a:r>
            <a:endParaRPr kumimoji="0" lang="ru-RU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643314"/>
            <a:ext cx="228601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551</TotalTime>
  <Words>393</Words>
  <Application>Microsoft Office PowerPoint</Application>
  <PresentationFormat>Экран 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    Папа, Мама и Я – читающая семья</vt:lpstr>
      <vt:lpstr>Описание проекта</vt:lpstr>
      <vt:lpstr>Слайд 3</vt:lpstr>
      <vt:lpstr>Слайд 4</vt:lpstr>
      <vt:lpstr>Слайд 5</vt:lpstr>
      <vt:lpstr>Слайд 6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Мама, папа и я – читающая семья</dc:title>
  <dc:creator>Учитель</dc:creator>
  <cp:lastModifiedBy>Учитель</cp:lastModifiedBy>
  <cp:revision>59</cp:revision>
  <dcterms:created xsi:type="dcterms:W3CDTF">2011-09-13T05:42:50Z</dcterms:created>
  <dcterms:modified xsi:type="dcterms:W3CDTF">2012-08-16T01:48:57Z</dcterms:modified>
</cp:coreProperties>
</file>