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33"/>
    <a:srgbClr val="FF0066"/>
    <a:srgbClr val="FF6600"/>
    <a:srgbClr val="CCFF33"/>
    <a:srgbClr val="99FF99"/>
    <a:srgbClr val="00CC00"/>
    <a:srgbClr val="FFCC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271" autoAdjust="0"/>
  </p:normalViewPr>
  <p:slideViewPr>
    <p:cSldViewPr>
      <p:cViewPr varScale="1">
        <p:scale>
          <a:sx n="88" d="100"/>
          <a:sy n="88" d="100"/>
        </p:scale>
        <p:origin x="-9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Новая папка\f7e512ad25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09645" y="4272677"/>
            <a:ext cx="513435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Командная игра «Турнир знатоков права»</a:t>
            </a:r>
            <a:endParaRPr lang="ru-RU" sz="5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428604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-142908" y="117693"/>
            <a:ext cx="9143999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</a:rPr>
              <a:t>6. Как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</a:rPr>
              <a:t>, </a:t>
            </a:r>
            <a:endParaRPr lang="ru-RU" sz="5400" b="1" dirty="0" smtClean="0">
              <a:gradFill flip="none" rotWithShape="1">
                <a:gsLst>
                  <a:gs pos="0">
                    <a:srgbClr val="FFCC00">
                      <a:shade val="30000"/>
                      <a:satMod val="115000"/>
                    </a:srgbClr>
                  </a:gs>
                  <a:gs pos="50000">
                    <a:srgbClr val="FFCC00">
                      <a:shade val="67500"/>
                      <a:satMod val="115000"/>
                    </a:srgbClr>
                  </a:gs>
                  <a:gs pos="100000">
                    <a:srgbClr val="FFCC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</a:rPr>
              <a:t>по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</a:rPr>
              <a:t>убеждению солдат, участников восстания декабристов 14 декабря 1825 года, звали жену цесаревича Константина, которому они были готовы принести присягу?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CC00">
                      <a:shade val="30000"/>
                      <a:satMod val="115000"/>
                    </a:srgbClr>
                  </a:gs>
                  <a:gs pos="50000">
                    <a:srgbClr val="FFCC00">
                      <a:shade val="67500"/>
                      <a:satMod val="115000"/>
                    </a:srgbClr>
                  </a:gs>
                  <a:gs pos="100000">
                    <a:srgbClr val="FFCC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2967335"/>
            <a:ext cx="3975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Конституция</a:t>
            </a:r>
            <a:endParaRPr lang="ru-RU" sz="5400" b="1" cap="none" spc="0" dirty="0">
              <a:ln w="1905"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1857364"/>
            <a:ext cx="713917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7. Отдельный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гражданин как субъект гражданского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права?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2967335"/>
            <a:ext cx="5438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Физическое лицо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928670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40" y="117693"/>
            <a:ext cx="857256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8. Утверждение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органами верховной законодательной власти государства международных соглашений или договоров, придающее документу юридическую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силу?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5209" y="2967335"/>
            <a:ext cx="4193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Ратификация</a:t>
            </a:r>
            <a:endParaRPr lang="ru-RU" sz="5400" b="1" cap="all" spc="0" dirty="0">
              <a:ln w="0"/>
              <a:gradFill flip="none" rotWithShape="1">
                <a:gsLst>
                  <a:gs pos="0">
                    <a:srgbClr val="FFCC00">
                      <a:shade val="30000"/>
                      <a:satMod val="115000"/>
                    </a:srgbClr>
                  </a:gs>
                  <a:gs pos="50000">
                    <a:srgbClr val="FFCC00">
                      <a:shade val="67500"/>
                      <a:satMod val="115000"/>
                    </a:srgbClr>
                  </a:gs>
                  <a:gs pos="100000">
                    <a:srgbClr val="FFCC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1428736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9. К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субъектам Федерации </a:t>
            </a:r>
            <a:endParaRPr lang="ru-RU" sz="5400" b="1" dirty="0" smtClean="0">
              <a:gradFill flip="none" rotWithShape="1">
                <a:gsLst>
                  <a:gs pos="0">
                    <a:srgbClr val="FFCC00">
                      <a:shade val="30000"/>
                      <a:satMod val="115000"/>
                    </a:srgbClr>
                  </a:gs>
                  <a:gs pos="50000">
                    <a:srgbClr val="FFCC00">
                      <a:shade val="67500"/>
                      <a:satMod val="115000"/>
                    </a:srgbClr>
                  </a:gs>
                  <a:gs pos="100000">
                    <a:srgbClr val="FFCC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не относится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республика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,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Москва, </a:t>
            </a:r>
            <a:endParaRPr lang="ru-RU" sz="5400" b="1" dirty="0" smtClean="0">
              <a:gradFill flip="none" rotWithShape="1">
                <a:gsLst>
                  <a:gs pos="0">
                    <a:srgbClr val="FFCC00">
                      <a:shade val="30000"/>
                      <a:satMod val="115000"/>
                    </a:srgbClr>
                  </a:gs>
                  <a:gs pos="50000">
                    <a:srgbClr val="FFCC00">
                      <a:shade val="67500"/>
                      <a:satMod val="115000"/>
                    </a:srgbClr>
                  </a:gs>
                  <a:gs pos="100000">
                    <a:srgbClr val="FFCC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область 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или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район?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CC00">
                      <a:shade val="30000"/>
                      <a:satMod val="115000"/>
                    </a:srgbClr>
                  </a:gs>
                  <a:gs pos="50000">
                    <a:srgbClr val="FFCC00">
                      <a:shade val="67500"/>
                      <a:satMod val="115000"/>
                    </a:srgbClr>
                  </a:gs>
                  <a:gs pos="100000">
                    <a:srgbClr val="FFCC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2138" y="2967335"/>
            <a:ext cx="244169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</a:rPr>
              <a:t>Район</a:t>
            </a:r>
            <a:endParaRPr lang="ru-RU" sz="6600" b="1" cap="all" spc="0" dirty="0">
              <a:ln w="0"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1643050"/>
            <a:ext cx="80724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10. В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каком году </a:t>
            </a:r>
            <a:endParaRPr lang="ru-RU" sz="5400" b="1" dirty="0" smtClean="0"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была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принята </a:t>
            </a:r>
            <a:endParaRPr lang="ru-RU" sz="5400" b="1" dirty="0" smtClean="0"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ныне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действующая конституция? </a:t>
            </a:r>
            <a:endParaRPr lang="ru-RU" sz="5400" b="1" dirty="0"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8234" y="2967335"/>
            <a:ext cx="19030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1993</a:t>
            </a:r>
            <a:endParaRPr lang="ru-RU" sz="6600" b="1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1214422"/>
            <a:ext cx="5447325" cy="5189113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600" b="1" dirty="0" smtClean="0">
                <a:solidFill>
                  <a:srgbClr val="FFFF99"/>
                </a:solidFill>
                <a:latin typeface="Times New Roman"/>
                <a:ea typeface="Times New Roman"/>
                <a:cs typeface="Times New Roman"/>
              </a:rPr>
              <a:t>Вопросы </a:t>
            </a:r>
            <a:endParaRPr lang="ru-RU" sz="9600" b="1" dirty="0" smtClean="0">
              <a:solidFill>
                <a:srgbClr val="FFFF99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600" b="1" dirty="0" smtClean="0">
                <a:solidFill>
                  <a:srgbClr val="FFFF99"/>
                </a:solidFill>
                <a:latin typeface="Times New Roman"/>
                <a:ea typeface="Times New Roman"/>
                <a:cs typeface="Times New Roman"/>
              </a:rPr>
              <a:t>второй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600" b="1" dirty="0" smtClean="0">
                <a:solidFill>
                  <a:srgbClr val="FFFF99"/>
                </a:solidFill>
                <a:latin typeface="Times New Roman"/>
                <a:ea typeface="Times New Roman"/>
                <a:cs typeface="Times New Roman"/>
              </a:rPr>
              <a:t>команде</a:t>
            </a:r>
            <a:r>
              <a:rPr lang="ru-RU" sz="9600" b="1" dirty="0" smtClean="0">
                <a:solidFill>
                  <a:srgbClr val="FFFF99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9600" b="1" dirty="0">
              <a:solidFill>
                <a:srgbClr val="FFFF99"/>
              </a:solidFill>
              <a:ea typeface="Times New Roman"/>
              <a:cs typeface="Times New Roman"/>
            </a:endParaRPr>
          </a:p>
        </p:txBody>
      </p:sp>
      <p:pic>
        <p:nvPicPr>
          <p:cNvPr id="4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0001" y="1643050"/>
            <a:ext cx="86439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CCFF33">
                        <a:shade val="30000"/>
                        <a:satMod val="115000"/>
                      </a:srgbClr>
                    </a:gs>
                    <a:gs pos="50000">
                      <a:srgbClr val="CCFF33">
                        <a:shade val="67500"/>
                        <a:satMod val="115000"/>
                      </a:srgbClr>
                    </a:gs>
                    <a:gs pos="100000">
                      <a:srgbClr val="CCFF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1. Какой </a:t>
            </a:r>
            <a:r>
              <a:rPr lang="ru-RU" sz="5400" b="1" dirty="0" smtClean="0">
                <a:gradFill flip="none" rotWithShape="1">
                  <a:gsLst>
                    <a:gs pos="0">
                      <a:srgbClr val="CCFF33">
                        <a:shade val="30000"/>
                        <a:satMod val="115000"/>
                      </a:srgbClr>
                    </a:gs>
                    <a:gs pos="50000">
                      <a:srgbClr val="CCFF33">
                        <a:shade val="67500"/>
                        <a:satMod val="115000"/>
                      </a:srgbClr>
                    </a:gs>
                    <a:gs pos="100000">
                      <a:srgbClr val="CCFF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правовой документ обладает высшей юридической </a:t>
            </a:r>
            <a:r>
              <a:rPr lang="ru-RU" sz="5400" b="1" dirty="0" smtClean="0">
                <a:gradFill flip="none" rotWithShape="1">
                  <a:gsLst>
                    <a:gs pos="0">
                      <a:srgbClr val="CCFF33">
                        <a:shade val="30000"/>
                        <a:satMod val="115000"/>
                      </a:srgbClr>
                    </a:gs>
                    <a:gs pos="50000">
                      <a:srgbClr val="CCFF33">
                        <a:shade val="67500"/>
                        <a:satMod val="115000"/>
                      </a:srgbClr>
                    </a:gs>
                    <a:gs pos="100000">
                      <a:srgbClr val="CCFF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силой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CCFF33">
                        <a:shade val="30000"/>
                        <a:satMod val="115000"/>
                      </a:srgbClr>
                    </a:gs>
                    <a:gs pos="50000">
                      <a:srgbClr val="CCFF33">
                        <a:shade val="67500"/>
                        <a:satMod val="115000"/>
                      </a:srgbClr>
                    </a:gs>
                    <a:gs pos="100000">
                      <a:srgbClr val="CCFF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 </a:t>
            </a:r>
            <a:r>
              <a:rPr lang="ru-RU" sz="5400" b="1" dirty="0" smtClean="0">
                <a:gradFill flip="none" rotWithShape="1">
                  <a:gsLst>
                    <a:gs pos="0">
                      <a:srgbClr val="CCFF33">
                        <a:shade val="30000"/>
                        <a:satMod val="115000"/>
                      </a:srgbClr>
                    </a:gs>
                    <a:gs pos="50000">
                      <a:srgbClr val="CCFF33">
                        <a:shade val="67500"/>
                        <a:satMod val="115000"/>
                      </a:srgbClr>
                    </a:gs>
                    <a:gs pos="100000">
                      <a:srgbClr val="CCFF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на территории РФ?</a:t>
            </a:r>
            <a:endParaRPr lang="ru-RU" sz="5400" b="1" cap="none" spc="0" dirty="0">
              <a:ln w="1905"/>
              <a:gradFill flip="none" rotWithShape="1">
                <a:gsLst>
                  <a:gs pos="0">
                    <a:srgbClr val="CCFF33">
                      <a:shade val="30000"/>
                      <a:satMod val="115000"/>
                    </a:srgbClr>
                  </a:gs>
                  <a:gs pos="50000">
                    <a:srgbClr val="CCFF33">
                      <a:shade val="67500"/>
                      <a:satMod val="115000"/>
                    </a:srgbClr>
                  </a:gs>
                  <a:gs pos="100000">
                    <a:srgbClr val="CCFF33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20320" y="2967335"/>
            <a:ext cx="3975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Конституция</a:t>
            </a:r>
            <a:endParaRPr lang="ru-RU" sz="5400" b="1" cap="all" spc="0" dirty="0">
              <a:ln w="0"/>
              <a:gradFill flip="none" rotWithShape="1">
                <a:gsLst>
                  <a:gs pos="0">
                    <a:srgbClr val="00CC00">
                      <a:shade val="30000"/>
                      <a:satMod val="115000"/>
                    </a:srgbClr>
                  </a:gs>
                  <a:gs pos="50000">
                    <a:srgbClr val="00CC00">
                      <a:shade val="67500"/>
                      <a:satMod val="115000"/>
                    </a:srgbClr>
                  </a:gs>
                  <a:gs pos="100000">
                    <a:srgbClr val="00CC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2000240"/>
            <a:ext cx="678244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CCFF33">
                        <a:shade val="30000"/>
                        <a:satMod val="115000"/>
                      </a:srgbClr>
                    </a:gs>
                    <a:gs pos="50000">
                      <a:srgbClr val="CCFF33">
                        <a:shade val="67500"/>
                        <a:satMod val="115000"/>
                      </a:srgbClr>
                    </a:gs>
                    <a:gs pos="100000">
                      <a:srgbClr val="CCFF33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rPr>
              <a:t>2. Кто </a:t>
            </a:r>
            <a:r>
              <a:rPr lang="ru-RU" sz="5400" b="1" dirty="0" smtClean="0">
                <a:gradFill flip="none" rotWithShape="1">
                  <a:gsLst>
                    <a:gs pos="0">
                      <a:srgbClr val="CCFF33">
                        <a:shade val="30000"/>
                        <a:satMod val="115000"/>
                      </a:srgbClr>
                    </a:gs>
                    <a:gs pos="50000">
                      <a:srgbClr val="CCFF33">
                        <a:shade val="67500"/>
                        <a:satMod val="115000"/>
                      </a:srgbClr>
                    </a:gs>
                    <a:gs pos="100000">
                      <a:srgbClr val="CCFF33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rPr>
              <a:t>является гарантом конституции РФ?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FF33">
                      <a:shade val="30000"/>
                      <a:satMod val="115000"/>
                    </a:srgbClr>
                  </a:gs>
                  <a:gs pos="50000">
                    <a:srgbClr val="CCFF33">
                      <a:shade val="67500"/>
                      <a:satMod val="115000"/>
                    </a:srgbClr>
                  </a:gs>
                  <a:gs pos="100000">
                    <a:srgbClr val="CCFF33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7166" y="2967335"/>
            <a:ext cx="4439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solidFill>
                  <a:srgbClr val="92D050"/>
                </a:solidFill>
              </a:rPr>
              <a:t>Президент РФ</a:t>
            </a:r>
            <a:endParaRPr lang="ru-RU" sz="5400" b="1" cap="all" spc="0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1785926"/>
            <a:ext cx="713917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99FF99">
                        <a:shade val="30000"/>
                        <a:satMod val="115000"/>
                      </a:srgbClr>
                    </a:gs>
                    <a:gs pos="50000">
                      <a:srgbClr val="99FF99">
                        <a:shade val="67500"/>
                        <a:satMod val="115000"/>
                      </a:srgbClr>
                    </a:gs>
                    <a:gs pos="100000">
                      <a:srgbClr val="99FF99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3. Кто</a:t>
            </a:r>
            <a:r>
              <a:rPr lang="ru-RU" sz="5400" b="1" dirty="0" smtClean="0">
                <a:gradFill flip="none" rotWithShape="1">
                  <a:gsLst>
                    <a:gs pos="0">
                      <a:srgbClr val="99FF99">
                        <a:shade val="30000"/>
                        <a:satMod val="115000"/>
                      </a:srgbClr>
                    </a:gs>
                    <a:gs pos="50000">
                      <a:srgbClr val="99FF99">
                        <a:shade val="67500"/>
                        <a:satMod val="115000"/>
                      </a:srgbClr>
                    </a:gs>
                    <a:gs pos="100000">
                      <a:srgbClr val="99FF99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, в соответствии с Конвенцией о правах ребенка, считается ребенком?</a:t>
            </a:r>
            <a:endParaRPr lang="ru-RU" sz="5400" b="1" cap="all" spc="0" dirty="0">
              <a:ln w="0"/>
              <a:gradFill flip="none" rotWithShape="1">
                <a:gsLst>
                  <a:gs pos="0">
                    <a:srgbClr val="99FF99">
                      <a:shade val="30000"/>
                      <a:satMod val="115000"/>
                    </a:srgbClr>
                  </a:gs>
                  <a:gs pos="50000">
                    <a:srgbClr val="99FF99">
                      <a:shade val="67500"/>
                      <a:satMod val="115000"/>
                    </a:srgbClr>
                  </a:gs>
                  <a:gs pos="100000">
                    <a:srgbClr val="99FF99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000372"/>
            <a:ext cx="5605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Человек до 18 лет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90278" y="1643050"/>
            <a:ext cx="885372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</a:rPr>
              <a:t>4. Носителем 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</a:rPr>
              <a:t>суверенитета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</a:rPr>
              <a:t>и единственным </a:t>
            </a:r>
            <a:endParaRPr lang="ru-RU" sz="5400" b="1" dirty="0" smtClean="0"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</a:rPr>
              <a:t>источником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0800000" scaled="1"/>
                  <a:tileRect/>
                </a:gradFill>
              </a:rPr>
              <a:t>власти в России является …</a:t>
            </a:r>
            <a:endParaRPr lang="ru-RU" sz="5400" b="1" dirty="0"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72547" y="2967335"/>
            <a:ext cx="27280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gradFill flip="none" rotWithShape="1">
                  <a:gsLst>
                    <a:gs pos="0">
                      <a:srgbClr val="CCFF33">
                        <a:shade val="30000"/>
                        <a:satMod val="115000"/>
                      </a:srgbClr>
                    </a:gs>
                    <a:gs pos="50000">
                      <a:srgbClr val="CCFF33">
                        <a:shade val="67500"/>
                        <a:satMod val="115000"/>
                      </a:srgbClr>
                    </a:gs>
                    <a:gs pos="100000">
                      <a:srgbClr val="CCFF33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Народ</a:t>
            </a:r>
            <a:endParaRPr lang="ru-RU" sz="7200" b="1" cap="none" spc="0" dirty="0">
              <a:ln w="11430"/>
              <a:gradFill flip="none" rotWithShape="1">
                <a:gsLst>
                  <a:gs pos="0">
                    <a:srgbClr val="CCFF33">
                      <a:shade val="30000"/>
                      <a:satMod val="115000"/>
                    </a:srgbClr>
                  </a:gs>
                  <a:gs pos="50000">
                    <a:srgbClr val="CCFF33">
                      <a:shade val="67500"/>
                      <a:satMod val="115000"/>
                    </a:srgbClr>
                  </a:gs>
                  <a:gs pos="100000">
                    <a:srgbClr val="CCFF33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pic64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 проведения мероприятия: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1.Приветствие команд (название, девиз)- 5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баллов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2. «Всякая всячина» -10 баллов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3. Права человека - 5 баллов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Конкурс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Шкатулка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5. Конкурс капитанов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6. «В шутку о серьезном»- 10 баллов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*Конкурс для болельщиков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953000"/>
            <a:ext cx="152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90344" y="1500174"/>
            <a:ext cx="835365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5. Провозглашение 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основных </a:t>
            </a:r>
            <a:r>
              <a:rPr lang="ru-RU" sz="5400" b="1" dirty="0" smtClean="0"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принципов, правовой документ, имеющий силу </a:t>
            </a:r>
            <a:r>
              <a:rPr lang="ru-RU" sz="5400" b="1" dirty="0" smtClean="0"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рекомендации?</a:t>
            </a:r>
            <a:endParaRPr lang="ru-RU" sz="5400" b="1" cap="all" spc="0" dirty="0">
              <a:ln w="0"/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4841" y="2967335"/>
            <a:ext cx="51080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Декларация</a:t>
            </a:r>
            <a:endParaRPr lang="ru-RU" sz="7200" b="1" cap="all" spc="0" dirty="0">
              <a:ln/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000232" y="785794"/>
            <a:ext cx="513940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6. Процедура </a:t>
            </a:r>
            <a:r>
              <a:rPr lang="ru-RU" sz="60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вступления в должность главы государства называется…</a:t>
            </a:r>
            <a:endParaRPr lang="ru-RU" sz="6000" b="1" cap="none" spc="0" dirty="0">
              <a:ln w="1905"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9859" y="2967335"/>
            <a:ext cx="59583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Инаугурация</a:t>
            </a:r>
            <a:endParaRPr lang="ru-RU" sz="8000" b="1" cap="all" spc="0" dirty="0">
              <a:ln w="0"/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14414" y="1428736"/>
            <a:ext cx="6281954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7. Защита </a:t>
            </a:r>
            <a:r>
              <a:rPr lang="ru-RU" sz="66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отечества для гражданина России является…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214554"/>
            <a:ext cx="541045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Почетной </a:t>
            </a:r>
            <a:endParaRPr lang="ru-RU" sz="6600" b="1" dirty="0" smtClean="0"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a:endParaRPr>
          </a:p>
          <a:p>
            <a:pPr algn="ctr"/>
            <a:r>
              <a:rPr lang="ru-RU" sz="66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обязанностью</a:t>
            </a:r>
            <a:endParaRPr lang="ru-RU" sz="6600" b="1" cap="all" spc="0" dirty="0">
              <a:ln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1643050"/>
            <a:ext cx="835824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</a:rPr>
              <a:t>8. </a:t>
            </a:r>
            <a:r>
              <a:rPr lang="ru-RU" sz="7200" b="1" dirty="0" err="1" smtClean="0"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</a:rPr>
              <a:t>Кисполнительной</a:t>
            </a:r>
            <a:r>
              <a:rPr lang="ru-RU" sz="7200" b="1" dirty="0" smtClean="0"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</a:rPr>
              <a:t> </a:t>
            </a:r>
            <a:r>
              <a:rPr lang="ru-RU" sz="7200" b="1" dirty="0" smtClean="0"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</a:rPr>
              <a:t>ветви власти относится…</a:t>
            </a:r>
            <a:endParaRPr lang="ru-RU" sz="7200" b="1" cap="all" spc="0" dirty="0">
              <a:ln w="0"/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000372"/>
            <a:ext cx="67948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Правительство</a:t>
            </a:r>
            <a:endParaRPr lang="ru-RU" sz="8000" b="1" cap="all" spc="0" dirty="0">
              <a:ln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2214554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9. Государственным 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языком 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на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всей территории России является…</a:t>
            </a:r>
            <a:endParaRPr lang="ru-RU" sz="5400" b="1" cap="all" spc="0" dirty="0">
              <a:ln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500306"/>
            <a:ext cx="30950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Русский</a:t>
            </a:r>
            <a:endParaRPr lang="ru-RU" sz="6600" b="1" cap="all" spc="0" dirty="0">
              <a:ln/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285728"/>
            <a:ext cx="7000925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10. Условие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допущения физического лица к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польз</a:t>
            </a:r>
            <a:r>
              <a:rPr lang="ru-RU" sz="5400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ован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ию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теми или иными политическими правами и свободами называется…</a:t>
            </a:r>
            <a:endParaRPr lang="ru-RU" sz="5400" b="1" cap="all" spc="0" dirty="0">
              <a:ln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571744"/>
            <a:ext cx="236622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Ценз</a:t>
            </a:r>
            <a:endParaRPr lang="ru-RU" sz="8000" b="1" cap="all" spc="0" dirty="0">
              <a:ln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2214554"/>
            <a:ext cx="6887014" cy="156966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«</a:t>
            </a:r>
            <a:r>
              <a:rPr lang="ru-RU" sz="96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Шкатулка</a:t>
            </a:r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».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1428736"/>
            <a:ext cx="842968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0066">
                        <a:shade val="30000"/>
                        <a:satMod val="115000"/>
                      </a:srgbClr>
                    </a:gs>
                    <a:gs pos="50000">
                      <a:srgbClr val="FF0066">
                        <a:shade val="67500"/>
                        <a:satMod val="115000"/>
                      </a:srgbClr>
                    </a:gs>
                    <a:gs pos="100000">
                      <a:srgbClr val="FF0066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У халифов он был желтым, </a:t>
            </a:r>
            <a:endParaRPr lang="ru-RU" sz="5400" b="1" dirty="0" smtClean="0">
              <a:gradFill flip="none" rotWithShape="1">
                <a:gsLst>
                  <a:gs pos="0">
                    <a:srgbClr val="FF0066">
                      <a:shade val="30000"/>
                      <a:satMod val="115000"/>
                    </a:srgbClr>
                  </a:gs>
                  <a:gs pos="50000">
                    <a:srgbClr val="FF0066">
                      <a:shade val="67500"/>
                      <a:satMod val="115000"/>
                    </a:srgbClr>
                  </a:gs>
                  <a:gs pos="100000">
                    <a:srgbClr val="FF0066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0066">
                        <a:shade val="30000"/>
                        <a:satMod val="115000"/>
                      </a:srgbClr>
                    </a:gs>
                    <a:gs pos="50000">
                      <a:srgbClr val="FF0066">
                        <a:shade val="67500"/>
                        <a:satMod val="115000"/>
                      </a:srgbClr>
                    </a:gs>
                    <a:gs pos="100000">
                      <a:srgbClr val="FF0066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у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0066">
                        <a:shade val="30000"/>
                        <a:satMod val="115000"/>
                      </a:srgbClr>
                    </a:gs>
                    <a:gs pos="50000">
                      <a:srgbClr val="FF0066">
                        <a:shade val="67500"/>
                        <a:satMod val="115000"/>
                      </a:srgbClr>
                    </a:gs>
                    <a:gs pos="100000">
                      <a:srgbClr val="FF0066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албанцев- без клюва и ногтей, </a:t>
            </a:r>
            <a:endParaRPr lang="ru-RU" sz="5400" b="1" dirty="0" smtClean="0">
              <a:gradFill flip="none" rotWithShape="1">
                <a:gsLst>
                  <a:gs pos="0">
                    <a:srgbClr val="FF0066">
                      <a:shade val="30000"/>
                      <a:satMod val="115000"/>
                    </a:srgbClr>
                  </a:gs>
                  <a:gs pos="50000">
                    <a:srgbClr val="FF0066">
                      <a:shade val="67500"/>
                      <a:satMod val="115000"/>
                    </a:srgbClr>
                  </a:gs>
                  <a:gs pos="100000">
                    <a:srgbClr val="FF0066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0066">
                        <a:shade val="30000"/>
                        <a:satMod val="115000"/>
                      </a:srgbClr>
                    </a:gs>
                    <a:gs pos="50000">
                      <a:srgbClr val="FF0066">
                        <a:shade val="67500"/>
                        <a:satMod val="115000"/>
                      </a:srgbClr>
                    </a:gs>
                    <a:gs pos="100000">
                      <a:srgbClr val="FF0066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у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0066">
                        <a:shade val="30000"/>
                        <a:satMod val="115000"/>
                      </a:srgbClr>
                    </a:gs>
                    <a:gs pos="50000">
                      <a:srgbClr val="FF0066">
                        <a:shade val="67500"/>
                        <a:satMod val="115000"/>
                      </a:srgbClr>
                    </a:gs>
                    <a:gs pos="100000">
                      <a:srgbClr val="FF0066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их российского «собрата» они есть.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0066">
                      <a:shade val="30000"/>
                      <a:satMod val="115000"/>
                    </a:srgbClr>
                  </a:gs>
                  <a:gs pos="50000">
                    <a:srgbClr val="FF0066">
                      <a:shade val="67500"/>
                      <a:satMod val="115000"/>
                    </a:srgbClr>
                  </a:gs>
                  <a:gs pos="100000">
                    <a:srgbClr val="FF0066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57158" y="1928802"/>
            <a:ext cx="828680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9933">
                        <a:shade val="30000"/>
                        <a:satMod val="115000"/>
                      </a:srgbClr>
                    </a:gs>
                    <a:gs pos="50000">
                      <a:srgbClr val="FF9933">
                        <a:shade val="67500"/>
                        <a:satMod val="115000"/>
                      </a:srgbClr>
                    </a:gs>
                    <a:gs pos="100000">
                      <a:srgbClr val="FF9933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В шкатулке находиться то, что в переводе с латинского означает «установление, устройство.</a:t>
            </a:r>
            <a:endParaRPr lang="ru-RU" sz="5400" b="1" cap="all" spc="0" dirty="0">
              <a:ln/>
              <a:gradFill flip="none" rotWithShape="1">
                <a:gsLst>
                  <a:gs pos="0">
                    <a:srgbClr val="FF9933">
                      <a:shade val="30000"/>
                      <a:satMod val="115000"/>
                    </a:srgbClr>
                  </a:gs>
                  <a:gs pos="50000">
                    <a:srgbClr val="FF9933">
                      <a:shade val="67500"/>
                      <a:satMod val="115000"/>
                    </a:srgbClr>
                  </a:gs>
                  <a:gs pos="100000">
                    <a:srgbClr val="FF9933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928670"/>
            <a:ext cx="4143394" cy="51625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 contourW="6350">
            <a:bevelT h="38100" prst="artDeco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44" y="1214422"/>
            <a:ext cx="900115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dirty="0" smtClean="0"/>
              <a:t>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В шкатулке находиться книга, состоящая из двух частей - общей и особенной. В  первой, в частности, дается определение того, что считается преступлением. </a:t>
            </a:r>
            <a:endParaRPr lang="ru-RU" sz="5400" b="1" cap="all" spc="0" dirty="0">
              <a:ln/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285860"/>
            <a:ext cx="3357586" cy="47149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357298"/>
            <a:ext cx="6858048" cy="3785652"/>
          </a:xfrm>
          <a:prstGeom prst="rect">
            <a:avLst/>
          </a:prstGeom>
          <a:ln w="76200">
            <a:noFill/>
          </a:ln>
          <a:scene3d>
            <a:camera prst="perspectiveContrastingRightFacing"/>
            <a:lightRig rig="threePt" dir="t"/>
          </a:scene3d>
        </p:spPr>
        <p:txBody>
          <a:bodyPr wrap="square">
            <a:spAutoFit/>
            <a:sp3d extrusionH="57150">
              <a:bevelT w="38100" h="38100" prst="slope"/>
            </a:sp3d>
          </a:bodyPr>
          <a:lstStyle/>
          <a:p>
            <a:r>
              <a:rPr lang="ru-RU" sz="12000" b="1" u="sng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«Всякая всячина» </a:t>
            </a:r>
            <a:endParaRPr lang="ru-RU" sz="12000" u="sng" dirty="0">
              <a:solidFill>
                <a:srgbClr val="008000"/>
              </a:solidFill>
            </a:endParaRPr>
          </a:p>
        </p:txBody>
      </p:sp>
      <p:pic>
        <p:nvPicPr>
          <p:cNvPr id="3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dirty="0" smtClean="0"/>
              <a:t>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Во время «сухого закона» в США контрабандисты часто перевозили виски на судах. Перевозили его в ящиках. А в нашей шкатулке находиться то, чем для безопасности перекладывали бутылки в ящиках. </a:t>
            </a:r>
            <a:endParaRPr lang="ru-RU" sz="5400" b="1" cap="all" spc="0" dirty="0">
              <a:ln/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4857784" cy="6429396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HeroicExtreme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2214554"/>
            <a:ext cx="6848733" cy="3046988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u="sng" dirty="0" smtClean="0">
                <a:solidFill>
                  <a:srgbClr val="008000"/>
                </a:solidFill>
              </a:rPr>
              <a:t>«</a:t>
            </a:r>
            <a:r>
              <a:rPr lang="ru-RU" sz="9600" b="1" i="1" u="sng" dirty="0" smtClean="0">
                <a:solidFill>
                  <a:srgbClr val="008000"/>
                </a:solidFill>
              </a:rPr>
              <a:t>конкурс </a:t>
            </a:r>
          </a:p>
          <a:p>
            <a:pPr algn="ctr"/>
            <a:r>
              <a:rPr lang="ru-RU" sz="9600" b="1" i="1" u="sng" dirty="0" smtClean="0">
                <a:solidFill>
                  <a:srgbClr val="008000"/>
                </a:solidFill>
              </a:rPr>
              <a:t>капитанов</a:t>
            </a:r>
            <a:r>
              <a:rPr lang="ru-RU" sz="5400" b="1" i="1" u="sng" dirty="0" smtClean="0">
                <a:solidFill>
                  <a:srgbClr val="008000"/>
                </a:solidFill>
              </a:rPr>
              <a:t>».</a:t>
            </a:r>
            <a:endParaRPr lang="ru-RU" sz="54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2214554"/>
            <a:ext cx="6887014" cy="156966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«</a:t>
            </a:r>
            <a:r>
              <a:rPr lang="ru-RU" sz="96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Шкатулка</a:t>
            </a:r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».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2214554"/>
            <a:ext cx="6887014" cy="156966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«</a:t>
            </a:r>
            <a:r>
              <a:rPr lang="ru-RU" sz="96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Шкатулка</a:t>
            </a:r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».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2214554"/>
            <a:ext cx="6887014" cy="156966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«</a:t>
            </a:r>
            <a:r>
              <a:rPr lang="ru-RU" sz="96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Шкатулка</a:t>
            </a:r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».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2214554"/>
            <a:ext cx="6887014" cy="156966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«</a:t>
            </a:r>
            <a:r>
              <a:rPr lang="ru-RU" sz="96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Шкатулка</a:t>
            </a:r>
            <a:r>
              <a:rPr lang="ru-RU" sz="5400" b="1" i="1" u="sng" dirty="0" smtClean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</a:rPr>
              <a:t>».</a:t>
            </a:r>
            <a:endParaRPr lang="ru-RU" sz="5400" b="1" cap="none" spc="0" dirty="0">
              <a:ln w="11430"/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1214422"/>
            <a:ext cx="5447325" cy="5081584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600" b="1" dirty="0" smtClean="0">
                <a:solidFill>
                  <a:srgbClr val="FFFF99"/>
                </a:solidFill>
                <a:latin typeface="Times New Roman"/>
                <a:ea typeface="Times New Roman"/>
                <a:cs typeface="Times New Roman"/>
              </a:rPr>
              <a:t>Вопросы </a:t>
            </a:r>
            <a:endParaRPr lang="ru-RU" sz="9600" b="1" dirty="0" smtClean="0">
              <a:solidFill>
                <a:srgbClr val="FFFF99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600" b="1" dirty="0" smtClean="0">
                <a:solidFill>
                  <a:srgbClr val="FFFF99"/>
                </a:solidFill>
                <a:latin typeface="Times New Roman"/>
                <a:ea typeface="Times New Roman"/>
                <a:cs typeface="Times New Roman"/>
              </a:rPr>
              <a:t>первой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600" b="1" dirty="0" smtClean="0">
                <a:solidFill>
                  <a:srgbClr val="FFFF99"/>
                </a:solidFill>
                <a:latin typeface="Times New Roman"/>
                <a:ea typeface="Times New Roman"/>
                <a:cs typeface="Times New Roman"/>
              </a:rPr>
              <a:t>команде</a:t>
            </a:r>
            <a:r>
              <a:rPr lang="ru-RU" sz="9600" b="1" dirty="0" smtClean="0">
                <a:solidFill>
                  <a:srgbClr val="FFFF99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9600" b="1" dirty="0">
              <a:solidFill>
                <a:srgbClr val="FFFF99"/>
              </a:solidFill>
              <a:ea typeface="Times New Roman"/>
              <a:cs typeface="Times New Roman"/>
            </a:endParaRPr>
          </a:p>
        </p:txBody>
      </p:sp>
      <p:pic>
        <p:nvPicPr>
          <p:cNvPr id="4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1" y="714356"/>
            <a:ext cx="871543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rgbClr val="FFC000"/>
              </a:contourClr>
            </a:sp3d>
          </a:bodyPr>
          <a:lstStyle/>
          <a:p>
            <a:pPr algn="ctr"/>
            <a:r>
              <a:rPr lang="ru-RU" sz="5400" dirty="0" smtClean="0"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</a:rPr>
              <a:t>1.Форма </a:t>
            </a:r>
            <a:r>
              <a:rPr lang="ru-RU" sz="5400" dirty="0" smtClean="0"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</a:rPr>
              <a:t>высшего непосредственного </a:t>
            </a:r>
            <a:r>
              <a:rPr lang="ru-RU" sz="5400" dirty="0" smtClean="0"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</a:rPr>
              <a:t>выражения </a:t>
            </a:r>
            <a:r>
              <a:rPr lang="ru-RU" sz="5400" dirty="0" smtClean="0"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</a:rPr>
              <a:t>власти народа, </a:t>
            </a:r>
            <a:r>
              <a:rPr lang="ru-RU" sz="5400" dirty="0" smtClean="0"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</a:rPr>
              <a:t>предусмотренная Конституцией?</a:t>
            </a:r>
            <a:endParaRPr lang="ru-RU" sz="5400" b="1" cap="none" spc="0" dirty="0">
              <a:ln w="11430"/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4822" y="2967335"/>
            <a:ext cx="51289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u="sng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  <a:tileRect r="-100000" b="-100000"/>
                </a:gradFill>
              </a:rPr>
              <a:t>Референдум</a:t>
            </a:r>
            <a:endParaRPr lang="ru-RU" sz="7200" b="1" u="sng" cap="all" spc="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gradFill flip="none" rotWithShape="1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  <a:tileRect r="-100000" b="-1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61555" y="1857365"/>
            <a:ext cx="528227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</a:rPr>
              <a:t>2. Когда</a:t>
            </a:r>
            <a:r>
              <a:rPr lang="ru-RU" sz="5400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</a:rPr>
              <a:t>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</a:rPr>
              <a:t>отмечается День прав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</a:rPr>
              <a:t>человека?</a:t>
            </a:r>
            <a:endParaRPr lang="ru-RU" sz="5400" b="1" cap="none" spc="0" dirty="0">
              <a:ln w="1905"/>
              <a:gradFill flip="none" rotWithShape="1">
                <a:gsLst>
                  <a:gs pos="0">
                    <a:srgbClr val="FFFF99">
                      <a:shade val="30000"/>
                      <a:satMod val="115000"/>
                    </a:srgbClr>
                  </a:gs>
                  <a:gs pos="50000">
                    <a:srgbClr val="FFFF99">
                      <a:shade val="67500"/>
                      <a:satMod val="115000"/>
                    </a:srgbClr>
                  </a:gs>
                  <a:gs pos="100000">
                    <a:srgbClr val="FFFF99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-1416851" y="2967335"/>
            <a:ext cx="105608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>
                  <a:gsLst>
                    <a:gs pos="0">
                      <a:srgbClr val="FFFF99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10 </a:t>
            </a:r>
            <a:r>
              <a:rPr lang="ru-RU" sz="5400" b="1" dirty="0" smtClean="0">
                <a:gradFill>
                  <a:gsLst>
                    <a:gs pos="0">
                      <a:srgbClr val="FFFF99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декабря</a:t>
            </a:r>
            <a:endParaRPr lang="ru-RU" sz="5400" b="1" cap="none" spc="0" dirty="0">
              <a:ln w="1905"/>
              <a:gradFill>
                <a:gsLst>
                  <a:gs pos="0">
                    <a:srgbClr val="FFFF99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61555" y="1857365"/>
            <a:ext cx="528227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3. Что</a:t>
            </a:r>
            <a:r>
              <a:rPr lang="ru-RU" sz="5400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  </a:t>
            </a:r>
            <a:r>
              <a:rPr lang="ru-RU" sz="5400" b="1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такое презумпция невиновности?</a:t>
            </a:r>
            <a:endParaRPr lang="ru-RU" sz="5400" b="1" cap="none" spc="0" dirty="0">
              <a:ln w="1905"/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8596" y="1357298"/>
            <a:ext cx="850112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Обвиняемый </a:t>
            </a:r>
            <a:r>
              <a:rPr lang="ru-RU" sz="5400" b="1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считается </a:t>
            </a:r>
            <a:r>
              <a:rPr lang="ru-RU" sz="5400" b="1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невиновным </a:t>
            </a:r>
            <a:r>
              <a:rPr lang="ru-RU" sz="5400" b="1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до тех пор, пока его вина не будет установлена судом и в соответствии с законом</a:t>
            </a:r>
            <a:r>
              <a:rPr lang="ru-RU" sz="5400" b="1" dirty="0" smtClean="0">
                <a:gradFill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5400000" scaled="0"/>
                </a:gradFill>
              </a:rPr>
              <a:t>.</a:t>
            </a:r>
            <a:endParaRPr lang="ru-RU" sz="5400" b="1" dirty="0" smtClean="0"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rgbClr val="FFFF99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61555" y="1857365"/>
            <a:ext cx="528227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4.Кто</a:t>
            </a:r>
          </a:p>
          <a:p>
            <a:r>
              <a:rPr lang="ru-RU" sz="5400" b="1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является </a:t>
            </a:r>
            <a:endParaRPr lang="ru-RU" sz="5400" b="1" dirty="0" smtClean="0">
              <a:gradFill flip="none" rotWithShape="1">
                <a:gsLst>
                  <a:gs pos="0">
                    <a:srgbClr val="FFFF99">
                      <a:shade val="30000"/>
                      <a:satMod val="115000"/>
                    </a:srgbClr>
                  </a:gs>
                  <a:gs pos="50000">
                    <a:srgbClr val="FFFF99">
                      <a:shade val="67500"/>
                      <a:satMod val="115000"/>
                    </a:srgbClr>
                  </a:gs>
                  <a:gs pos="100000">
                    <a:srgbClr val="FFFF99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  <a:p>
            <a:r>
              <a:rPr lang="ru-RU" sz="5400" b="1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главой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Российской Федерации? </a:t>
            </a:r>
          </a:p>
          <a:p>
            <a:r>
              <a:rPr lang="ru-RU" sz="5400" dirty="0" smtClean="0">
                <a:gradFill flip="none" rotWithShape="1">
                  <a:gsLst>
                    <a:gs pos="0">
                      <a:srgbClr val="FFFF99">
                        <a:shade val="30000"/>
                        <a:satMod val="115000"/>
                      </a:srgbClr>
                    </a:gs>
                    <a:gs pos="50000">
                      <a:srgbClr val="FFFF99">
                        <a:shade val="67500"/>
                        <a:satMod val="115000"/>
                      </a:srgbClr>
                    </a:gs>
                    <a:gs pos="100000">
                      <a:srgbClr val="FFFF99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 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14282" y="2500306"/>
            <a:ext cx="8501122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</a:rPr>
              <a:t>Президент</a:t>
            </a:r>
            <a:endParaRPr lang="ru-RU" sz="6000" b="1" dirty="0" smtClean="0"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rgbClr val="FFFF99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75px-Coat_of_Arms_of_the_Russian_Federation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71500"/>
            <a:ext cx="928665" cy="10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78628_Picture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9" y="500063"/>
            <a:ext cx="108583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714356"/>
            <a:ext cx="878687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5. Чем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по </a:t>
            </a:r>
            <a:endParaRPr lang="ru-RU" sz="5400" b="1" dirty="0" smtClean="0"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национально-государственному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устройству </a:t>
            </a:r>
            <a:endParaRPr lang="ru-RU" sz="5400" b="1" dirty="0" smtClean="0"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a:endParaRP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Является</a:t>
            </a:r>
          </a:p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 </a:t>
            </a:r>
            <a:r>
              <a:rPr lang="ru-RU" sz="5400" b="1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a:rPr>
              <a:t>Россия?</a:t>
            </a:r>
            <a:endParaRPr lang="ru-RU" sz="5400" b="1" cap="all" spc="0" dirty="0">
              <a:ln w="0"/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9877" y="2967335"/>
            <a:ext cx="3601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8900000" scaled="1"/>
                  <a:tileRect/>
                </a:gradFill>
              </a:rPr>
              <a:t>Федерация</a:t>
            </a:r>
            <a:endParaRPr lang="ru-RU" sz="5400" b="1" cap="none" spc="50" dirty="0">
              <a:ln w="11430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488</Words>
  <PresentationFormat>Экран (4:3)</PresentationFormat>
  <Paragraphs>91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</cp:lastModifiedBy>
  <cp:revision>20</cp:revision>
  <dcterms:modified xsi:type="dcterms:W3CDTF">2011-11-29T18:15:42Z</dcterms:modified>
</cp:coreProperties>
</file>