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80" r:id="rId2"/>
  </p:sldMasterIdLst>
  <p:notesMasterIdLst>
    <p:notesMasterId r:id="rId24"/>
  </p:notesMasterIdLst>
  <p:sldIdLst>
    <p:sldId id="257" r:id="rId3"/>
    <p:sldId id="287" r:id="rId4"/>
    <p:sldId id="259" r:id="rId5"/>
    <p:sldId id="260" r:id="rId6"/>
    <p:sldId id="268" r:id="rId7"/>
    <p:sldId id="269" r:id="rId8"/>
    <p:sldId id="270" r:id="rId9"/>
    <p:sldId id="271" r:id="rId10"/>
    <p:sldId id="278" r:id="rId11"/>
    <p:sldId id="279" r:id="rId12"/>
    <p:sldId id="280" r:id="rId13"/>
    <p:sldId id="283" r:id="rId14"/>
    <p:sldId id="276" r:id="rId15"/>
    <p:sldId id="277" r:id="rId16"/>
    <p:sldId id="265" r:id="rId17"/>
    <p:sldId id="266" r:id="rId18"/>
    <p:sldId id="267" r:id="rId19"/>
    <p:sldId id="284" r:id="rId20"/>
    <p:sldId id="285" r:id="rId21"/>
    <p:sldId id="272" r:id="rId22"/>
    <p:sldId id="28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99"/>
    <a:srgbClr val="FF33CC"/>
    <a:srgbClr val="FFCC66"/>
    <a:srgbClr val="4ED6E8"/>
    <a:srgbClr val="F331EA"/>
    <a:srgbClr val="F3FEBA"/>
    <a:srgbClr val="B059E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A4D07-5CA6-401A-8214-507FF3FF9AB8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55FAB-BDB0-43EF-88EE-8BDC27BB7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215BA9-3242-4760-8DF6-FDD01EFB817B}" type="slidenum">
              <a:rPr lang="ru-RU" smtClean="0">
                <a:latin typeface="Arial" charset="0"/>
              </a:rPr>
              <a:pPr/>
              <a:t>15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3A8C-E5F2-4C1F-9672-F42BD17BD4D9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B1C16-D722-401F-8434-3901E87900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3A8C-E5F2-4C1F-9672-F42BD17BD4D9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1C16-D722-401F-8434-3901E8790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3A8C-E5F2-4C1F-9672-F42BD17BD4D9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1C16-D722-401F-8434-3901E8790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63137-671B-4C10-B65B-42A6EEF19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74D3C-2443-4DC7-A3B0-95324DB01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2C569-531D-4E9A-889C-43B023A34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2C4BA-3F9E-46BF-8E19-58CEACBEE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3A8C-E5F2-4C1F-9672-F42BD17BD4D9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1C16-D722-401F-8434-3901E8790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3A8C-E5F2-4C1F-9672-F42BD17BD4D9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1C16-D722-401F-8434-3901E8790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3A8C-E5F2-4C1F-9672-F42BD17BD4D9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1C16-D722-401F-8434-3901E8790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3A8C-E5F2-4C1F-9672-F42BD17BD4D9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1C16-D722-401F-8434-3901E8790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2C3A8C-E5F2-4C1F-9672-F42BD17BD4D9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07B1C16-D722-401F-8434-3901E87900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3A8C-E5F2-4C1F-9672-F42BD17BD4D9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1C16-D722-401F-8434-3901E8790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3A8C-E5F2-4C1F-9672-F42BD17BD4D9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1C16-D722-401F-8434-3901E8790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3A8C-E5F2-4C1F-9672-F42BD17BD4D9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1C16-D722-401F-8434-3901E8790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3A8C-E5F2-4C1F-9672-F42BD17BD4D9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1C16-D722-401F-8434-3901E8790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3A8C-E5F2-4C1F-9672-F42BD17BD4D9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1C16-D722-401F-8434-3901E8790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3A8C-E5F2-4C1F-9672-F42BD17BD4D9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1C16-D722-401F-8434-3901E8790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3A8C-E5F2-4C1F-9672-F42BD17BD4D9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1C16-D722-401F-8434-3901E8790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3A8C-E5F2-4C1F-9672-F42BD17BD4D9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1C16-D722-401F-8434-3901E87900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3A8C-E5F2-4C1F-9672-F42BD17BD4D9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1C16-D722-401F-8434-3901E87900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1C16-D722-401F-8434-3901E87900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3A8C-E5F2-4C1F-9672-F42BD17BD4D9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3A8C-E5F2-4C1F-9672-F42BD17BD4D9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1C16-D722-401F-8434-3901E87900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3A8C-E5F2-4C1F-9672-F42BD17BD4D9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1C16-D722-401F-8434-3901E8790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2C3A8C-E5F2-4C1F-9672-F42BD17BD4D9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7B1C16-D722-401F-8434-3901E87900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3A8C-E5F2-4C1F-9672-F42BD17BD4D9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B1C16-D722-401F-8434-3901E87900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B2C3A8C-E5F2-4C1F-9672-F42BD17BD4D9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07B1C16-D722-401F-8434-3901E87900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C3A8C-E5F2-4C1F-9672-F42BD17BD4D9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B1C16-D722-401F-8434-3901E8790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slide" Target="slide2.xml"/><Relationship Id="rId2" Type="http://schemas.openxmlformats.org/officeDocument/2006/relationships/hyperlink" Target="http://fotki.yandex.ru/users/polittv/view/25270/?page=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st.free-lance.ru/users/PROdesign/upload/fileHV4h7Q.jpg" TargetMode="External"/><Relationship Id="rId1" Type="http://schemas.openxmlformats.org/officeDocument/2006/relationships/slideLayout" Target="../slideLayouts/slideLayout15.xml"/><Relationship Id="rId6" Type="http://schemas.openxmlformats.org/officeDocument/2006/relationships/slide" Target="slide2.xml"/><Relationship Id="rId5" Type="http://schemas.openxmlformats.org/officeDocument/2006/relationships/image" Target="../media/image32.jpeg"/><Relationship Id="rId4" Type="http://schemas.openxmlformats.org/officeDocument/2006/relationships/hyperlink" Target="http://y.delfi.ua/norm/2900/74012_tIoE4X.jpe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slide" Target="slide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hyperlink" Target="http://makler.spb.ru/images/images7/81929_d4684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3" Type="http://schemas.openxmlformats.org/officeDocument/2006/relationships/slide" Target="slide5.xml"/><Relationship Id="rId7" Type="http://schemas.openxmlformats.org/officeDocument/2006/relationships/slide" Target="slide8.xml"/><Relationship Id="rId12" Type="http://schemas.openxmlformats.org/officeDocument/2006/relationships/slide" Target="slide6.xml"/><Relationship Id="rId17" Type="http://schemas.openxmlformats.org/officeDocument/2006/relationships/slide" Target="slide20.xml"/><Relationship Id="rId2" Type="http://schemas.openxmlformats.org/officeDocument/2006/relationships/slide" Target="slide3.xml"/><Relationship Id="rId16" Type="http://schemas.openxmlformats.org/officeDocument/2006/relationships/slide" Target="slide14.xml"/><Relationship Id="rId1" Type="http://schemas.openxmlformats.org/officeDocument/2006/relationships/slideLayout" Target="../slideLayouts/slideLayout22.xml"/><Relationship Id="rId6" Type="http://schemas.openxmlformats.org/officeDocument/2006/relationships/slide" Target="slide4.xml"/><Relationship Id="rId11" Type="http://schemas.openxmlformats.org/officeDocument/2006/relationships/slide" Target="slide7.xml"/><Relationship Id="rId5" Type="http://schemas.openxmlformats.org/officeDocument/2006/relationships/slide" Target="slide10.xml"/><Relationship Id="rId15" Type="http://schemas.openxmlformats.org/officeDocument/2006/relationships/slide" Target="slide11.xml"/><Relationship Id="rId10" Type="http://schemas.openxmlformats.org/officeDocument/2006/relationships/slide" Target="slide9.xml"/><Relationship Id="rId4" Type="http://schemas.openxmlformats.org/officeDocument/2006/relationships/slide" Target="slide15.xml"/><Relationship Id="rId9" Type="http://schemas.openxmlformats.org/officeDocument/2006/relationships/slide" Target="slide16.xml"/><Relationship Id="rId14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5.jpeg"/><Relationship Id="rId7" Type="http://schemas.openxmlformats.org/officeDocument/2006/relationships/hyperlink" Target="http://img-2008-05.photosight.ru/18/2680745.jpg" TargetMode="External"/><Relationship Id="rId2" Type="http://schemas.openxmlformats.org/officeDocument/2006/relationships/hyperlink" Target="http://www.emc.komi.com/02/01/img/048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6.jpeg"/><Relationship Id="rId4" Type="http://schemas.openxmlformats.org/officeDocument/2006/relationships/hyperlink" Target="http://artclassic.edu.ru/attach.asp?a_no=13963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dslov.narod.ru/img/121.jpg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www.artantique.ru/images/small/27376-0-qw4.jpg" TargetMode="External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5" Type="http://schemas.openxmlformats.org/officeDocument/2006/relationships/image" Target="../media/image9.jpeg"/><Relationship Id="rId10" Type="http://schemas.openxmlformats.org/officeDocument/2006/relationships/image" Target="../media/image12.jpeg"/><Relationship Id="rId4" Type="http://schemas.openxmlformats.org/officeDocument/2006/relationships/hyperlink" Target="http://pictures.imhonet.ru/images/blogs/7e6bc4eea0db5fe5a9286d1d3401b475.jpg" TargetMode="Externa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g-fotki.yandex.ru/get/5/ulitka-tihaja.9/0_5655_367931bc_L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slide" Target="slide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hobest.in.ua/uploads/posts/2009-01/thumbs/1231457394_1231448451_3-rolls.jpg" TargetMode="External"/><Relationship Id="rId1" Type="http://schemas.openxmlformats.org/officeDocument/2006/relationships/slideLayout" Target="../slideLayouts/slideLayout14.xml"/><Relationship Id="rId6" Type="http://schemas.openxmlformats.org/officeDocument/2006/relationships/slide" Target="slide2.xml"/><Relationship Id="rId5" Type="http://schemas.openxmlformats.org/officeDocument/2006/relationships/image" Target="../media/image20.jpeg"/><Relationship Id="rId4" Type="http://schemas.openxmlformats.org/officeDocument/2006/relationships/hyperlink" Target="http://2.bp.blogspot.com/_UWPsw_DgfYM/RuVnD3pPTTI/AAAAAAAAAdY/KApLNVBp7Mk/s400/on_gram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04250" y="6526213"/>
            <a:ext cx="431800" cy="331787"/>
          </a:xfrm>
          <a:prstGeom prst="actionButtonForwardNex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Рисунок 7" descr="lg_9631391v121386_Pokrova35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1484784"/>
            <a:ext cx="8693369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331640" y="188640"/>
            <a:ext cx="6439006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Путешествие в страну</a:t>
            </a:r>
          </a:p>
          <a:p>
            <a:pPr algn="ctr">
              <a:defRPr/>
            </a:pPr>
            <a:r>
              <a:rPr lang="ru-RU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Гардарику</a:t>
            </a: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20285874">
            <a:off x="4990727" y="3203951"/>
            <a:ext cx="3622851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Кольчуга</a:t>
            </a:r>
          </a:p>
        </p:txBody>
      </p:sp>
      <p:pic>
        <p:nvPicPr>
          <p:cNvPr id="10268" name="Picture 28" descr="img01_h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28184" y="764704"/>
            <a:ext cx="2770187" cy="433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Этот доспех на Руси называли «кольчатая броня»</a:t>
            </a:r>
          </a:p>
        </p:txBody>
      </p:sp>
      <p:pic>
        <p:nvPicPr>
          <p:cNvPr id="10266" name="Picture 26" descr="4317013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1916832"/>
            <a:ext cx="3005137" cy="440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8" name="Text Box 36"/>
          <p:cNvSpPr txBox="1">
            <a:spLocks noChangeArrowheads="1"/>
          </p:cNvSpPr>
          <p:nvPr/>
        </p:nvSpPr>
        <p:spPr bwMode="auto">
          <a:xfrm>
            <a:off x="827088" y="1484313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</a:t>
            </a:r>
          </a:p>
        </p:txBody>
      </p:sp>
      <p:sp>
        <p:nvSpPr>
          <p:cNvPr id="13319" name="Text Box 37"/>
          <p:cNvSpPr txBox="1">
            <a:spLocks noChangeArrowheads="1"/>
          </p:cNvSpPr>
          <p:nvPr/>
        </p:nvSpPr>
        <p:spPr bwMode="auto">
          <a:xfrm>
            <a:off x="6227763" y="1844675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</a:t>
            </a:r>
          </a:p>
        </p:txBody>
      </p:sp>
      <p:sp>
        <p:nvSpPr>
          <p:cNvPr id="13320" name="Text Box 38"/>
          <p:cNvSpPr txBox="1">
            <a:spLocks noChangeArrowheads="1"/>
          </p:cNvSpPr>
          <p:nvPr/>
        </p:nvSpPr>
        <p:spPr bwMode="auto">
          <a:xfrm>
            <a:off x="4787900" y="3429000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3</a:t>
            </a:r>
          </a:p>
        </p:txBody>
      </p:sp>
      <p:sp>
        <p:nvSpPr>
          <p:cNvPr id="12" name="Управляющая кнопка: назад 11">
            <a:hlinkClick r:id="rId4" action="ppaction://hlinksldjump" highlightClick="1"/>
          </p:cNvPr>
          <p:cNvSpPr/>
          <p:nvPr/>
        </p:nvSpPr>
        <p:spPr>
          <a:xfrm>
            <a:off x="8605838" y="6319838"/>
            <a:ext cx="538162" cy="538162"/>
          </a:xfrm>
          <a:prstGeom prst="actionButtonBackPrevio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70" name="Picture 30" descr="m_4455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0673380">
            <a:off x="3361555" y="3674029"/>
            <a:ext cx="3600450" cy="2754313"/>
          </a:xfrm>
          <a:prstGeom prst="rect">
            <a:avLst/>
          </a:prstGeom>
          <a:ln w="12700">
            <a:solidFill>
              <a:schemeClr val="tx2">
                <a:lumMod val="75000"/>
              </a:schemeClr>
            </a:solidFill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2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9" name="Picture 25" descr="0_5fc3_68ef3110_-1-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28184" y="4005064"/>
            <a:ext cx="2736850" cy="25034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388" name="Picture 4" descr="07.jpg (21402 bytes)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323850" y="2565400"/>
            <a:ext cx="2687638" cy="403225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29600" cy="6492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smtClean="0">
                <a:solidFill>
                  <a:srgbClr val="E02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Символ  победы у славян</a:t>
            </a:r>
            <a:r>
              <a:rPr lang="ru-RU" sz="4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  <p:pic>
        <p:nvPicPr>
          <p:cNvPr id="16390" name="Picture 6" descr="i276328970_1202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94746" y="404664"/>
            <a:ext cx="2551350" cy="3384376"/>
          </a:xfrm>
          <a:prstGeom prst="rect">
            <a:avLst/>
          </a:prstGeom>
          <a:ln w="1270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6392" name="Picture 8" descr="s861878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347864" y="1412776"/>
            <a:ext cx="2525036" cy="38254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0" y="29146500"/>
            <a:ext cx="9144000" cy="0"/>
          </a:xfrm>
          <a:prstGeom prst="rect">
            <a:avLst/>
          </a:prstGeom>
          <a:solidFill>
            <a:srgbClr val="CAD3E2"/>
          </a:solidFill>
          <a:ln w="9525">
            <a:noFill/>
            <a:miter lim="800000"/>
            <a:headEnd/>
            <a:tailEnd/>
          </a:ln>
        </p:spPr>
        <p:txBody>
          <a:bodyPr lIns="-7935" tIns="-685584" rIns="-7935" bIns="-685584">
            <a:spAutoFit/>
          </a:bodyPr>
          <a:lstStyle/>
          <a:p>
            <a:pPr fontAlgn="t"/>
            <a:r>
              <a:rPr lang="ru-RU">
                <a:solidFill>
                  <a:srgbClr val="C2C2C2"/>
                </a:solidFill>
                <a:latin typeface="Verdana" pitchFamily="34" charset="0"/>
              </a:rPr>
              <a:t> </a:t>
            </a:r>
            <a:endParaRPr lang="ru-RU" sz="1300">
              <a:solidFill>
                <a:srgbClr val="FFFFFF"/>
              </a:solidFill>
              <a:latin typeface="bold Trebuchet MS"/>
            </a:endParaRPr>
          </a:p>
          <a:p>
            <a:pPr eaLnBrk="0" hangingPunct="0"/>
            <a:endParaRPr lang="ru-RU" sz="1800"/>
          </a:p>
        </p:txBody>
      </p:sp>
      <p:sp>
        <p:nvSpPr>
          <p:cNvPr id="14344" name="Rectangle 11"/>
          <p:cNvSpPr>
            <a:spLocks noChangeArrowheads="1"/>
          </p:cNvSpPr>
          <p:nvPr/>
        </p:nvSpPr>
        <p:spPr bwMode="auto">
          <a:xfrm>
            <a:off x="0" y="-22288500"/>
            <a:ext cx="3571875" cy="0"/>
          </a:xfrm>
          <a:prstGeom prst="rect">
            <a:avLst/>
          </a:prstGeom>
          <a:solidFill>
            <a:srgbClr val="CAD3E2"/>
          </a:solidFill>
          <a:ln w="9525">
            <a:noFill/>
            <a:miter lim="800000"/>
            <a:headEnd/>
            <a:tailEnd/>
          </a:ln>
        </p:spPr>
        <p:txBody>
          <a:bodyPr wrap="none" lIns="-7935" tIns="-685584" rIns="-7935" bIns="-685584">
            <a:spAutoFit/>
          </a:bodyPr>
          <a:lstStyle/>
          <a:p>
            <a:endParaRPr lang="ru-RU"/>
          </a:p>
        </p:txBody>
      </p:sp>
      <p:sp>
        <p:nvSpPr>
          <p:cNvPr id="14345" name="Rectangle 12"/>
          <p:cNvSpPr>
            <a:spLocks noChangeArrowheads="1"/>
          </p:cNvSpPr>
          <p:nvPr/>
        </p:nvSpPr>
        <p:spPr bwMode="auto">
          <a:xfrm>
            <a:off x="0" y="-22288500"/>
            <a:ext cx="3571875" cy="0"/>
          </a:xfrm>
          <a:prstGeom prst="rect">
            <a:avLst/>
          </a:prstGeom>
          <a:solidFill>
            <a:srgbClr val="CAD3E2"/>
          </a:solidFill>
          <a:ln w="9525">
            <a:noFill/>
            <a:miter lim="800000"/>
            <a:headEnd/>
            <a:tailEnd/>
          </a:ln>
        </p:spPr>
        <p:txBody>
          <a:bodyPr wrap="none" lIns="-7935" tIns="-685584" rIns="-7935" bIns="-685584">
            <a:spAutoFit/>
          </a:bodyPr>
          <a:lstStyle/>
          <a:p>
            <a:endParaRPr lang="ru-RU"/>
          </a:p>
        </p:txBody>
      </p:sp>
      <p:sp>
        <p:nvSpPr>
          <p:cNvPr id="14346" name="Rectangle 13"/>
          <p:cNvSpPr>
            <a:spLocks noChangeArrowheads="1"/>
          </p:cNvSpPr>
          <p:nvPr/>
        </p:nvSpPr>
        <p:spPr bwMode="auto">
          <a:xfrm>
            <a:off x="0" y="-22288500"/>
            <a:ext cx="3571875" cy="0"/>
          </a:xfrm>
          <a:prstGeom prst="rect">
            <a:avLst/>
          </a:prstGeom>
          <a:solidFill>
            <a:srgbClr val="CAD3E2"/>
          </a:solidFill>
          <a:ln w="9525">
            <a:noFill/>
            <a:miter lim="800000"/>
            <a:headEnd/>
            <a:tailEnd/>
          </a:ln>
        </p:spPr>
        <p:txBody>
          <a:bodyPr wrap="none" lIns="-7935" tIns="-685584" rIns="-7935" bIns="-685584">
            <a:spAutoFit/>
          </a:bodyPr>
          <a:lstStyle/>
          <a:p>
            <a:endParaRPr lang="ru-RU"/>
          </a:p>
        </p:txBody>
      </p:sp>
      <p:sp>
        <p:nvSpPr>
          <p:cNvPr id="13" name="Управляющая кнопка: назад 12">
            <a:hlinkClick r:id="rId7" action="ppaction://hlinksldjump" highlightClick="1"/>
          </p:cNvPr>
          <p:cNvSpPr/>
          <p:nvPr/>
        </p:nvSpPr>
        <p:spPr>
          <a:xfrm>
            <a:off x="8534400" y="6308725"/>
            <a:ext cx="609600" cy="549275"/>
          </a:xfrm>
          <a:prstGeom prst="actionButtonBackPrevio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63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476250"/>
            <a:ext cx="4105275" cy="59769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Этот правитель трагически потерял супруга, оставшись с малолетним сыном. Несмотря на это сумел навести порядок в стране, провести первую реформу княжеского управления.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Первым среди русских князей приняв христианство, укрепил тем самым связь с могущественной Византией.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 очень красив, умен и смел.</a:t>
            </a:r>
          </a:p>
        </p:txBody>
      </p:sp>
      <p:pic>
        <p:nvPicPr>
          <p:cNvPr id="25603" name="Picture 15" descr="Картинка 3 из 23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850" y="260350"/>
            <a:ext cx="4608513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2" name="Picture 12" descr="Картинка 100 из 46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27088" y="908050"/>
            <a:ext cx="3668712" cy="489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назад 5">
            <a:hlinkClick r:id="rId6" action="ppaction://hlinksldjump" highlightClick="1"/>
          </p:cNvPr>
          <p:cNvSpPr/>
          <p:nvPr/>
        </p:nvSpPr>
        <p:spPr>
          <a:xfrm>
            <a:off x="8532813" y="6165850"/>
            <a:ext cx="611187" cy="547688"/>
          </a:xfrm>
          <a:prstGeom prst="actionButtonBackPrevio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3" descr="%7bCCA9DCA1-5975-4C87-ADCF-40E2A1B67A22%7d_map-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628775"/>
            <a:ext cx="5940425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smtClean="0">
                <a:solidFill>
                  <a:srgbClr val="CC3300"/>
                </a:solidFill>
              </a:rPr>
              <a:t>Суздальский  князь  Юрий Долгорукий  приглашал  в  эту  крепость своего  союзника  </a:t>
            </a:r>
            <a:r>
              <a:rPr lang="ru-RU" sz="2000" b="1" err="1" smtClean="0">
                <a:solidFill>
                  <a:srgbClr val="CC3300"/>
                </a:solidFill>
              </a:rPr>
              <a:t>новгород</a:t>
            </a:r>
            <a:r>
              <a:rPr lang="ru-RU" sz="2000" b="1" smtClean="0">
                <a:solidFill>
                  <a:srgbClr val="CC3300"/>
                </a:solidFill>
              </a:rPr>
              <a:t> – северского  князя  с  дружиной  на  пир. Через  9  лет  он  заложил  здесь  новую  более  мощную  крепость.</a:t>
            </a:r>
            <a:r>
              <a:rPr lang="ru-RU" sz="2000" b="1" smtClean="0">
                <a:solidFill>
                  <a:srgbClr val="FF9933"/>
                </a:solidFill>
              </a:rPr>
              <a:t> </a:t>
            </a:r>
          </a:p>
        </p:txBody>
      </p:sp>
      <p:pic>
        <p:nvPicPr>
          <p:cNvPr id="20484" name="Picture 7" descr="right_t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2413" y="2178050"/>
            <a:ext cx="10477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9" descr="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1113" y="362585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7" name="Picture 25" descr="Московский Кремль при Иване Калите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0825" y="1628775"/>
            <a:ext cx="5867400" cy="4151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7" name="Rectangle 29"/>
          <p:cNvSpPr>
            <a:spLocks noChangeArrowheads="1"/>
          </p:cNvSpPr>
          <p:nvPr/>
        </p:nvSpPr>
        <p:spPr bwMode="auto">
          <a:xfrm>
            <a:off x="0" y="1312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18533" name="Group 101"/>
          <p:cNvGraphicFramePr>
            <a:graphicFrameLocks noGrp="1"/>
          </p:cNvGraphicFramePr>
          <p:nvPr/>
        </p:nvGraphicFramePr>
        <p:xfrm>
          <a:off x="9525" y="1322388"/>
          <a:ext cx="208280" cy="56388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141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141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490" name="Picture 28" descr="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800" y="192405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31" descr="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" y="1933575"/>
            <a:ext cx="952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33" descr="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" y="3714750"/>
            <a:ext cx="2857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35" descr="left_to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1350" y="2146300"/>
            <a:ext cx="10477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37" descr="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8375" y="214630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39" descr="right_t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5688" y="2146300"/>
            <a:ext cx="10477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41" descr="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350" y="382587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Управляющая кнопка: назад 19">
            <a:hlinkClick r:id="rId7" action="ppaction://hlinksldjump" highlightClick="1"/>
          </p:cNvPr>
          <p:cNvSpPr/>
          <p:nvPr/>
        </p:nvSpPr>
        <p:spPr>
          <a:xfrm>
            <a:off x="8534400" y="6237288"/>
            <a:ext cx="609600" cy="620712"/>
          </a:xfrm>
          <a:prstGeom prst="actionButtonBackPrevio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666674" y="3356992"/>
            <a:ext cx="203324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1147 г.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13"/>
          <p:cNvSpPr>
            <a:spLocks noChangeArrowheads="1" noChangeShapeType="1" noTextEdit="1"/>
          </p:cNvSpPr>
          <p:nvPr/>
        </p:nvSpPr>
        <p:spPr bwMode="auto">
          <a:xfrm>
            <a:off x="179388" y="3644900"/>
            <a:ext cx="3009900" cy="171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Как назывались и </a:t>
            </a:r>
          </a:p>
          <a:p>
            <a:pPr algn="ctr"/>
            <a:r>
              <a:rPr lang="ru-RU" sz="2400" kern="1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называются сейчас</a:t>
            </a:r>
          </a:p>
          <a:p>
            <a:pPr algn="ctr"/>
            <a:r>
              <a:rPr lang="ru-RU" sz="2400" kern="1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эти укрепления?</a:t>
            </a:r>
          </a:p>
          <a:p>
            <a:pPr algn="ctr"/>
            <a:r>
              <a:rPr lang="ru-RU" sz="2400" kern="1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Как называется сейчас </a:t>
            </a:r>
          </a:p>
          <a:p>
            <a:pPr algn="ctr"/>
            <a:r>
              <a:rPr lang="ru-RU" sz="2400" kern="1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этот род войск?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43663" y="3500438"/>
            <a:ext cx="2376487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latin typeface="+mj-lt"/>
              </a:rPr>
              <a:t>Граница.</a:t>
            </a:r>
          </a:p>
          <a:p>
            <a:pPr>
              <a:defRPr/>
            </a:pPr>
            <a:endParaRPr lang="ru-RU" sz="2400" b="1" dirty="0">
              <a:solidFill>
                <a:srgbClr val="C00000"/>
              </a:solidFill>
              <a:latin typeface="+mj-lt"/>
            </a:endParaRP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latin typeface="+mj-lt"/>
              </a:rPr>
              <a:t>Род войск – 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latin typeface="+mj-lt"/>
              </a:rPr>
              <a:t>пограничные войска</a:t>
            </a:r>
          </a:p>
        </p:txBody>
      </p:sp>
      <p:sp>
        <p:nvSpPr>
          <p:cNvPr id="18434" name="Rectangle 6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784976" cy="29527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i="1" smtClean="0">
                <a:solidFill>
                  <a:srgbClr val="006600"/>
                </a:solidFill>
              </a:rPr>
              <a:t>Первые  века  существования Киевской Руси  были  временем  постоянной борьбы русских  людей с  нападавшими  на  них  кочевниками. Вначале  это  были  хазары, затем  печенеги,  с середины XI века - половцы.  Вот  почему  правившие  в  Киеве князья  были  вынуждены  устраивать на дальних  подступах  к  городу  </a:t>
            </a:r>
            <a:r>
              <a:rPr lang="ru-RU" sz="1800" b="1" smtClean="0">
                <a:solidFill>
                  <a:srgbClr val="006600"/>
                </a:solidFill>
              </a:rPr>
              <a:t>небольшие укрепления,</a:t>
            </a:r>
            <a:r>
              <a:rPr lang="ru-RU" sz="1800" b="1" i="1" smtClean="0">
                <a:solidFill>
                  <a:srgbClr val="006600"/>
                </a:solidFill>
              </a:rPr>
              <a:t>  в которых  несли  службу  группы  дружинников.  Они  должны  были наблюдать  за  всем, что  происходит  на границах  Русского  государства  и  при появлении  вражеских  отрядов  отправлять  в  город  гонца,  призывающего дружину.</a:t>
            </a:r>
            <a:br>
              <a:rPr lang="ru-RU" sz="1800" b="1" i="1" smtClean="0">
                <a:solidFill>
                  <a:srgbClr val="006600"/>
                </a:solidFill>
              </a:rPr>
            </a:br>
            <a:endParaRPr lang="ru-RU" sz="1800" b="1" i="1" smtClean="0">
              <a:solidFill>
                <a:srgbClr val="006600"/>
              </a:solidFill>
            </a:endParaRPr>
          </a:p>
        </p:txBody>
      </p:sp>
      <p:pic>
        <p:nvPicPr>
          <p:cNvPr id="24579" name="Picture 5" descr="48417591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32138" y="2708275"/>
            <a:ext cx="5832475" cy="37544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534400" y="6237288"/>
            <a:ext cx="609600" cy="620712"/>
          </a:xfrm>
          <a:prstGeom prst="actionButtonBackPrevio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9.25069E-8 L -0.32691 0.009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7524750" y="5300663"/>
            <a:ext cx="1439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Ростов</a:t>
            </a:r>
          </a:p>
        </p:txBody>
      </p:sp>
      <p:pic>
        <p:nvPicPr>
          <p:cNvPr id="12298" name="Picture 7" descr="Герб Ростов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6" y="4005064"/>
            <a:ext cx="1984375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468313" y="2924175"/>
            <a:ext cx="15827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Киев</a:t>
            </a:r>
          </a:p>
        </p:txBody>
      </p:sp>
      <p:pic>
        <p:nvPicPr>
          <p:cNvPr id="12296" name="Picture 5" descr="Герб Киева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1628800"/>
            <a:ext cx="2162175" cy="2660650"/>
          </a:xfrm>
          <a:prstGeom prst="rect">
            <a:avLst/>
          </a:prstGeom>
          <a:ln w="1270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2484438" y="5300663"/>
            <a:ext cx="215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Владимир</a:t>
            </a:r>
          </a:p>
        </p:txBody>
      </p:sp>
      <p:pic>
        <p:nvPicPr>
          <p:cNvPr id="12297" name="Picture 6" descr="Герб Владимера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55776" y="3933056"/>
            <a:ext cx="219868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4787900" y="2708275"/>
            <a:ext cx="2232025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CC3300"/>
                </a:solidFill>
              </a:rPr>
              <a:t>Великий</a:t>
            </a:r>
            <a:r>
              <a:rPr lang="ru-RU" sz="3600"/>
              <a:t> </a:t>
            </a:r>
          </a:p>
          <a:p>
            <a:r>
              <a:rPr lang="ru-RU" sz="3600">
                <a:solidFill>
                  <a:srgbClr val="CC3300"/>
                </a:solidFill>
              </a:rPr>
              <a:t>Новгород</a:t>
            </a:r>
          </a:p>
        </p:txBody>
      </p:sp>
      <p:pic>
        <p:nvPicPr>
          <p:cNvPr id="12295" name="Picture 4" descr="Герб Новгорода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860032" y="1196752"/>
            <a:ext cx="2159000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Найдите  среди  гербов  герб  Великого Новгорода.    Какие  богатства  края  отражены в  рисунке  герба?</a:t>
            </a:r>
          </a:p>
        </p:txBody>
      </p:sp>
      <p:sp>
        <p:nvSpPr>
          <p:cNvPr id="12299" name="Text Box 12"/>
          <p:cNvSpPr txBox="1">
            <a:spLocks noChangeArrowheads="1"/>
          </p:cNvSpPr>
          <p:nvPr/>
        </p:nvSpPr>
        <p:spPr bwMode="auto">
          <a:xfrm>
            <a:off x="411163" y="421005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</a:t>
            </a:r>
          </a:p>
        </p:txBody>
      </p:sp>
      <p:sp>
        <p:nvSpPr>
          <p:cNvPr id="12300" name="Text Box 13"/>
          <p:cNvSpPr txBox="1">
            <a:spLocks noChangeArrowheads="1"/>
          </p:cNvSpPr>
          <p:nvPr/>
        </p:nvSpPr>
        <p:spPr bwMode="auto">
          <a:xfrm>
            <a:off x="2247900" y="447992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</a:t>
            </a:r>
          </a:p>
        </p:txBody>
      </p:sp>
      <p:sp>
        <p:nvSpPr>
          <p:cNvPr id="12301" name="Text Box 15"/>
          <p:cNvSpPr txBox="1">
            <a:spLocks noChangeArrowheads="1"/>
          </p:cNvSpPr>
          <p:nvPr/>
        </p:nvSpPr>
        <p:spPr bwMode="auto">
          <a:xfrm>
            <a:off x="4356100" y="1989138"/>
            <a:ext cx="360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3</a:t>
            </a:r>
          </a:p>
        </p:txBody>
      </p:sp>
      <p:sp>
        <p:nvSpPr>
          <p:cNvPr id="12302" name="Text Box 16"/>
          <p:cNvSpPr txBox="1">
            <a:spLocks noChangeArrowheads="1"/>
          </p:cNvSpPr>
          <p:nvPr/>
        </p:nvSpPr>
        <p:spPr bwMode="auto">
          <a:xfrm>
            <a:off x="6588125" y="4652963"/>
            <a:ext cx="360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4</a:t>
            </a:r>
          </a:p>
        </p:txBody>
      </p:sp>
      <p:sp>
        <p:nvSpPr>
          <p:cNvPr id="17" name="Управляющая кнопка: назад 16">
            <a:hlinkClick r:id="rId7" action="ppaction://hlinksldjump" highlightClick="1"/>
          </p:cNvPr>
          <p:cNvSpPr/>
          <p:nvPr/>
        </p:nvSpPr>
        <p:spPr>
          <a:xfrm>
            <a:off x="8532813" y="6319838"/>
            <a:ext cx="611187" cy="538162"/>
          </a:xfrm>
          <a:prstGeom prst="actionButtonBackPrevio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0.15333 L 0.00799 0.179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11656 L 0.00781 -0.2164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13691E-6 L 3.33333E-6 0.2412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0.1376 L 0.00799 -0.1954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2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229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229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229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7" grpId="0"/>
      <p:bldP spid="24584" grpId="0"/>
      <p:bldP spid="24585" grpId="0"/>
      <p:bldP spid="245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940152" y="1844824"/>
            <a:ext cx="234192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Ладья</a:t>
            </a:r>
          </a:p>
        </p:txBody>
      </p:sp>
      <p:pic>
        <p:nvPicPr>
          <p:cNvPr id="22537" name="Picture 9" descr="hors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0908835">
            <a:off x="508939" y="1251210"/>
            <a:ext cx="3742769" cy="28098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6" name="WordArt 14"/>
          <p:cNvSpPr>
            <a:spLocks noChangeArrowheads="1" noChangeShapeType="1" noTextEdit="1"/>
          </p:cNvSpPr>
          <p:nvPr/>
        </p:nvSpPr>
        <p:spPr bwMode="auto">
          <a:xfrm>
            <a:off x="323850" y="2133600"/>
            <a:ext cx="2881313" cy="12239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52400"/>
            <a:ext cx="9036496" cy="12192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Средство  передвижения,  благодаря  которому  славяне расселялись  по  территории  Древнерусского  государства, осваивали  новые  земли, торговали.</a:t>
            </a:r>
          </a:p>
        </p:txBody>
      </p:sp>
      <p:pic>
        <p:nvPicPr>
          <p:cNvPr id="22539" name="Picture 11" descr="51284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85898" y="1214769"/>
            <a:ext cx="4052888" cy="2725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45" name="Picture 17" descr="0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91680" y="3789040"/>
            <a:ext cx="4213920" cy="280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Управляющая кнопка: назад 10">
            <a:hlinkClick r:id="rId5" action="ppaction://hlinksldjump" highlightClick="1"/>
          </p:cNvPr>
          <p:cNvSpPr/>
          <p:nvPr/>
        </p:nvSpPr>
        <p:spPr>
          <a:xfrm>
            <a:off x="8534400" y="6319838"/>
            <a:ext cx="609600" cy="538162"/>
          </a:xfrm>
          <a:prstGeom prst="actionButtonBackPrevio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25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3" name="Picture 7" descr="Картинка 11 из 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76800" y="188913"/>
            <a:ext cx="4267200" cy="3200400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9748" name="Picture 52" descr="repphoto_1886_085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71600" y="3429000"/>
            <a:ext cx="4822825" cy="32131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9750" name="Picture 54" descr="cod_fish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0766621">
            <a:off x="4896586" y="2666011"/>
            <a:ext cx="2259013" cy="1779588"/>
          </a:xfrm>
          <a:prstGeom prst="round2DiagRect">
            <a:avLst/>
          </a:prstGeom>
          <a:noFill/>
        </p:spPr>
      </p:pic>
      <p:pic>
        <p:nvPicPr>
          <p:cNvPr id="29752" name="Picture 56" descr="7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215063" y="4508500"/>
            <a:ext cx="2928937" cy="2197100"/>
          </a:xfrm>
          <a:prstGeom prst="hexagon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9756" name="Picture 60" descr="84897_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835696" y="908720"/>
            <a:ext cx="2328862" cy="2328862"/>
          </a:xfrm>
          <a:prstGeom prst="ellipse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4343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4932363" cy="9810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  два   главных  товара, вывозимых   славянами  за границу. </a:t>
            </a:r>
          </a:p>
        </p:txBody>
      </p:sp>
      <p:pic>
        <p:nvPicPr>
          <p:cNvPr id="20488" name="Picture 62" descr="slovar5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0" y="1268413"/>
            <a:ext cx="1574800" cy="4189412"/>
          </a:xfrm>
          <a:prstGeom prst="rect">
            <a:avLst/>
          </a:prstGeom>
          <a:noFill/>
          <a:ln w="19050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12" name="Управляющая кнопка: назад 11">
            <a:hlinkClick r:id="rId9" action="ppaction://hlinksldjump" highlightClick="1"/>
          </p:cNvPr>
          <p:cNvSpPr/>
          <p:nvPr/>
        </p:nvSpPr>
        <p:spPr>
          <a:xfrm>
            <a:off x="8605838" y="6392863"/>
            <a:ext cx="538162" cy="465137"/>
          </a:xfrm>
          <a:prstGeom prst="actionButtonBackPrevio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97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97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9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9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9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ardarik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4650" y="333375"/>
            <a:ext cx="4210050" cy="6021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76056" y="1700808"/>
            <a:ext cx="3672408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Поиграем</a:t>
            </a:r>
          </a:p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</a:t>
            </a:r>
          </a:p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города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323850" y="188913"/>
            <a:ext cx="7127875" cy="6553200"/>
          </a:xfrm>
        </p:spPr>
        <p:txBody>
          <a:bodyPr>
            <a:normAutofit fontScale="92500" lnSpcReduction="20000"/>
          </a:bodyPr>
          <a:lstStyle/>
          <a:p>
            <a:pPr marL="533400" indent="-533400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1500" b="1" dirty="0"/>
              <a:t>Этот город называли «матерь городов русских»</a:t>
            </a:r>
          </a:p>
          <a:p>
            <a:pPr marL="533400" indent="-533400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1500" b="1" dirty="0"/>
              <a:t>Этот город в </a:t>
            </a:r>
            <a:r>
              <a:rPr lang="en-US" sz="1500" b="1" dirty="0" smtClean="0"/>
              <a:t>XII</a:t>
            </a:r>
            <a:r>
              <a:rPr lang="ru-RU" sz="1500" b="1" dirty="0" smtClean="0"/>
              <a:t> </a:t>
            </a:r>
            <a:r>
              <a:rPr lang="ru-RU" sz="1500" b="1" dirty="0"/>
              <a:t>в. был маленькой пограничной крепостью во Владимиро-Суздальской земле. </a:t>
            </a:r>
          </a:p>
          <a:p>
            <a:pPr marL="533400" indent="-533400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1500" b="1" dirty="0"/>
              <a:t>В этом городе остановился на княжение варяжский князь </a:t>
            </a:r>
            <a:r>
              <a:rPr lang="ru-RU" sz="1500" b="1" dirty="0" err="1"/>
              <a:t>Рюрик</a:t>
            </a:r>
            <a:r>
              <a:rPr lang="ru-RU" sz="1500" b="1" dirty="0"/>
              <a:t>.</a:t>
            </a:r>
          </a:p>
          <a:p>
            <a:pPr marL="533400" indent="-533400">
              <a:lnSpc>
                <a:spcPct val="80000"/>
              </a:lnSpc>
              <a:buFont typeface="+mj-lt"/>
              <a:buAutoNum type="arabicPeriod"/>
              <a:defRPr/>
            </a:pPr>
            <a:endParaRPr lang="ru-RU" sz="1500" b="1" dirty="0"/>
          </a:p>
          <a:p>
            <a:pPr marL="533400" indent="-533400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1500" b="1" dirty="0"/>
              <a:t>Этот город князь Андрей </a:t>
            </a:r>
            <a:r>
              <a:rPr lang="ru-RU" sz="1500" b="1" dirty="0" err="1"/>
              <a:t>Боголюбский</a:t>
            </a:r>
            <a:r>
              <a:rPr lang="ru-RU" sz="1500" b="1" dirty="0"/>
              <a:t> сделал  столицей своего княжества</a:t>
            </a:r>
            <a:r>
              <a:rPr lang="ru-RU" sz="1500" b="1" dirty="0" smtClean="0"/>
              <a:t>.</a:t>
            </a:r>
          </a:p>
          <a:p>
            <a:pPr marL="533400" indent="-533400">
              <a:lnSpc>
                <a:spcPct val="80000"/>
              </a:lnSpc>
              <a:buFont typeface="+mj-lt"/>
              <a:buAutoNum type="arabicPeriod"/>
              <a:defRPr/>
            </a:pPr>
            <a:endParaRPr lang="ru-RU" sz="1500" b="1" dirty="0"/>
          </a:p>
          <a:p>
            <a:pPr marL="533400" indent="-533400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1500" b="1" dirty="0"/>
              <a:t>Этот город называли «младшим братом Великого Новгорода».</a:t>
            </a:r>
          </a:p>
          <a:p>
            <a:pPr marL="533400" indent="-533400">
              <a:lnSpc>
                <a:spcPct val="80000"/>
              </a:lnSpc>
              <a:buFont typeface="+mj-lt"/>
              <a:buAutoNum type="arabicPeriod"/>
              <a:defRPr/>
            </a:pPr>
            <a:endParaRPr lang="ru-RU" sz="1500" b="1" dirty="0"/>
          </a:p>
          <a:p>
            <a:pPr marL="533400" indent="-533400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1500" b="1" dirty="0"/>
              <a:t>В этом городе князь Владимир Красное Солнышко принял христианство.</a:t>
            </a:r>
          </a:p>
          <a:p>
            <a:pPr marL="533400" indent="-533400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1500" b="1" dirty="0"/>
              <a:t>В этом городе древляне убили князя Игоря, собиравшего с них дань.</a:t>
            </a:r>
          </a:p>
          <a:p>
            <a:pPr marL="533400" indent="-533400">
              <a:lnSpc>
                <a:spcPct val="80000"/>
              </a:lnSpc>
              <a:buFont typeface="+mj-lt"/>
              <a:buAutoNum type="arabicPeriod"/>
              <a:defRPr/>
            </a:pPr>
            <a:endParaRPr lang="ru-RU" sz="1500" b="1" dirty="0"/>
          </a:p>
          <a:p>
            <a:pPr marL="533400" indent="-533400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1500" b="1" dirty="0"/>
              <a:t>Этот город был родиной знаменитого былинного богатыря.</a:t>
            </a:r>
          </a:p>
          <a:p>
            <a:pPr marL="533400" indent="-533400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1500" b="1" dirty="0"/>
              <a:t>Этот город был построен на месте явления Богоматери суздальскому князю Андрею.</a:t>
            </a:r>
          </a:p>
          <a:p>
            <a:pPr marL="533400" indent="-533400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1500" b="1" dirty="0"/>
              <a:t>Этот город первым подвергся нашествию войск хана Батыя.</a:t>
            </a:r>
          </a:p>
          <a:p>
            <a:pPr marL="533400" indent="-533400">
              <a:lnSpc>
                <a:spcPct val="80000"/>
              </a:lnSpc>
              <a:buFont typeface="+mj-lt"/>
              <a:buAutoNum type="arabicPeriod"/>
              <a:defRPr/>
            </a:pPr>
            <a:endParaRPr lang="ru-RU" sz="1500" b="1" dirty="0"/>
          </a:p>
          <a:p>
            <a:pPr marL="533400" indent="-533400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1500" b="1" dirty="0"/>
              <a:t>В этом городе Владимир Мономах созвал съезд русских князей, на котором они договорились беречь землю Русскую от врагов.</a:t>
            </a:r>
          </a:p>
          <a:p>
            <a:pPr marL="533400" indent="-533400">
              <a:lnSpc>
                <a:spcPct val="80000"/>
              </a:lnSpc>
              <a:buFont typeface="+mj-lt"/>
              <a:buAutoNum type="arabicPeriod"/>
              <a:defRPr/>
            </a:pPr>
            <a:endParaRPr lang="ru-RU" sz="1500" b="1" dirty="0"/>
          </a:p>
          <a:p>
            <a:pPr marL="533400" indent="-533400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1500" b="1" dirty="0"/>
              <a:t>Этот город в </a:t>
            </a:r>
            <a:r>
              <a:rPr lang="en-US" sz="1500" b="1" dirty="0" smtClean="0"/>
              <a:t>X</a:t>
            </a:r>
            <a:r>
              <a:rPr lang="ru-RU" sz="1500" b="1" dirty="0" smtClean="0"/>
              <a:t> </a:t>
            </a:r>
            <a:r>
              <a:rPr lang="ru-RU" sz="1500" b="1" dirty="0"/>
              <a:t>в.был древнейшей столицей Владимиро-Суздальского княжества.</a:t>
            </a:r>
          </a:p>
          <a:p>
            <a:pPr marL="533400" indent="-533400">
              <a:lnSpc>
                <a:spcPct val="80000"/>
              </a:lnSpc>
              <a:buFont typeface="+mj-lt"/>
              <a:buAutoNum type="arabicPeriod"/>
              <a:defRPr/>
            </a:pPr>
            <a:endParaRPr lang="ru-RU" sz="1500" b="1" dirty="0"/>
          </a:p>
          <a:p>
            <a:pPr marL="533400" indent="-533400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1500" b="1" dirty="0"/>
              <a:t> Этот город за упорное сопротивление монголо-татары прозвали «злым городом</a:t>
            </a:r>
            <a:r>
              <a:rPr lang="ru-RU" sz="1500" b="1" dirty="0" smtClean="0"/>
              <a:t>»</a:t>
            </a:r>
          </a:p>
          <a:p>
            <a:pPr marL="533400" indent="-533400">
              <a:lnSpc>
                <a:spcPct val="80000"/>
              </a:lnSpc>
              <a:buFont typeface="+mj-lt"/>
              <a:buAutoNum type="arabicPeriod"/>
              <a:defRPr/>
            </a:pPr>
            <a:endParaRPr lang="ru-RU" sz="1500" b="1" dirty="0" smtClean="0"/>
          </a:p>
          <a:p>
            <a:pPr marL="533400" indent="-533400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1500" b="1" dirty="0" smtClean="0"/>
              <a:t>В Византии этот город называли Константинополь, турки после его захвата в </a:t>
            </a:r>
            <a:r>
              <a:rPr lang="en-US" sz="1500" b="1" dirty="0" smtClean="0"/>
              <a:t>XIV</a:t>
            </a:r>
            <a:r>
              <a:rPr lang="ru-RU" sz="1500" b="1" dirty="0" smtClean="0"/>
              <a:t> веке переименовали его в Стамбул, на Руси его называли …</a:t>
            </a:r>
            <a:endParaRPr lang="ru-RU" sz="1500" b="1" dirty="0"/>
          </a:p>
          <a:p>
            <a:pPr marL="533400" indent="-533400">
              <a:lnSpc>
                <a:spcPct val="80000"/>
              </a:lnSpc>
              <a:buFont typeface="+mj-lt"/>
              <a:buAutoNum type="arabicPeriod"/>
              <a:defRPr/>
            </a:pPr>
            <a:endParaRPr lang="ru-RU" sz="1500" b="1" dirty="0" smtClean="0"/>
          </a:p>
          <a:p>
            <a:pPr marL="533400" indent="-533400">
              <a:lnSpc>
                <a:spcPct val="80000"/>
              </a:lnSpc>
              <a:buFont typeface="+mj-lt"/>
              <a:buAutoNum type="arabicPeriod"/>
              <a:defRPr/>
            </a:pPr>
            <a:endParaRPr lang="ru-RU" sz="1500" b="1" dirty="0" smtClean="0"/>
          </a:p>
          <a:p>
            <a:pPr marL="533400" indent="-533400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1500" b="1" dirty="0" smtClean="0"/>
              <a:t>Этот </a:t>
            </a:r>
            <a:r>
              <a:rPr lang="ru-RU" sz="1500" b="1" dirty="0"/>
              <a:t>город величали, как человека – «господин».</a:t>
            </a:r>
          </a:p>
          <a:p>
            <a:pPr marL="533400" indent="-533400">
              <a:lnSpc>
                <a:spcPct val="80000"/>
              </a:lnSpc>
              <a:buFont typeface="+mj-lt"/>
              <a:buAutoNum type="arabicPeriod"/>
              <a:defRPr/>
            </a:pPr>
            <a:endParaRPr lang="ru-RU" sz="1500" b="1" dirty="0"/>
          </a:p>
          <a:p>
            <a:pPr marL="533400" indent="-533400">
              <a:lnSpc>
                <a:spcPct val="80000"/>
              </a:lnSpc>
              <a:buFontTx/>
              <a:buAutoNum type="arabicPeriod"/>
              <a:defRPr/>
            </a:pPr>
            <a:endParaRPr lang="ru-RU" sz="1400" b="1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7092950" y="115888"/>
            <a:ext cx="1908175" cy="6553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ru-RU" sz="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Киев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ru-RU" sz="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Москва</a:t>
            </a:r>
            <a:endParaRPr lang="ru-RU" sz="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ru-RU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Ладога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ru-RU" sz="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ru-RU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Владимир</a:t>
            </a:r>
          </a:p>
          <a:p>
            <a:pPr>
              <a:lnSpc>
                <a:spcPct val="80000"/>
              </a:lnSpc>
              <a:defRPr/>
            </a:pPr>
            <a:endParaRPr lang="ru-RU" sz="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ru-RU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Псков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ru-RU" sz="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ru-RU" sz="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Херсонес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ru-RU" sz="1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Искоростень</a:t>
            </a:r>
            <a:endParaRPr lang="ru-RU" sz="1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ru-RU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Муром</a:t>
            </a:r>
          </a:p>
          <a:p>
            <a:pPr>
              <a:lnSpc>
                <a:spcPct val="80000"/>
              </a:lnSpc>
              <a:defRPr/>
            </a:pPr>
            <a:r>
              <a:rPr lang="ru-RU" sz="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Боголюбов</a:t>
            </a:r>
            <a:endParaRPr lang="ru-RU" sz="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ru-RU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Рязань</a:t>
            </a:r>
          </a:p>
          <a:p>
            <a:pPr>
              <a:lnSpc>
                <a:spcPct val="80000"/>
              </a:lnSpc>
              <a:defRPr/>
            </a:pPr>
            <a:endParaRPr lang="ru-RU" sz="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ru-RU" sz="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Любеч</a:t>
            </a:r>
            <a:endParaRPr lang="ru-RU" sz="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ru-RU" sz="1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ru-RU" sz="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ru-RU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Ростов</a:t>
            </a:r>
          </a:p>
          <a:p>
            <a:pPr>
              <a:lnSpc>
                <a:spcPct val="80000"/>
              </a:lnSpc>
              <a:defRPr/>
            </a:pPr>
            <a:endParaRPr lang="ru-RU" sz="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endParaRPr lang="ru-RU" sz="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ru-RU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Козельск</a:t>
            </a:r>
          </a:p>
          <a:p>
            <a:pPr>
              <a:lnSpc>
                <a:spcPct val="80000"/>
              </a:lnSpc>
              <a:defRPr/>
            </a:pPr>
            <a:endParaRPr lang="ru-RU" sz="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endParaRPr lang="ru-RU" sz="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ru-RU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Царьград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ru-RU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Великий Новгород</a:t>
            </a:r>
          </a:p>
          <a:p>
            <a:pPr>
              <a:lnSpc>
                <a:spcPct val="80000"/>
              </a:lnSpc>
              <a:defRPr/>
            </a:pPr>
            <a:endParaRPr lang="ru-RU" sz="1500" dirty="0"/>
          </a:p>
          <a:p>
            <a:pPr>
              <a:lnSpc>
                <a:spcPct val="80000"/>
              </a:lnSpc>
              <a:defRPr/>
            </a:pPr>
            <a:endParaRPr lang="ru-RU" sz="14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532813" y="6237288"/>
            <a:ext cx="611187" cy="493712"/>
          </a:xfrm>
          <a:prstGeom prst="actionButtonBeginn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51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51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512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512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512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512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3000" fill="hold"/>
                                        <p:tgtEl>
                                          <p:spTgt spid="512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3000" fill="hold"/>
                                        <p:tgtEl>
                                          <p:spTgt spid="512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3000" fill="hold"/>
                                        <p:tgtEl>
                                          <p:spTgt spid="512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3000" fill="hold"/>
                                        <p:tgtEl>
                                          <p:spTgt spid="512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Город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Мода</a:t>
                      </a:r>
                      <a:endParaRPr lang="ru-RU" sz="2400" b="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Гербы</a:t>
                      </a:r>
                      <a:endParaRPr lang="ru-RU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Крепость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33CC"/>
                          </a:solidFill>
                        </a:rPr>
                        <a:t>Иконы</a:t>
                      </a:r>
                      <a:endParaRPr lang="ru-RU" sz="24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Соборы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FF00"/>
                          </a:solidFill>
                        </a:rPr>
                        <a:t>Доспехи</a:t>
                      </a:r>
                      <a:endParaRPr lang="ru-RU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B059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Средство</a:t>
                      </a:r>
                    </a:p>
                    <a:p>
                      <a:pPr algn="ctr"/>
                      <a:r>
                        <a:rPr lang="ru-RU" sz="2400" b="1" dirty="0" err="1" smtClean="0"/>
                        <a:t>передвиже-ния</a:t>
                      </a:r>
                      <a:endParaRPr lang="ru-RU" sz="2400" b="1" dirty="0"/>
                    </a:p>
                  </a:txBody>
                  <a:tcPr>
                    <a:solidFill>
                      <a:srgbClr val="F3FE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Торговля</a:t>
                      </a:r>
                      <a:endParaRPr lang="ru-RU" sz="240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/>
                        <a:t>Письмен-ность</a:t>
                      </a:r>
                      <a:endParaRPr lang="ru-RU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Украшения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4ED6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Воины</a:t>
                      </a:r>
                      <a:endParaRPr lang="ru-RU" sz="2400" b="1" dirty="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FF"/>
                          </a:solidFill>
                        </a:rPr>
                        <a:t>Символы</a:t>
                      </a:r>
                      <a:endParaRPr lang="ru-RU" sz="24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Князь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FF"/>
                          </a:solidFill>
                        </a:rPr>
                        <a:t>Род войска</a:t>
                      </a:r>
                      <a:endParaRPr lang="ru-RU" sz="24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1331640" y="1844824"/>
            <a:ext cx="431800" cy="393700"/>
          </a:xfrm>
          <a:prstGeom prst="actionButtonBackPrevio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3203848" y="1844824"/>
            <a:ext cx="431800" cy="393700"/>
          </a:xfrm>
          <a:prstGeom prst="actionButtonBackPrevio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5004048" y="1844824"/>
            <a:ext cx="431800" cy="393700"/>
          </a:xfrm>
          <a:prstGeom prst="actionButtonBackPrevio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Управляющая кнопка: назад 7">
            <a:hlinkClick r:id="rId5" action="ppaction://hlinksldjump" highlightClick="1"/>
          </p:cNvPr>
          <p:cNvSpPr/>
          <p:nvPr/>
        </p:nvSpPr>
        <p:spPr>
          <a:xfrm>
            <a:off x="3131840" y="4149080"/>
            <a:ext cx="431800" cy="393700"/>
          </a:xfrm>
          <a:prstGeom prst="actionButtonBackPrevio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Управляющая кнопка: назад 8">
            <a:hlinkClick r:id="rId6" action="ppaction://hlinksldjump" highlightClick="1"/>
          </p:cNvPr>
          <p:cNvSpPr/>
          <p:nvPr/>
        </p:nvSpPr>
        <p:spPr>
          <a:xfrm>
            <a:off x="1403648" y="4149080"/>
            <a:ext cx="431800" cy="393700"/>
          </a:xfrm>
          <a:prstGeom prst="actionButtonBackPrevio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правляющая кнопка: назад 9">
            <a:hlinkClick r:id="rId7" action="ppaction://hlinksldjump" highlightClick="1"/>
          </p:cNvPr>
          <p:cNvSpPr/>
          <p:nvPr/>
        </p:nvSpPr>
        <p:spPr>
          <a:xfrm>
            <a:off x="8712200" y="4149080"/>
            <a:ext cx="431800" cy="393700"/>
          </a:xfrm>
          <a:prstGeom prst="actionButtonBackPrevio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Управляющая кнопка: назад 10">
            <a:hlinkClick r:id="rId8" action="ppaction://hlinksldjump" highlightClick="1"/>
          </p:cNvPr>
          <p:cNvSpPr/>
          <p:nvPr/>
        </p:nvSpPr>
        <p:spPr>
          <a:xfrm>
            <a:off x="6876256" y="4149080"/>
            <a:ext cx="431800" cy="393700"/>
          </a:xfrm>
          <a:prstGeom prst="actionButtonBackPrevio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Управляющая кнопка: назад 11">
            <a:hlinkClick r:id="rId9" action="ppaction://hlinksldjump" highlightClick="1"/>
          </p:cNvPr>
          <p:cNvSpPr/>
          <p:nvPr/>
        </p:nvSpPr>
        <p:spPr>
          <a:xfrm>
            <a:off x="5004048" y="4149080"/>
            <a:ext cx="431800" cy="393700"/>
          </a:xfrm>
          <a:prstGeom prst="actionButtonBackPrevio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Управляющая кнопка: назад 12">
            <a:hlinkClick r:id="rId10" action="ppaction://hlinksldjump" highlightClick="1"/>
          </p:cNvPr>
          <p:cNvSpPr/>
          <p:nvPr/>
        </p:nvSpPr>
        <p:spPr>
          <a:xfrm>
            <a:off x="3131840" y="6464300"/>
            <a:ext cx="431800" cy="393700"/>
          </a:xfrm>
          <a:prstGeom prst="actionButtonBackPrevio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Управляющая кнопка: назад 13">
            <a:hlinkClick r:id="rId11" action="ppaction://hlinksldjump" highlightClick="1"/>
          </p:cNvPr>
          <p:cNvSpPr/>
          <p:nvPr/>
        </p:nvSpPr>
        <p:spPr>
          <a:xfrm>
            <a:off x="1403648" y="6464300"/>
            <a:ext cx="431800" cy="393700"/>
          </a:xfrm>
          <a:prstGeom prst="actionButtonBackPrevio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Управляющая кнопка: назад 14">
            <a:hlinkClick r:id="rId12" action="ppaction://hlinksldjump" highlightClick="1"/>
          </p:cNvPr>
          <p:cNvSpPr/>
          <p:nvPr/>
        </p:nvSpPr>
        <p:spPr>
          <a:xfrm>
            <a:off x="8712200" y="1844824"/>
            <a:ext cx="431800" cy="393700"/>
          </a:xfrm>
          <a:prstGeom prst="actionButtonBackPrevio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Управляющая кнопка: назад 15">
            <a:hlinkClick r:id="rId13" action="ppaction://hlinksldjump" highlightClick="1"/>
          </p:cNvPr>
          <p:cNvSpPr/>
          <p:nvPr/>
        </p:nvSpPr>
        <p:spPr>
          <a:xfrm>
            <a:off x="6876256" y="1844824"/>
            <a:ext cx="431800" cy="393700"/>
          </a:xfrm>
          <a:prstGeom prst="actionButtonBackPrevio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Управляющая кнопка: назад 16">
            <a:hlinkClick r:id="rId14" action="ppaction://hlinksldjump" highlightClick="1"/>
          </p:cNvPr>
          <p:cNvSpPr/>
          <p:nvPr/>
        </p:nvSpPr>
        <p:spPr>
          <a:xfrm>
            <a:off x="6876256" y="6464300"/>
            <a:ext cx="431800" cy="393700"/>
          </a:xfrm>
          <a:prstGeom prst="actionButtonBackPrevio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Управляющая кнопка: назад 17">
            <a:hlinkClick r:id="rId15" action="ppaction://hlinksldjump" highlightClick="1"/>
          </p:cNvPr>
          <p:cNvSpPr/>
          <p:nvPr/>
        </p:nvSpPr>
        <p:spPr>
          <a:xfrm>
            <a:off x="5004048" y="6464300"/>
            <a:ext cx="431800" cy="393700"/>
          </a:xfrm>
          <a:prstGeom prst="actionButtonBackPrevio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Управляющая кнопка: назад 18">
            <a:hlinkClick r:id="rId16" action="ppaction://hlinksldjump" highlightClick="1"/>
          </p:cNvPr>
          <p:cNvSpPr/>
          <p:nvPr/>
        </p:nvSpPr>
        <p:spPr>
          <a:xfrm>
            <a:off x="8712200" y="6464300"/>
            <a:ext cx="431800" cy="393700"/>
          </a:xfrm>
          <a:prstGeom prst="actionButtonBackPrevio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Горизонтальный свиток 20">
            <a:hlinkClick r:id="rId17" action="ppaction://hlinksldjump"/>
          </p:cNvPr>
          <p:cNvSpPr/>
          <p:nvPr/>
        </p:nvSpPr>
        <p:spPr>
          <a:xfrm>
            <a:off x="7596336" y="5733256"/>
            <a:ext cx="1368152" cy="648072"/>
          </a:xfrm>
          <a:prstGeom prst="horizontalScroll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</a:rPr>
              <a:t>Конец 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20" name="Горизонтальный свиток 19">
            <a:hlinkClick r:id="rId18" action="ppaction://hlinksldjump"/>
          </p:cNvPr>
          <p:cNvSpPr/>
          <p:nvPr/>
        </p:nvSpPr>
        <p:spPr>
          <a:xfrm>
            <a:off x="5652120" y="5733256"/>
            <a:ext cx="1440160" cy="72008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</a:rPr>
              <a:t>Поиграем в</a:t>
            </a:r>
          </a:p>
          <a:p>
            <a:pPr algn="ctr"/>
            <a:r>
              <a:rPr lang="ru-RU" sz="1600" b="1" dirty="0" smtClean="0">
                <a:solidFill>
                  <a:srgbClr val="0000FF"/>
                </a:solidFill>
              </a:rPr>
              <a:t>города</a:t>
            </a:r>
            <a:endParaRPr lang="ru-RU" sz="1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388" y="1524000"/>
            <a:ext cx="8785225" cy="4572000"/>
          </a:xfrm>
        </p:spPr>
        <p:txBody>
          <a:bodyPr>
            <a:normAutofit lnSpcReduction="10000"/>
          </a:bodyPr>
          <a:lstStyle/>
          <a:p>
            <a:pPr algn="ctr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игры –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преподаватель Техникума отраслевых технологий и финансов (ФГБОУ  ВПО  «СГСЭУ»)</a:t>
            </a:r>
          </a:p>
          <a:p>
            <a:pPr algn="ctr">
              <a:buFont typeface="Wingdings 2" pitchFamily="18" charset="2"/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Скоробогатова Л.В. </a:t>
            </a:r>
          </a:p>
          <a:p>
            <a:pPr>
              <a:buFont typeface="Wingdings 2" pitchFamily="18" charset="2"/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 2" pitchFamily="18" charset="2"/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 2" pitchFamily="18" charset="2"/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 2" pitchFamily="18" charset="2"/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Саратов. 2011 г. </a:t>
            </a:r>
          </a:p>
          <a:p>
            <a:pPr>
              <a:buFont typeface="Wingdings 2" pitchFamily="18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r>
              <a:rPr lang="ru-RU" dirty="0" smtClean="0"/>
              <a:t>Команды или игроки выбирают категорию ответа. Нажатием управляющей кнопки на панели вопросов открывается соответствующий вопрос.</a:t>
            </a:r>
          </a:p>
          <a:p>
            <a:r>
              <a:rPr lang="ru-RU" dirty="0" smtClean="0"/>
              <a:t>Правильный ответ на вопрос выводится на экран нажатием курсора мышки на </a:t>
            </a:r>
            <a:r>
              <a:rPr lang="ru-RU" b="1" dirty="0" smtClean="0"/>
              <a:t>свободное поле </a:t>
            </a:r>
            <a:r>
              <a:rPr lang="ru-RU" dirty="0" smtClean="0"/>
              <a:t>слайда.</a:t>
            </a:r>
          </a:p>
          <a:p>
            <a:r>
              <a:rPr lang="ru-RU" dirty="0" smtClean="0"/>
              <a:t>Возврат на панель вопросов осуществляется нажатием управляющей кнопки в правом нижнем углу слайда.</a:t>
            </a:r>
          </a:p>
          <a:p>
            <a:r>
              <a:rPr lang="ru-RU" dirty="0" smtClean="0"/>
              <a:t>В игре «Поиграем в города» вопросы выводятся поочередно  по щелчку кнопки мыши. Затем также поочередно по щелчку выводятся ответы.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Правила игры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1116013" y="4189413"/>
            <a:ext cx="69850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dirty="0">
                <a:latin typeface="Arial" pitchFamily="34" charset="0"/>
              </a:rPr>
              <a:t>   </a:t>
            </a:r>
            <a:r>
              <a:rPr lang="ru-RU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Почти все города Киевской Руси (в отличие от западноевропейских) имели не каменные,  а деревянные укрепления. Вот почему наши предки говорили не "построить город", а "срубить". Городские укрепления представляли собой деревянные срубы, наполненные землёй,  которые представлялись один к другому,  образуя заградительное кольцо. От этого и слово "город" имело в те времена несколько значений: крепость, крепостная стена, ограда, населённый пункт.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ru-RU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/>
            </a:r>
            <a:br>
              <a:rPr lang="ru-RU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</a:br>
            <a:endParaRPr lang="ru-RU" b="1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46084" name="Picture 4" descr="Строительство укреплениий времени Юрия Долгорукого. Реконструкция М.Г.Рабиновича и Д.Н.Кульчинского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042988" y="2565400"/>
            <a:ext cx="6842125" cy="3859213"/>
          </a:xfrm>
          <a:noFill/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наши предки говорили не </a:t>
            </a:r>
            <a:br>
              <a:rPr lang="ru-RU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«построить город», а «срубить город»?</a:t>
            </a:r>
          </a:p>
        </p:txBody>
      </p:sp>
      <p:sp>
        <p:nvSpPr>
          <p:cNvPr id="8" name="Управляющая кнопка: назад 7">
            <a:hlinkClick r:id="rId3" action="ppaction://hlinksldjump" highlightClick="1"/>
          </p:cNvPr>
          <p:cNvSpPr/>
          <p:nvPr/>
        </p:nvSpPr>
        <p:spPr>
          <a:xfrm>
            <a:off x="8605838" y="6319838"/>
            <a:ext cx="538162" cy="538162"/>
          </a:xfrm>
          <a:prstGeom prst="actionButtonBackPrevio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4.32932E-6 L 6.94444E-6 -0.32516 " pathEditMode="relative" ptsTypes="AA">
                                      <p:cBhvr>
                                        <p:cTn id="6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Картинка 3 из 91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1412875"/>
            <a:ext cx="4465638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был  главный  и  самый  большой   храм  в Киевской Руси,  построенный  по  приказу  Ярослава  Мудрого  на месте  победы  над  печенегами.</a:t>
            </a:r>
          </a:p>
        </p:txBody>
      </p:sp>
      <p:pic>
        <p:nvPicPr>
          <p:cNvPr id="11270" name="Picture 10" descr="Картинка 50 из 91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2204864"/>
            <a:ext cx="3877241" cy="2319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Управляющая кнопка: назад 9">
            <a:hlinkClick r:id="rId6" action="ppaction://hlinksldjump" highlightClick="1"/>
          </p:cNvPr>
          <p:cNvSpPr/>
          <p:nvPr/>
        </p:nvSpPr>
        <p:spPr>
          <a:xfrm>
            <a:off x="8532813" y="6319838"/>
            <a:ext cx="611187" cy="538162"/>
          </a:xfrm>
          <a:prstGeom prst="actionButtonBackPrevio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extBox 10"/>
          <p:cNvSpPr txBox="1">
            <a:spLocks noChangeArrowheads="1"/>
          </p:cNvSpPr>
          <p:nvPr/>
        </p:nvSpPr>
        <p:spPr bwMode="auto">
          <a:xfrm>
            <a:off x="1908175" y="6092825"/>
            <a:ext cx="1930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Современный вид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5229200"/>
            <a:ext cx="4968552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Софийский</a:t>
            </a:r>
          </a:p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собор</a:t>
            </a:r>
          </a:p>
        </p:txBody>
      </p:sp>
      <p:pic>
        <p:nvPicPr>
          <p:cNvPr id="40966" name="Picture 6" descr="Картинка 16 из 213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779912" y="1412776"/>
            <a:ext cx="5022850" cy="5111750"/>
          </a:xfrm>
          <a:prstGeom prst="rect">
            <a:avLst/>
          </a:prstGeom>
          <a:noFill/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Картинка 4 из 7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989138"/>
            <a:ext cx="3019425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708400" y="2420938"/>
            <a:ext cx="16891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Сапоги</a:t>
            </a:r>
          </a:p>
        </p:txBody>
      </p:sp>
      <p:pic>
        <p:nvPicPr>
          <p:cNvPr id="15364" name="Picture 12" descr="Картинка 87 из 148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2475" y="333375"/>
            <a:ext cx="3311525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назад 9">
            <a:hlinkClick r:id="rId6" action="ppaction://hlinksldjump" highlightClick="1"/>
          </p:cNvPr>
          <p:cNvSpPr/>
          <p:nvPr/>
        </p:nvSpPr>
        <p:spPr>
          <a:xfrm>
            <a:off x="8532813" y="6237288"/>
            <a:ext cx="611187" cy="620712"/>
          </a:xfrm>
          <a:prstGeom prst="actionButtonBackPrevio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23850" y="404813"/>
            <a:ext cx="5040313" cy="163036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dirty="0">
                <a:ln w="11430"/>
                <a:solidFill>
                  <a:srgbClr val="CC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Различной была одежда простых и знатных людей на Руси. </a:t>
            </a:r>
          </a:p>
          <a:p>
            <a:pPr>
              <a:defRPr/>
            </a:pPr>
            <a:endParaRPr lang="ru-RU" sz="2000" b="1" dirty="0">
              <a:ln w="11430"/>
              <a:solidFill>
                <a:srgbClr val="CC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>
              <a:defRPr/>
            </a:pPr>
            <a:r>
              <a:rPr lang="ru-RU" sz="2000" b="1" dirty="0">
                <a:ln w="11430"/>
                <a:solidFill>
                  <a:srgbClr val="CC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На ногах крестьяне носили – ………</a:t>
            </a:r>
          </a:p>
          <a:p>
            <a:pPr>
              <a:defRPr/>
            </a:pPr>
            <a:r>
              <a:rPr lang="ru-RU" sz="2000" b="1" dirty="0">
                <a:ln w="11430"/>
                <a:solidFill>
                  <a:srgbClr val="CC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князья и бояре -……………….. </a:t>
            </a:r>
          </a:p>
        </p:txBody>
      </p:sp>
      <p:pic>
        <p:nvPicPr>
          <p:cNvPr id="17" name="Рисунок 16" descr="mod64_16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884863" y="188640"/>
            <a:ext cx="3259137" cy="4679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8" name="Picture 10" descr="Картинка 9 из 79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703422">
            <a:off x="2833688" y="3649662"/>
            <a:ext cx="2332038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276600" y="5805488"/>
            <a:ext cx="1738313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i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Лапти</a:t>
            </a:r>
          </a:p>
        </p:txBody>
      </p:sp>
      <p:pic>
        <p:nvPicPr>
          <p:cNvPr id="16" name="Рисунок 15" descr="6155c7e3f61c97432b4b3c3be05_prev.jpg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79388" y="1989138"/>
            <a:ext cx="6121400" cy="4562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0" y="1484784"/>
            <a:ext cx="604867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Владимирская     Божья Матерь</a:t>
            </a:r>
          </a:p>
          <a:p>
            <a:pPr algn="ctr">
              <a:defRPr/>
            </a:pPr>
            <a:r>
              <a:rPr lang="ru-RU" sz="32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г. Владимир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3317" name="Picture 5" descr="082df3ac6752d06e734b7725f366703d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88913"/>
            <a:ext cx="3097213" cy="381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Picture 7" descr="19934553_Vladimirskaya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72225" y="115888"/>
            <a:ext cx="2549525" cy="388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21" name="Picture 9" descr="mosaika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63938" y="836613"/>
            <a:ext cx="2592387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22" name="Rectangle 10"/>
          <p:cNvSpPr>
            <a:spLocks noGrp="1" noChangeArrowheads="1"/>
          </p:cNvSpPr>
          <p:nvPr>
            <p:ph idx="1"/>
          </p:nvPr>
        </p:nvSpPr>
        <p:spPr>
          <a:xfrm>
            <a:off x="457200" y="4149725"/>
            <a:ext cx="8507413" cy="2519363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900" b="1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Эту икону, по преданию написанную самим евангелистом Лукой,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привез с собой в свое Суздальское княжество  из Киева князь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Андрей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Боголюбский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1800" b="1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называется эта икона?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город Андрей 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Боголюбский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сделал столицей своего княжества?</a:t>
            </a:r>
          </a:p>
        </p:txBody>
      </p:sp>
      <p:sp>
        <p:nvSpPr>
          <p:cNvPr id="16391" name="Text Box 14"/>
          <p:cNvSpPr txBox="1">
            <a:spLocks noChangeArrowheads="1"/>
          </p:cNvSpPr>
          <p:nvPr/>
        </p:nvSpPr>
        <p:spPr bwMode="auto">
          <a:xfrm>
            <a:off x="1331913" y="3933825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</a:t>
            </a:r>
          </a:p>
        </p:txBody>
      </p:sp>
      <p:sp>
        <p:nvSpPr>
          <p:cNvPr id="16392" name="Text Box 15"/>
          <p:cNvSpPr txBox="1">
            <a:spLocks noChangeArrowheads="1"/>
          </p:cNvSpPr>
          <p:nvPr/>
        </p:nvSpPr>
        <p:spPr bwMode="auto">
          <a:xfrm>
            <a:off x="4787900" y="393382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</a:t>
            </a:r>
          </a:p>
        </p:txBody>
      </p:sp>
      <p:sp>
        <p:nvSpPr>
          <p:cNvPr id="16393" name="Text Box 16"/>
          <p:cNvSpPr txBox="1">
            <a:spLocks noChangeArrowheads="1"/>
          </p:cNvSpPr>
          <p:nvPr/>
        </p:nvSpPr>
        <p:spPr bwMode="auto">
          <a:xfrm>
            <a:off x="7648575" y="3976688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3</a:t>
            </a:r>
          </a:p>
        </p:txBody>
      </p:sp>
      <p:sp>
        <p:nvSpPr>
          <p:cNvPr id="11" name="Управляющая кнопка: назад 10">
            <a:hlinkClick r:id="rId5" action="ppaction://hlinksldjump" highlightClick="1"/>
          </p:cNvPr>
          <p:cNvSpPr/>
          <p:nvPr/>
        </p:nvSpPr>
        <p:spPr>
          <a:xfrm>
            <a:off x="8532813" y="6248400"/>
            <a:ext cx="611187" cy="609600"/>
          </a:xfrm>
          <a:prstGeom prst="actionButtonBackPrevio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35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3" descr="Картинка 3 из 237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49" y="2492896"/>
            <a:ext cx="3390979" cy="3234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431" name="Picture 15" descr="566c0974545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4213" y="1989138"/>
            <a:ext cx="3810000" cy="4491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333375"/>
            <a:ext cx="8229600" cy="1582738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Драгоценный камень, широко распространенный в то время на Руси, из которого делались ювелирные украшения, оклады икон, расшивались платья. Назывался «перл».  </a:t>
            </a:r>
          </a:p>
        </p:txBody>
      </p:sp>
      <p:pic>
        <p:nvPicPr>
          <p:cNvPr id="60423" name="Picture 7" descr="1255368092_olga-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64088" y="1556792"/>
            <a:ext cx="3244850" cy="4833938"/>
          </a:xfrm>
          <a:prstGeom prst="rect">
            <a:avLst/>
          </a:prstGeom>
          <a:noFill/>
          <a:ln w="28575">
            <a:solidFill>
              <a:srgbClr val="993300"/>
            </a:solidFill>
          </a:ln>
          <a:effectLst/>
          <a:scene3d>
            <a:camera prst="perspectiveLeft"/>
            <a:lightRig rig="threePt" dir="t"/>
          </a:scene3d>
        </p:spPr>
      </p:pic>
      <p:sp>
        <p:nvSpPr>
          <p:cNvPr id="7" name="Управляющая кнопка: назад 6">
            <a:hlinkClick r:id="rId6" action="ppaction://hlinksldjump" highlightClick="1"/>
          </p:cNvPr>
          <p:cNvSpPr/>
          <p:nvPr/>
        </p:nvSpPr>
        <p:spPr>
          <a:xfrm>
            <a:off x="8459788" y="6248400"/>
            <a:ext cx="684212" cy="609600"/>
          </a:xfrm>
          <a:prstGeom prst="actionButtonBackPrevio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20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56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5" name="WordArt 11"/>
          <p:cNvSpPr>
            <a:spLocks noChangeArrowheads="1" noChangeShapeType="1" noTextEdit="1"/>
          </p:cNvSpPr>
          <p:nvPr/>
        </p:nvSpPr>
        <p:spPr bwMode="auto">
          <a:xfrm>
            <a:off x="5651500" y="4868863"/>
            <a:ext cx="2881313" cy="1317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Пергамент</a:t>
            </a:r>
          </a:p>
          <a:p>
            <a:pPr algn="ctr"/>
            <a:r>
              <a:rPr lang="ru-RU" sz="3600" b="1" i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Береста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140200" y="333375"/>
            <a:ext cx="4686300" cy="2232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 материалы использовались для письма в Киевской Руси?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на них писали?</a:t>
            </a:r>
          </a:p>
        </p:txBody>
      </p:sp>
      <p:pic>
        <p:nvPicPr>
          <p:cNvPr id="26628" name="Picture 9" descr="Картинка 25 из 31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8313" y="260350"/>
            <a:ext cx="3008312" cy="43592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6629" name="Picture 10" descr="Картинка 327 из 2106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08625" y="2492375"/>
            <a:ext cx="3151188" cy="4241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438" name="Text Box 12"/>
          <p:cNvSpPr txBox="1">
            <a:spLocks noChangeArrowheads="1"/>
          </p:cNvSpPr>
          <p:nvPr/>
        </p:nvSpPr>
        <p:spPr bwMode="auto">
          <a:xfrm>
            <a:off x="1692275" y="47244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1</a:t>
            </a:r>
          </a:p>
        </p:txBody>
      </p:sp>
      <p:sp>
        <p:nvSpPr>
          <p:cNvPr id="18439" name="Text Box 13"/>
          <p:cNvSpPr txBox="1">
            <a:spLocks noChangeArrowheads="1"/>
          </p:cNvSpPr>
          <p:nvPr/>
        </p:nvSpPr>
        <p:spPr bwMode="auto">
          <a:xfrm>
            <a:off x="5056188" y="6137275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2</a:t>
            </a:r>
          </a:p>
        </p:txBody>
      </p:sp>
      <p:sp>
        <p:nvSpPr>
          <p:cNvPr id="9" name="Управляющая кнопка: назад 8">
            <a:hlinkClick r:id="rId6" action="ppaction://hlinksldjump" highlightClick="1"/>
          </p:cNvPr>
          <p:cNvSpPr/>
          <p:nvPr/>
        </p:nvSpPr>
        <p:spPr>
          <a:xfrm>
            <a:off x="8532813" y="6308725"/>
            <a:ext cx="611187" cy="549275"/>
          </a:xfrm>
          <a:prstGeom prst="actionButtonBackPrevio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58 -0.00162 L -0.39358 -0.0016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7380288" y="2852738"/>
            <a:ext cx="17637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Печенеги</a:t>
            </a:r>
            <a:r>
              <a:rPr lang="ru-RU" sz="2000" b="1" dirty="0">
                <a:solidFill>
                  <a:srgbClr val="0000FF"/>
                </a:solidFill>
              </a:rPr>
              <a:t>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и</a:t>
            </a:r>
          </a:p>
          <a:p>
            <a:pPr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половцы</a:t>
            </a:r>
          </a:p>
        </p:txBody>
      </p:sp>
      <p:pic>
        <p:nvPicPr>
          <p:cNvPr id="26632" name="Picture 8" descr="1194260822_byz73xplz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49963" y="549275"/>
            <a:ext cx="3094037" cy="4175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4500563" y="6021388"/>
            <a:ext cx="1892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Варяг</a:t>
            </a:r>
            <a:r>
              <a:rPr lang="ru-RU" sz="24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250825" y="2636838"/>
            <a:ext cx="16573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Монголо-татары</a:t>
            </a:r>
          </a:p>
        </p:txBody>
      </p:sp>
      <p:pic>
        <p:nvPicPr>
          <p:cNvPr id="26634" name="Picture 10" descr="mongols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908720"/>
            <a:ext cx="4773613" cy="3190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229600" cy="8366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это</a:t>
            </a:r>
            <a:r>
              <a:rPr lang="ru-RU" sz="32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варяги, половцы и печенеги, монголо-татары ?</a:t>
            </a:r>
          </a:p>
        </p:txBody>
      </p:sp>
      <p:sp>
        <p:nvSpPr>
          <p:cNvPr id="12296" name="Text Box 14"/>
          <p:cNvSpPr txBox="1">
            <a:spLocks noChangeArrowheads="1"/>
          </p:cNvSpPr>
          <p:nvPr/>
        </p:nvSpPr>
        <p:spPr bwMode="auto">
          <a:xfrm>
            <a:off x="7827963" y="2770188"/>
            <a:ext cx="1316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12297" name="Text Box 19"/>
          <p:cNvSpPr txBox="1">
            <a:spLocks noChangeArrowheads="1"/>
          </p:cNvSpPr>
          <p:nvPr/>
        </p:nvSpPr>
        <p:spPr bwMode="auto">
          <a:xfrm>
            <a:off x="303213" y="1023938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</a:t>
            </a:r>
          </a:p>
        </p:txBody>
      </p:sp>
      <p:sp>
        <p:nvSpPr>
          <p:cNvPr id="12298" name="Text Box 20"/>
          <p:cNvSpPr txBox="1">
            <a:spLocks noChangeArrowheads="1"/>
          </p:cNvSpPr>
          <p:nvPr/>
        </p:nvSpPr>
        <p:spPr bwMode="auto">
          <a:xfrm>
            <a:off x="323850" y="4005263"/>
            <a:ext cx="503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</a:t>
            </a:r>
          </a:p>
        </p:txBody>
      </p:sp>
      <p:sp>
        <p:nvSpPr>
          <p:cNvPr id="12299" name="Text Box 21"/>
          <p:cNvSpPr txBox="1">
            <a:spLocks noChangeArrowheads="1"/>
          </p:cNvSpPr>
          <p:nvPr/>
        </p:nvSpPr>
        <p:spPr bwMode="auto">
          <a:xfrm>
            <a:off x="3419475" y="6521450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3</a:t>
            </a:r>
          </a:p>
        </p:txBody>
      </p:sp>
      <p:sp>
        <p:nvSpPr>
          <p:cNvPr id="12300" name="Text Box 22"/>
          <p:cNvSpPr txBox="1">
            <a:spLocks noChangeArrowheads="1"/>
          </p:cNvSpPr>
          <p:nvPr/>
        </p:nvSpPr>
        <p:spPr bwMode="auto">
          <a:xfrm>
            <a:off x="6300788" y="981075"/>
            <a:ext cx="358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</a:t>
            </a:r>
          </a:p>
        </p:txBody>
      </p:sp>
      <p:sp>
        <p:nvSpPr>
          <p:cNvPr id="16" name="Управляющая кнопка: назад 15">
            <a:hlinkClick r:id="rId4" action="ppaction://hlinksldjump" highlightClick="1"/>
          </p:cNvPr>
          <p:cNvSpPr/>
          <p:nvPr/>
        </p:nvSpPr>
        <p:spPr>
          <a:xfrm>
            <a:off x="8604250" y="6381750"/>
            <a:ext cx="539750" cy="476250"/>
          </a:xfrm>
          <a:prstGeom prst="actionButtonBackPrevio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6630" name="Picture 6" descr="1236069313778540_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067944" y="3212976"/>
            <a:ext cx="3555002" cy="3547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1876E-6 L -2.5E-6 0.2519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11751E-7 L -0.21857 4.11751E-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69 0.00093 L 0.02969 0.33395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9" grpId="0"/>
      <p:bldP spid="26641" grpId="0"/>
      <p:bldP spid="2663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62</TotalTime>
  <Words>741</Words>
  <Application>Microsoft Office PowerPoint</Application>
  <PresentationFormat>Экран (4:3)</PresentationFormat>
  <Paragraphs>169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Бумажная</vt:lpstr>
      <vt:lpstr>Тема Office</vt:lpstr>
      <vt:lpstr>Слайд 1</vt:lpstr>
      <vt:lpstr>Слайд 2</vt:lpstr>
      <vt:lpstr>Почему наши предки говорили не  «построить город», а «срубить город»?</vt:lpstr>
      <vt:lpstr>Это был  главный  и  самый  большой   храм  в Киевской Руси,  построенный  по  приказу  Ярослава  Мудрого  на месте  победы  над  печенегами.</vt:lpstr>
      <vt:lpstr>Слайд 5</vt:lpstr>
      <vt:lpstr>Слайд 6</vt:lpstr>
      <vt:lpstr>Слайд 7</vt:lpstr>
      <vt:lpstr>Слайд 8</vt:lpstr>
      <vt:lpstr>Кто это: варяги, половцы и печенеги, монголо-татары ?</vt:lpstr>
      <vt:lpstr>Этот доспех на Руси называли «кольчатая броня»</vt:lpstr>
      <vt:lpstr>Символ  победы у славян </vt:lpstr>
      <vt:lpstr>Слайд 12</vt:lpstr>
      <vt:lpstr>Суздальский  князь  Юрий Долгорукий  приглашал  в  эту  крепость своего  союзника  новгород – северского  князя  с  дружиной  на  пир. Через  9  лет  он  заложил  здесь  новую  более  мощную  крепость. </vt:lpstr>
      <vt:lpstr>Первые  века  существования Киевской Руси  были  временем  постоянной борьбы русских  людей с  нападавшими  на  них  кочевниками. Вначале  это  были  хазары, затем  печенеги,  с середины XI века - половцы.  Вот  почему  правившие  в  Киеве князья  были  вынуждены  устраивать на дальних  подступах  к  городу  небольшие укрепления,  в которых  несли  службу  группы  дружинников.  Они  должны  были наблюдать  за  всем, что  происходит  на границах  Русского  государства  и  при появлении  вражеских  отрядов  отправлять  в  город  гонца,  призывающего дружину. </vt:lpstr>
      <vt:lpstr>Найдите  среди  гербов  герб  Великого Новгорода.    Какие  богатства  края  отражены в  рисунке  герба?</vt:lpstr>
      <vt:lpstr>Средство  передвижения,  благодаря  которому  славяне расселялись  по  территории  Древнерусского  государства, осваивали  новые  земли, торговали.</vt:lpstr>
      <vt:lpstr>Назовите   два   главных  товара, вывозимых   славянами  за границу. </vt:lpstr>
      <vt:lpstr>Слайд 18</vt:lpstr>
      <vt:lpstr>Слайд 19</vt:lpstr>
      <vt:lpstr>Слайд 20</vt:lpstr>
      <vt:lpstr>Правила игры</vt:lpstr>
    </vt:vector>
  </TitlesOfParts>
  <Company>ТОТИФ ГОУ ВПОС СГСЭУ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10</cp:revision>
  <dcterms:created xsi:type="dcterms:W3CDTF">2012-03-26T12:19:09Z</dcterms:created>
  <dcterms:modified xsi:type="dcterms:W3CDTF">2012-10-20T11:24:09Z</dcterms:modified>
</cp:coreProperties>
</file>