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6" r:id="rId5"/>
    <p:sldId id="265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88" autoAdjust="0"/>
  </p:normalViewPr>
  <p:slideViewPr>
    <p:cSldViewPr>
      <p:cViewPr varScale="1">
        <p:scale>
          <a:sx n="104" d="100"/>
          <a:sy n="104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C7BEA-628D-4018-B0C6-007260D5C445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7617-B019-461A-8BA9-79FDFEF24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77617-B019-461A-8BA9-79FDFEF24A2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2B06B8-B009-4988-9735-76AAC895A9B6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EF061F-6621-44D6-9472-8B3BEE82A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audio" Target="file:///D:\&#1071;!!!\&#1052;&#1091;&#1079;&#1099;&#1082;&#1072;\&#1052;&#1072;&#1088;&#1080;&#1081;&#1089;&#1082;&#1080;&#1077;\&#1064;&#1072;&#1082;&#1080;&#1088;&#1086;&#1074;%20-%20&#1058;&#1091;&#1075;&#1077;%20&#1084;&#1086;.mp3" TargetMode="Externa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&#1052;&#1072;&#1088;&#1080;&#1081;&#1089;&#1082;&#1072;&#1103;%20-%20&#1041;&#1077;&#1079;%20&#1085;&#1072;&#1079;&#1074;&#1072;&#1085;&#1080;&#1103;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8458200" cy="42862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85794"/>
            <a:ext cx="8458200" cy="350046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    КАКАЯ ТАЙНА СКРЫТА В МАРИЙСКОМ ПЛАТЬЕ?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орнамент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000" y="4898277"/>
            <a:ext cx="3132000" cy="1959723"/>
          </a:xfrm>
          <a:prstGeom prst="rect">
            <a:avLst/>
          </a:prstGeom>
        </p:spPr>
      </p:pic>
      <p:pic>
        <p:nvPicPr>
          <p:cNvPr id="5" name="Рисунок 4" descr="орнамент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920803"/>
            <a:ext cx="3096000" cy="1937197"/>
          </a:xfrm>
          <a:prstGeom prst="rect">
            <a:avLst/>
          </a:prstGeom>
        </p:spPr>
      </p:pic>
      <p:pic>
        <p:nvPicPr>
          <p:cNvPr id="6" name="Рисунок 5" descr="орнамент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8275"/>
            <a:ext cx="3132000" cy="1959725"/>
          </a:xfrm>
          <a:prstGeom prst="rect">
            <a:avLst/>
          </a:prstGeom>
        </p:spPr>
      </p:pic>
      <p:pic>
        <p:nvPicPr>
          <p:cNvPr id="7" name="Рисунок 6" descr="орнамент.jpg"/>
          <p:cNvPicPr>
            <a:picLocks noChangeAspect="1"/>
          </p:cNvPicPr>
          <p:nvPr/>
        </p:nvPicPr>
        <p:blipFill>
          <a:blip r:embed="rId3"/>
          <a:srcRect b="26066"/>
          <a:stretch>
            <a:fillRect/>
          </a:stretch>
        </p:blipFill>
        <p:spPr>
          <a:xfrm>
            <a:off x="8448675" y="2643182"/>
            <a:ext cx="695325" cy="2246358"/>
          </a:xfrm>
          <a:prstGeom prst="rect">
            <a:avLst/>
          </a:prstGeom>
        </p:spPr>
      </p:pic>
      <p:pic>
        <p:nvPicPr>
          <p:cNvPr id="8" name="Рисунок 7" descr="орнамен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675" y="0"/>
            <a:ext cx="69532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rgbClr val="FF0000"/>
                </a:solidFill>
              </a:rPr>
              <a:t>             Вышивка - это запечатленная людская память, человеческая    мысль, ставшая заветом и мудрым посланием потомкам.  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ар плать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285860"/>
            <a:ext cx="4500000" cy="5383896"/>
          </a:xfrm>
        </p:spPr>
      </p:pic>
      <p:pic>
        <p:nvPicPr>
          <p:cNvPr id="6" name="Рисунок 5" descr="орнамен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675" y="2071678"/>
            <a:ext cx="695325" cy="3038475"/>
          </a:xfrm>
          <a:prstGeom prst="rect">
            <a:avLst/>
          </a:prstGeom>
        </p:spPr>
      </p:pic>
      <p:pic>
        <p:nvPicPr>
          <p:cNvPr id="7" name="Рисунок 6" descr="орнамен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675" y="142852"/>
            <a:ext cx="695325" cy="3038475"/>
          </a:xfrm>
          <a:prstGeom prst="rect">
            <a:avLst/>
          </a:prstGeom>
        </p:spPr>
      </p:pic>
      <p:pic>
        <p:nvPicPr>
          <p:cNvPr id="8" name="Рисунок 7" descr="орнамен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5325" cy="3038475"/>
          </a:xfrm>
          <a:prstGeom prst="rect">
            <a:avLst/>
          </a:prstGeom>
        </p:spPr>
      </p:pic>
      <p:pic>
        <p:nvPicPr>
          <p:cNvPr id="9" name="Рисунок 8" descr="орнамен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72"/>
            <a:ext cx="695325" cy="3038475"/>
          </a:xfrm>
          <a:prstGeom prst="rect">
            <a:avLst/>
          </a:prstGeom>
        </p:spPr>
      </p:pic>
      <p:pic>
        <p:nvPicPr>
          <p:cNvPr id="10" name="Рисунок 9" descr="орнамент.jpg"/>
          <p:cNvPicPr>
            <a:picLocks noChangeAspect="1"/>
          </p:cNvPicPr>
          <p:nvPr/>
        </p:nvPicPr>
        <p:blipFill>
          <a:blip r:embed="rId3"/>
          <a:srcRect b="66349"/>
          <a:stretch>
            <a:fillRect/>
          </a:stretch>
        </p:blipFill>
        <p:spPr>
          <a:xfrm>
            <a:off x="0" y="5857892"/>
            <a:ext cx="695325" cy="1022419"/>
          </a:xfrm>
          <a:prstGeom prst="rect">
            <a:avLst/>
          </a:prstGeom>
        </p:spPr>
      </p:pic>
      <p:pic>
        <p:nvPicPr>
          <p:cNvPr id="11" name="Рисунок 10" descr="орнамен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671609" y="4991100"/>
            <a:ext cx="695325" cy="3038475"/>
          </a:xfrm>
          <a:prstGeom prst="rect">
            <a:avLst/>
          </a:prstGeom>
        </p:spPr>
      </p:pic>
      <p:pic>
        <p:nvPicPr>
          <p:cNvPr id="12" name="Рисунок 11" descr="орнамен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08866" y="4977875"/>
            <a:ext cx="700251" cy="3060000"/>
          </a:xfrm>
          <a:prstGeom prst="rect">
            <a:avLst/>
          </a:prstGeom>
        </p:spPr>
      </p:pic>
      <p:pic>
        <p:nvPicPr>
          <p:cNvPr id="13" name="Рисунок 12" descr="орнамент.jpg"/>
          <p:cNvPicPr>
            <a:picLocks noChangeAspect="1"/>
          </p:cNvPicPr>
          <p:nvPr/>
        </p:nvPicPr>
        <p:blipFill>
          <a:blip r:embed="rId3"/>
          <a:srcRect t="18957"/>
          <a:stretch>
            <a:fillRect/>
          </a:stretch>
        </p:blipFill>
        <p:spPr>
          <a:xfrm rot="5400000">
            <a:off x="7027168" y="5279143"/>
            <a:ext cx="695325" cy="2462390"/>
          </a:xfrm>
          <a:prstGeom prst="rect">
            <a:avLst/>
          </a:prstGeom>
        </p:spPr>
      </p:pic>
      <p:pic>
        <p:nvPicPr>
          <p:cNvPr id="14" name="Рисунок 13" descr="орнамент.jpg"/>
          <p:cNvPicPr>
            <a:picLocks noChangeAspect="1"/>
          </p:cNvPicPr>
          <p:nvPr/>
        </p:nvPicPr>
        <p:blipFill>
          <a:blip r:embed="rId3"/>
          <a:srcRect b="39099"/>
          <a:stretch>
            <a:fillRect/>
          </a:stretch>
        </p:blipFill>
        <p:spPr>
          <a:xfrm>
            <a:off x="8448675" y="5000636"/>
            <a:ext cx="695325" cy="1850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Зооморфные и антропоморфные мотивы воспроизводили стилизованные фигуры животных, птиц и людей.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мар.плат.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-1503"/>
          <a:stretch>
            <a:fillRect/>
          </a:stretch>
        </p:blipFill>
        <p:spPr>
          <a:xfrm>
            <a:off x="500034" y="1357298"/>
            <a:ext cx="3564000" cy="3175649"/>
          </a:xfrm>
        </p:spPr>
      </p:pic>
      <p:pic>
        <p:nvPicPr>
          <p:cNvPr id="14" name="Содержимое 13" descr="орнамент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1357298"/>
            <a:ext cx="2520000" cy="1773555"/>
          </a:xfrm>
        </p:spPr>
      </p:pic>
      <p:pic>
        <p:nvPicPr>
          <p:cNvPr id="15" name="Рисунок 14" descr="орнамент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071810"/>
            <a:ext cx="2520000" cy="1447648"/>
          </a:xfrm>
          <a:prstGeom prst="rect">
            <a:avLst/>
          </a:prstGeom>
        </p:spPr>
      </p:pic>
      <p:pic>
        <p:nvPicPr>
          <p:cNvPr id="16" name="Рисунок 15" descr="орнаме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4500570"/>
            <a:ext cx="2664000" cy="1173262"/>
          </a:xfrm>
          <a:prstGeom prst="rect">
            <a:avLst/>
          </a:prstGeom>
        </p:spPr>
      </p:pic>
      <p:pic>
        <p:nvPicPr>
          <p:cNvPr id="17" name="Рисунок 16" descr="орнамент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408436"/>
            <a:ext cx="3528000" cy="2449564"/>
          </a:xfrm>
          <a:prstGeom prst="rect">
            <a:avLst/>
          </a:prstGeom>
        </p:spPr>
      </p:pic>
      <p:pic>
        <p:nvPicPr>
          <p:cNvPr id="8" name="Рисунок 7" descr="орнамент.jpg"/>
          <p:cNvPicPr>
            <a:picLocks noChangeAspect="1"/>
          </p:cNvPicPr>
          <p:nvPr/>
        </p:nvPicPr>
        <p:blipFill>
          <a:blip r:embed="rId7"/>
          <a:srcRect b="13033"/>
          <a:stretch>
            <a:fillRect/>
          </a:stretch>
        </p:blipFill>
        <p:spPr>
          <a:xfrm>
            <a:off x="8448675" y="4214818"/>
            <a:ext cx="695325" cy="2642431"/>
          </a:xfrm>
          <a:prstGeom prst="rect">
            <a:avLst/>
          </a:prstGeom>
        </p:spPr>
      </p:pic>
      <p:pic>
        <p:nvPicPr>
          <p:cNvPr id="9" name="Рисунок 8" descr="орнамен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8675" y="1928802"/>
            <a:ext cx="695325" cy="3038475"/>
          </a:xfrm>
          <a:prstGeom prst="rect">
            <a:avLst/>
          </a:prstGeom>
        </p:spPr>
      </p:pic>
      <p:pic>
        <p:nvPicPr>
          <p:cNvPr id="10" name="Рисунок 9" descr="орнамен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8675" y="0"/>
            <a:ext cx="695325" cy="3038475"/>
          </a:xfrm>
          <a:prstGeom prst="rect">
            <a:avLst/>
          </a:prstGeom>
        </p:spPr>
      </p:pic>
      <p:pic>
        <p:nvPicPr>
          <p:cNvPr id="11" name="Рисунок 10" descr="орнамен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95325" cy="3038475"/>
          </a:xfrm>
          <a:prstGeom prst="rect">
            <a:avLst/>
          </a:prstGeom>
        </p:spPr>
      </p:pic>
      <p:pic>
        <p:nvPicPr>
          <p:cNvPr id="12" name="Рисунок 11" descr="орнамен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00372"/>
            <a:ext cx="695325" cy="3038475"/>
          </a:xfrm>
          <a:prstGeom prst="rect">
            <a:avLst/>
          </a:prstGeom>
        </p:spPr>
      </p:pic>
      <p:pic>
        <p:nvPicPr>
          <p:cNvPr id="13" name="Рисунок 12" descr="орнамент.jpg"/>
          <p:cNvPicPr>
            <a:picLocks noChangeAspect="1"/>
          </p:cNvPicPr>
          <p:nvPr/>
        </p:nvPicPr>
        <p:blipFill>
          <a:blip r:embed="rId7"/>
          <a:srcRect b="10663"/>
          <a:stretch>
            <a:fillRect/>
          </a:stretch>
        </p:blipFill>
        <p:spPr>
          <a:xfrm>
            <a:off x="0" y="4143380"/>
            <a:ext cx="695325" cy="2714450"/>
          </a:xfrm>
          <a:prstGeom prst="rect">
            <a:avLst/>
          </a:prstGeom>
        </p:spPr>
      </p:pic>
      <p:pic>
        <p:nvPicPr>
          <p:cNvPr id="18" name="Рисунок 17" descr="орнамен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779108" y="4933637"/>
            <a:ext cx="716727" cy="3132000"/>
          </a:xfrm>
          <a:prstGeom prst="rect">
            <a:avLst/>
          </a:prstGeom>
        </p:spPr>
      </p:pic>
      <p:pic>
        <p:nvPicPr>
          <p:cNvPr id="19" name="Рисунок 18" descr="орнамен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886319" y="4991100"/>
            <a:ext cx="695325" cy="3038475"/>
          </a:xfrm>
          <a:prstGeom prst="rect">
            <a:avLst/>
          </a:prstGeom>
        </p:spPr>
      </p:pic>
      <p:pic>
        <p:nvPicPr>
          <p:cNvPr id="20" name="Рисунок 19" descr="орнамент.jpg"/>
          <p:cNvPicPr>
            <a:picLocks noChangeAspect="1"/>
          </p:cNvPicPr>
          <p:nvPr/>
        </p:nvPicPr>
        <p:blipFill>
          <a:blip r:embed="rId7"/>
          <a:srcRect t="18957" r="-5177"/>
          <a:stretch>
            <a:fillRect/>
          </a:stretch>
        </p:blipFill>
        <p:spPr>
          <a:xfrm rot="5400000">
            <a:off x="6866293" y="5297135"/>
            <a:ext cx="731341" cy="246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орож груд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094" r="12710"/>
          <a:stretch>
            <a:fillRect/>
          </a:stretch>
        </p:blipFill>
        <p:spPr>
          <a:xfrm>
            <a:off x="4612551" y="1714488"/>
            <a:ext cx="3774887" cy="272290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4929198"/>
            <a:ext cx="5119694" cy="52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орнаментальная розетка </a:t>
            </a:r>
            <a:r>
              <a:rPr lang="ru-RU" sz="1800" dirty="0" err="1" smtClean="0">
                <a:solidFill>
                  <a:srgbClr val="FF0000"/>
                </a:solidFill>
              </a:rPr>
              <a:t>чызорол</a:t>
            </a:r>
            <a:r>
              <a:rPr lang="ru-RU" sz="1800" dirty="0" smtClean="0">
                <a:solidFill>
                  <a:srgbClr val="FF0000"/>
                </a:solidFill>
              </a:rPr>
              <a:t> - "сторож грудей". Такие композиции считались признаком зрелости женщины, символами замужества и материнства. Такой знак оберегал здоровье женщины-матери.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6255848"/>
            <a:ext cx="58912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ру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7166"/>
            <a:ext cx="2448000" cy="32997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14678" y="428604"/>
            <a:ext cx="4429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ТУПОРОЛ - "СТОРОЖ СПИНЫ". САМО НАЗВАНИЕ ЭТОГО УЗОРА УЖЕ ГОВОРИТ  О ЕГО НАЗНАЧЕНИИ- ОБЕРЕГАТЬ ВЛАДЕЛЬЦА РУБАХИ  СО  СТОРОНЫ СПИНЫ.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орнамен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675" y="0"/>
            <a:ext cx="695325" cy="3038475"/>
          </a:xfrm>
          <a:prstGeom prst="rect">
            <a:avLst/>
          </a:prstGeom>
        </p:spPr>
      </p:pic>
      <p:pic>
        <p:nvPicPr>
          <p:cNvPr id="10" name="Рисунок 9" descr="орнамен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675" y="3000372"/>
            <a:ext cx="695325" cy="3038475"/>
          </a:xfrm>
          <a:prstGeom prst="rect">
            <a:avLst/>
          </a:prstGeom>
        </p:spPr>
      </p:pic>
      <p:pic>
        <p:nvPicPr>
          <p:cNvPr id="11" name="Рисунок 10" descr="орнамент.jpg"/>
          <p:cNvPicPr>
            <a:picLocks noChangeAspect="1"/>
          </p:cNvPicPr>
          <p:nvPr/>
        </p:nvPicPr>
        <p:blipFill>
          <a:blip r:embed="rId4"/>
          <a:srcRect b="10663"/>
          <a:stretch>
            <a:fillRect/>
          </a:stretch>
        </p:blipFill>
        <p:spPr>
          <a:xfrm>
            <a:off x="8448675" y="4143380"/>
            <a:ext cx="695325" cy="2714450"/>
          </a:xfrm>
          <a:prstGeom prst="rect">
            <a:avLst/>
          </a:prstGeom>
        </p:spPr>
      </p:pic>
      <p:pic>
        <p:nvPicPr>
          <p:cNvPr id="12" name="Рисунок 11" descr="орнамен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95325" cy="3038475"/>
          </a:xfrm>
          <a:prstGeom prst="rect">
            <a:avLst/>
          </a:prstGeom>
        </p:spPr>
      </p:pic>
      <p:pic>
        <p:nvPicPr>
          <p:cNvPr id="13" name="Рисунок 12" descr="орнамен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0372"/>
            <a:ext cx="695325" cy="3038475"/>
          </a:xfrm>
          <a:prstGeom prst="rect">
            <a:avLst/>
          </a:prstGeom>
        </p:spPr>
      </p:pic>
      <p:pic>
        <p:nvPicPr>
          <p:cNvPr id="14" name="Рисунок 13" descr="орнамент.jpg"/>
          <p:cNvPicPr>
            <a:picLocks noChangeAspect="1"/>
          </p:cNvPicPr>
          <p:nvPr/>
        </p:nvPicPr>
        <p:blipFill>
          <a:blip r:embed="rId4"/>
          <a:srcRect b="22511"/>
          <a:stretch>
            <a:fillRect/>
          </a:stretch>
        </p:blipFill>
        <p:spPr>
          <a:xfrm>
            <a:off x="0" y="4500570"/>
            <a:ext cx="695325" cy="2354401"/>
          </a:xfrm>
          <a:prstGeom prst="rect">
            <a:avLst/>
          </a:prstGeom>
        </p:spPr>
      </p:pic>
      <p:pic>
        <p:nvPicPr>
          <p:cNvPr id="15" name="Рисунок 14" descr="орнамен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43047" y="4991100"/>
            <a:ext cx="695325" cy="3038475"/>
          </a:xfrm>
          <a:prstGeom prst="rect">
            <a:avLst/>
          </a:prstGeom>
        </p:spPr>
      </p:pic>
      <p:pic>
        <p:nvPicPr>
          <p:cNvPr id="16" name="Рисунок 15" descr="орнамен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364" y="5021504"/>
            <a:ext cx="684000" cy="2988992"/>
          </a:xfrm>
          <a:prstGeom prst="rect">
            <a:avLst/>
          </a:prstGeom>
        </p:spPr>
      </p:pic>
      <p:pic>
        <p:nvPicPr>
          <p:cNvPr id="17" name="Рисунок 16" descr="орнамент.jpg"/>
          <p:cNvPicPr>
            <a:picLocks noChangeAspect="1"/>
          </p:cNvPicPr>
          <p:nvPr/>
        </p:nvPicPr>
        <p:blipFill>
          <a:blip r:embed="rId4"/>
          <a:srcRect l="5177" t="35544" r="5177" b="-8294"/>
          <a:stretch>
            <a:fillRect/>
          </a:stretch>
        </p:blipFill>
        <p:spPr>
          <a:xfrm rot="5400000">
            <a:off x="7088488" y="5379965"/>
            <a:ext cx="663242" cy="226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i="1" dirty="0" smtClean="0">
                <a:solidFill>
                  <a:srgbClr val="FF0000"/>
                </a:solidFill>
              </a:rPr>
              <a:t>Марийские орнаменты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642918"/>
            <a:ext cx="4076242" cy="63976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    Солнце (Кече). Знак добра, дающий жизнь всему живому на земле. Символ плодородия, оберег</a:t>
            </a:r>
            <a:r>
              <a:rPr lang="ru-RU" sz="1600" i="1" dirty="0" smtClean="0">
                <a:solidFill>
                  <a:srgbClr val="FF0000"/>
                </a:solidFill>
              </a:rPr>
              <a:t>. 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Сторож дома (</a:t>
            </a:r>
            <a:r>
              <a:rPr lang="ru-RU" b="1" i="1" dirty="0" err="1" smtClean="0">
                <a:solidFill>
                  <a:srgbClr val="FF0000"/>
                </a:solidFill>
              </a:rPr>
              <a:t>Сурт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орол</a:t>
            </a:r>
            <a:r>
              <a:rPr lang="ru-RU" b="1" i="1" dirty="0" smtClean="0">
                <a:solidFill>
                  <a:srgbClr val="FF0000"/>
                </a:solidFill>
              </a:rPr>
              <a:t>). Квадрат - это земля, </a:t>
            </a:r>
            <a:r>
              <a:rPr lang="ru-RU" b="1" i="1" dirty="0" err="1" smtClean="0">
                <a:solidFill>
                  <a:srgbClr val="FF0000"/>
                </a:solidFill>
              </a:rPr>
              <a:t>дом,где</a:t>
            </a:r>
            <a:r>
              <a:rPr lang="ru-RU" b="1" i="1" dirty="0" smtClean="0">
                <a:solidFill>
                  <a:srgbClr val="FF0000"/>
                </a:solidFill>
              </a:rPr>
              <a:t> ты живешь. Его оберегают от неприятностей множество крестов и задерживающих воронок.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солнце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664494" y="2715419"/>
            <a:ext cx="2412000" cy="1809000"/>
          </a:xfrm>
        </p:spPr>
      </p:pic>
      <p:pic>
        <p:nvPicPr>
          <p:cNvPr id="8" name="Содержимое 7" descr="сторож дома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30912" y="2524919"/>
            <a:ext cx="2232000" cy="2232000"/>
          </a:xfrm>
        </p:spPr>
      </p:pic>
      <p:pic>
        <p:nvPicPr>
          <p:cNvPr id="9" name="Рисунок 8" descr="орнаме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0"/>
            <a:ext cx="695325" cy="3038475"/>
          </a:xfrm>
          <a:prstGeom prst="rect">
            <a:avLst/>
          </a:prstGeom>
        </p:spPr>
      </p:pic>
      <p:pic>
        <p:nvPicPr>
          <p:cNvPr id="10" name="Рисунок 9" descr="орнаме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3000372"/>
            <a:ext cx="695325" cy="3038475"/>
          </a:xfrm>
          <a:prstGeom prst="rect">
            <a:avLst/>
          </a:prstGeom>
        </p:spPr>
      </p:pic>
      <p:pic>
        <p:nvPicPr>
          <p:cNvPr id="11" name="Рисунок 10" descr="орнамент.jpg"/>
          <p:cNvPicPr>
            <a:picLocks noChangeAspect="1"/>
          </p:cNvPicPr>
          <p:nvPr/>
        </p:nvPicPr>
        <p:blipFill>
          <a:blip r:embed="rId5"/>
          <a:srcRect t="-4739" b="22511"/>
          <a:stretch>
            <a:fillRect/>
          </a:stretch>
        </p:blipFill>
        <p:spPr>
          <a:xfrm>
            <a:off x="8448675" y="4357694"/>
            <a:ext cx="695325" cy="2498426"/>
          </a:xfrm>
          <a:prstGeom prst="rect">
            <a:avLst/>
          </a:prstGeom>
        </p:spPr>
      </p:pic>
      <p:pic>
        <p:nvPicPr>
          <p:cNvPr id="12" name="Рисунок 11" descr="орнаме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19525"/>
            <a:ext cx="695325" cy="3038475"/>
          </a:xfrm>
          <a:prstGeom prst="rect">
            <a:avLst/>
          </a:prstGeom>
        </p:spPr>
      </p:pic>
      <p:pic>
        <p:nvPicPr>
          <p:cNvPr id="13" name="Рисунок 12" descr="орнаме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43182"/>
            <a:ext cx="695325" cy="3038475"/>
          </a:xfrm>
          <a:prstGeom prst="rect">
            <a:avLst/>
          </a:prstGeom>
        </p:spPr>
      </p:pic>
      <p:pic>
        <p:nvPicPr>
          <p:cNvPr id="14" name="Рисунок 13" descr="орнаме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95325" cy="3038475"/>
          </a:xfrm>
          <a:prstGeom prst="rect">
            <a:avLst/>
          </a:prstGeom>
        </p:spPr>
      </p:pic>
      <p:pic>
        <p:nvPicPr>
          <p:cNvPr id="15" name="Рисунок 14" descr="орнаме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902998" y="4902983"/>
            <a:ext cx="695325" cy="3214710"/>
          </a:xfrm>
          <a:prstGeom prst="rect">
            <a:avLst/>
          </a:prstGeom>
        </p:spPr>
      </p:pic>
      <p:pic>
        <p:nvPicPr>
          <p:cNvPr id="16" name="Рисунок 15" descr="орнаме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36665" y="4955756"/>
            <a:ext cx="708489" cy="3096000"/>
          </a:xfrm>
          <a:prstGeom prst="rect">
            <a:avLst/>
          </a:prstGeom>
        </p:spPr>
      </p:pic>
      <p:pic>
        <p:nvPicPr>
          <p:cNvPr id="17" name="Рисунок 16" descr="орнамент.jpg"/>
          <p:cNvPicPr>
            <a:picLocks noChangeAspect="1"/>
          </p:cNvPicPr>
          <p:nvPr/>
        </p:nvPicPr>
        <p:blipFill>
          <a:blip r:embed="rId5"/>
          <a:srcRect l="-31065" b="35544"/>
          <a:stretch>
            <a:fillRect/>
          </a:stretch>
        </p:blipFill>
        <p:spPr>
          <a:xfrm rot="5400000">
            <a:off x="7024425" y="5423069"/>
            <a:ext cx="911332" cy="1958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458200" cy="478992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</a:rPr>
              <a:t>К</a:t>
            </a:r>
            <a:r>
              <a:rPr lang="ru-RU" sz="5400" b="1" i="1" cap="small" dirty="0" smtClean="0">
                <a:solidFill>
                  <a:srgbClr val="FF0000"/>
                </a:solidFill>
                <a:latin typeface="Times New Roman" pitchFamily="18" charset="0"/>
              </a:rPr>
              <a:t>акой танец радует душу?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b="1" i="1" cap="small" dirty="0" smtClean="0">
                <a:solidFill>
                  <a:srgbClr val="FF0000"/>
                </a:solidFill>
                <a:latin typeface="Times New Roman" pitchFamily="18" charset="0"/>
              </a:rPr>
              <a:t>Какая мелодия звучит в этом чудном наряде?</a:t>
            </a:r>
            <a:endParaRPr lang="ru-RU" sz="5400" b="1" i="1" cap="small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Марийская - Без 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6286520"/>
            <a:ext cx="304800" cy="304800"/>
          </a:xfrm>
          <a:prstGeom prst="rect">
            <a:avLst/>
          </a:prstGeom>
        </p:spPr>
      </p:pic>
      <p:pic>
        <p:nvPicPr>
          <p:cNvPr id="5" name="Рисунок 4" descr="орнамент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000" y="4920807"/>
            <a:ext cx="3096000" cy="1937193"/>
          </a:xfrm>
          <a:prstGeom prst="rect">
            <a:avLst/>
          </a:prstGeom>
        </p:spPr>
      </p:pic>
      <p:pic>
        <p:nvPicPr>
          <p:cNvPr id="6" name="Рисунок 5" descr="орнамент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4898280"/>
            <a:ext cx="3168000" cy="1982246"/>
          </a:xfrm>
          <a:prstGeom prst="rect">
            <a:avLst/>
          </a:prstGeom>
        </p:spPr>
      </p:pic>
      <p:pic>
        <p:nvPicPr>
          <p:cNvPr id="7" name="Рисунок 6" descr="орнамент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920805"/>
            <a:ext cx="3096000" cy="1937195"/>
          </a:xfrm>
          <a:prstGeom prst="rect">
            <a:avLst/>
          </a:prstGeom>
        </p:spPr>
      </p:pic>
      <p:pic>
        <p:nvPicPr>
          <p:cNvPr id="8" name="Рисунок 7" descr="орнамент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8675" y="1928802"/>
            <a:ext cx="695325" cy="3038475"/>
          </a:xfrm>
          <a:prstGeom prst="rect">
            <a:avLst/>
          </a:prstGeom>
        </p:spPr>
      </p:pic>
      <p:pic>
        <p:nvPicPr>
          <p:cNvPr id="9" name="Рисунок 8" descr="орнамент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8675" y="0"/>
            <a:ext cx="695325" cy="3038475"/>
          </a:xfrm>
          <a:prstGeom prst="rect">
            <a:avLst/>
          </a:prstGeom>
        </p:spPr>
      </p:pic>
      <p:pic>
        <p:nvPicPr>
          <p:cNvPr id="11" name="Шакиров - Туге м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42965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2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124</Words>
  <Application>Microsoft Office PowerPoint</Application>
  <PresentationFormat>Экран (4:3)</PresentationFormat>
  <Paragraphs>11</Paragraphs>
  <Slides>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             Вышивка - это запечатленная людская память, человеческая    мысль, ставшая заветом и мудрым посланием потомкам.  </vt:lpstr>
      <vt:lpstr>Зооморфные и антропоморфные мотивы воспроизводили стилизованные фигуры животных, птиц и людей. </vt:lpstr>
      <vt:lpstr>орнаментальная розетка чызорол - "сторож грудей". Такие композиции считались признаком зрелости женщины, символами замужества и материнства. Такой знак оберегал здоровье женщины-матери.                            </vt:lpstr>
      <vt:lpstr>           Марийские орнаменты</vt:lpstr>
      <vt:lpstr>Какой танец радует душу?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26</cp:revision>
  <dcterms:created xsi:type="dcterms:W3CDTF">2012-07-03T09:17:19Z</dcterms:created>
  <dcterms:modified xsi:type="dcterms:W3CDTF">2012-08-11T18:54:44Z</dcterms:modified>
</cp:coreProperties>
</file>