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86" r:id="rId9"/>
    <p:sldId id="285" r:id="rId10"/>
    <p:sldId id="289" r:id="rId11"/>
    <p:sldId id="290" r:id="rId12"/>
    <p:sldId id="291" r:id="rId13"/>
    <p:sldId id="292" r:id="rId14"/>
    <p:sldId id="293" r:id="rId15"/>
    <p:sldId id="294" r:id="rId16"/>
    <p:sldId id="266" r:id="rId17"/>
    <p:sldId id="268" r:id="rId18"/>
    <p:sldId id="269" r:id="rId19"/>
    <p:sldId id="295" r:id="rId20"/>
    <p:sldId id="281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numRef>
              <c:f>Лист1!$A$2</c:f>
              <c:numCache>
                <c:formatCode>Основной</c:formatCode>
                <c:ptCount val="1"/>
              </c:numCache>
            </c:numRef>
          </c:cat>
          <c:val>
            <c:numRef>
              <c:f>Лист1!$B$2</c:f>
              <c:numCache>
                <c:formatCode>Основной</c:formatCode>
                <c:ptCount val="1"/>
                <c:pt idx="0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numRef>
              <c:f>Лист1!$A$2</c:f>
              <c:numCache>
                <c:formatCode>Основной</c:formatCode>
                <c:ptCount val="1"/>
              </c:numCache>
            </c:numRef>
          </c:cat>
          <c:val>
            <c:numRef>
              <c:f>Лист1!$C$2</c:f>
              <c:numCache>
                <c:formatCode>Основной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очень</c:v>
                </c:pt>
              </c:strCache>
            </c:strRef>
          </c:tx>
          <c:cat>
            <c:numRef>
              <c:f>Лист1!$A$2</c:f>
              <c:numCache>
                <c:formatCode>Основной</c:formatCode>
                <c:ptCount val="1"/>
              </c:numCache>
            </c:numRef>
          </c:cat>
          <c:val>
            <c:numRef>
              <c:f>Лист1!$D$2</c:f>
              <c:numCache>
                <c:formatCode>Основной</c:formatCode>
                <c:ptCount val="1"/>
                <c:pt idx="0">
                  <c:v>27</c:v>
                </c:pt>
              </c:numCache>
            </c:numRef>
          </c:val>
        </c:ser>
        <c:axId val="66754432"/>
        <c:axId val="66755968"/>
      </c:barChart>
      <c:catAx>
        <c:axId val="66754432"/>
        <c:scaling>
          <c:orientation val="minMax"/>
        </c:scaling>
        <c:axPos val="b"/>
        <c:numFmt formatCode="Основной" sourceLinked="1"/>
        <c:tickLblPos val="nextTo"/>
        <c:crossAx val="66755968"/>
        <c:crosses val="autoZero"/>
        <c:auto val="1"/>
        <c:lblAlgn val="ctr"/>
        <c:lblOffset val="100"/>
      </c:catAx>
      <c:valAx>
        <c:axId val="66755968"/>
        <c:scaling>
          <c:orientation val="minMax"/>
        </c:scaling>
        <c:axPos val="l"/>
        <c:majorGridlines/>
        <c:numFmt formatCode="Основной" sourceLinked="1"/>
        <c:tickLblPos val="nextTo"/>
        <c:crossAx val="66754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46833381938367"/>
          <c:y val="0.1025737506029105"/>
          <c:w val="0.16727240692135723"/>
          <c:h val="0.51424923270473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Продукты питания</c:v>
                </c:pt>
              </c:strCache>
            </c:strRef>
          </c:tx>
          <c:cat>
            <c:numRef>
              <c:f>Лист1!$A$2</c:f>
              <c:numCache>
                <c:formatCode>Основной</c:formatCode>
                <c:ptCount val="1"/>
              </c:numCache>
            </c:numRef>
          </c:cat>
          <c:val>
            <c:numRef>
              <c:f>Лист1!$B$2</c:f>
              <c:numCache>
                <c:formatCode>Основной</c:formatCode>
                <c:ptCount val="1"/>
                <c:pt idx="0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Одежда</c:v>
                </c:pt>
              </c:strCache>
            </c:strRef>
          </c:tx>
          <c:cat>
            <c:numRef>
              <c:f>Лист1!$A$2</c:f>
              <c:numCache>
                <c:formatCode>Основной</c:formatCode>
                <c:ptCount val="1"/>
              </c:numCache>
            </c:numRef>
          </c:cat>
          <c:val>
            <c:numRef>
              <c:f>Лист1!$C$2</c:f>
              <c:numCache>
                <c:formatCode>Основной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Подарки</c:v>
                </c:pt>
              </c:strCache>
            </c:strRef>
          </c:tx>
          <c:cat>
            <c:numRef>
              <c:f>Лист1!$A$2</c:f>
              <c:numCache>
                <c:formatCode>Основной</c:formatCode>
                <c:ptCount val="1"/>
              </c:numCache>
            </c:numRef>
          </c:cat>
          <c:val>
            <c:numRef>
              <c:f>Лист1!$D$2</c:f>
              <c:numCache>
                <c:formatCode>Основной</c:formatCode>
                <c:ptCount val="1"/>
                <c:pt idx="0">
                  <c:v>32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Лекарства</c:v>
                </c:pt>
              </c:strCache>
            </c:strRef>
          </c:tx>
          <c:cat>
            <c:numRef>
              <c:f>Лист1!$A$2</c:f>
              <c:numCache>
                <c:formatCode>Основной</c:formatCode>
                <c:ptCount val="1"/>
              </c:numCache>
            </c:numRef>
          </c:cat>
          <c:val>
            <c:numRef>
              <c:f>Лист1!$E$2</c:f>
              <c:numCache>
                <c:formatCode>Основной</c:formatCode>
                <c:ptCount val="1"/>
                <c:pt idx="0">
                  <c:v>32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Досуг</c:v>
                </c:pt>
              </c:strCache>
            </c:strRef>
          </c:tx>
          <c:cat>
            <c:numRef>
              <c:f>Лист1!$A$2</c:f>
              <c:numCache>
                <c:formatCode>Основной</c:formatCode>
                <c:ptCount val="1"/>
              </c:numCache>
            </c:numRef>
          </c:cat>
          <c:val>
            <c:numRef>
              <c:f>Лист1!$F$2</c:f>
              <c:numCache>
                <c:formatCode>Основной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не хватает ни на что</c:v>
                </c:pt>
              </c:strCache>
            </c:strRef>
          </c:tx>
          <c:cat>
            <c:numRef>
              <c:f>Лист1!$A$2</c:f>
              <c:numCache>
                <c:formatCode>Основной</c:formatCode>
                <c:ptCount val="1"/>
              </c:numCache>
            </c:numRef>
          </c:cat>
          <c:val>
            <c:numRef>
              <c:f>Лист1!$G$2</c:f>
              <c:numCache>
                <c:formatCode>Основной</c:formatCode>
                <c:ptCount val="1"/>
                <c:pt idx="0">
                  <c:v>6</c:v>
                </c:pt>
              </c:numCache>
            </c:numRef>
          </c:val>
        </c:ser>
        <c:axId val="72510080"/>
        <c:axId val="72515968"/>
      </c:barChart>
      <c:catAx>
        <c:axId val="72510080"/>
        <c:scaling>
          <c:orientation val="minMax"/>
        </c:scaling>
        <c:axPos val="b"/>
        <c:numFmt formatCode="Основной" sourceLinked="1"/>
        <c:tickLblPos val="nextTo"/>
        <c:crossAx val="72515968"/>
        <c:crosses val="autoZero"/>
        <c:auto val="1"/>
        <c:lblAlgn val="ctr"/>
        <c:lblOffset val="100"/>
      </c:catAx>
      <c:valAx>
        <c:axId val="72515968"/>
        <c:scaling>
          <c:orientation val="minMax"/>
        </c:scaling>
        <c:axPos val="l"/>
        <c:majorGridlines/>
        <c:numFmt formatCode="Основной" sourceLinked="1"/>
        <c:tickLblPos val="nextTo"/>
        <c:crossAx val="725100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просмотр телевизора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Основной</c:formatCode>
                <c:ptCount val="1"/>
                <c:pt idx="0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прогулка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Основной</c:formatCode>
                <c:ptCount val="1"/>
                <c:pt idx="0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чтение книг, газет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Основной</c:formatCode>
                <c:ptCount val="1"/>
                <c:pt idx="0">
                  <c:v>20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компьютер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Основной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работа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Основной</c:formatCode>
                <c:ptCount val="1"/>
                <c:pt idx="0">
                  <c:v>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дача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Основной</c:formatCode>
                <c:ptCount val="1"/>
                <c:pt idx="0">
                  <c:v>12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рыбалка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Основной</c:formatCode>
                <c:ptCount val="1"/>
                <c:pt idx="0">
                  <c:v>4</c:v>
                </c:pt>
              </c:numCache>
            </c:numRef>
          </c:val>
        </c:ser>
        <c:axId val="72172672"/>
        <c:axId val="72174208"/>
      </c:barChart>
      <c:catAx>
        <c:axId val="72172672"/>
        <c:scaling>
          <c:orientation val="minMax"/>
        </c:scaling>
        <c:delete val="1"/>
        <c:axPos val="b"/>
        <c:tickLblPos val="none"/>
        <c:crossAx val="72174208"/>
        <c:crosses val="autoZero"/>
        <c:auto val="1"/>
        <c:lblAlgn val="ctr"/>
        <c:lblOffset val="100"/>
      </c:catAx>
      <c:valAx>
        <c:axId val="72174208"/>
        <c:scaling>
          <c:orientation val="minMax"/>
        </c:scaling>
        <c:axPos val="l"/>
        <c:majorGridlines/>
        <c:numFmt formatCode="Основной" sourceLinked="1"/>
        <c:tickLblPos val="nextTo"/>
        <c:crossAx val="7217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85413628852065"/>
          <c:y val="3.9408850668907404E-2"/>
          <c:w val="0.30688660445222177"/>
          <c:h val="0.7331781103822546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Основной</c:formatCode>
                <c:ptCount val="1"/>
                <c:pt idx="0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Основной</c:formatCode>
                <c:ptCount val="1"/>
                <c:pt idx="0">
                  <c:v>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Основной</c:formatCode>
                <c:ptCount val="1"/>
                <c:pt idx="0">
                  <c:v>4</c:v>
                </c:pt>
              </c:numCache>
            </c:numRef>
          </c:val>
        </c:ser>
        <c:axId val="98964224"/>
        <c:axId val="98965760"/>
      </c:barChart>
      <c:catAx>
        <c:axId val="98964224"/>
        <c:scaling>
          <c:orientation val="minMax"/>
        </c:scaling>
        <c:delete val="1"/>
        <c:axPos val="b"/>
        <c:tickLblPos val="none"/>
        <c:crossAx val="98965760"/>
        <c:crosses val="autoZero"/>
        <c:auto val="1"/>
        <c:lblAlgn val="ctr"/>
        <c:lblOffset val="100"/>
      </c:catAx>
      <c:valAx>
        <c:axId val="98965760"/>
        <c:scaling>
          <c:orientation val="minMax"/>
        </c:scaling>
        <c:axPos val="l"/>
        <c:majorGridlines/>
        <c:numFmt formatCode="Основной" sourceLinked="1"/>
        <c:tickLblPos val="nextTo"/>
        <c:crossAx val="98964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65351900456885"/>
          <c:y val="0.11660391390738289"/>
          <c:w val="0.16708722173617191"/>
          <c:h val="0.5002190694002572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Внимание родных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Основной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Деньги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Основной</c:formatCode>
                <c:ptCount val="1"/>
                <c:pt idx="0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здоровье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Основной</c:formatCode>
                <c:ptCount val="1"/>
                <c:pt idx="0">
                  <c:v>57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время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Основной</c:formatCode>
                <c:ptCount val="1"/>
                <c:pt idx="0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отдых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Основной</c:formatCode>
                <c:ptCount val="1"/>
                <c:pt idx="0">
                  <c:v>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улучшение жилья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Основной</c:formatCode>
                <c:ptCount val="1"/>
                <c:pt idx="0">
                  <c:v>3</c:v>
                </c:pt>
              </c:numCache>
            </c:numRef>
          </c:val>
        </c:ser>
        <c:shape val="cylinder"/>
        <c:axId val="98902400"/>
        <c:axId val="98916992"/>
        <c:axId val="0"/>
      </c:bar3DChart>
      <c:catAx>
        <c:axId val="98902400"/>
        <c:scaling>
          <c:orientation val="minMax"/>
        </c:scaling>
        <c:delete val="1"/>
        <c:axPos val="b"/>
        <c:tickLblPos val="none"/>
        <c:crossAx val="98916992"/>
        <c:crosses val="autoZero"/>
        <c:auto val="1"/>
        <c:lblAlgn val="ctr"/>
        <c:lblOffset val="100"/>
      </c:catAx>
      <c:valAx>
        <c:axId val="98916992"/>
        <c:scaling>
          <c:orientation val="minMax"/>
        </c:scaling>
        <c:axPos val="l"/>
        <c:majorGridlines/>
        <c:numFmt formatCode="Основной" sourceLinked="1"/>
        <c:tickLblPos val="nextTo"/>
        <c:crossAx val="98902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1396908719746"/>
          <c:y val="2.2229081413171092E-2"/>
          <c:w val="0.27160104986876643"/>
          <c:h val="0.9078390609909979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Легко</c:v>
                </c:pt>
                <c:pt idx="1">
                  <c:v>Трудно</c:v>
                </c:pt>
                <c:pt idx="2">
                  <c:v>Не очень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Основной</c:formatCode>
                <c:ptCount val="4"/>
                <c:pt idx="0">
                  <c:v>9</c:v>
                </c:pt>
                <c:pt idx="1">
                  <c:v>44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2687882764654532"/>
          <c:y val="0.16464982148550489"/>
          <c:w val="0.26386191309419682"/>
          <c:h val="0.7632992138910554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Размер пенсии</c:v>
                </c:pt>
              </c:strCache>
            </c:strRef>
          </c:cat>
          <c:val>
            <c:numRef>
              <c:f>Лист1!$B$2:$B$3</c:f>
              <c:numCache>
                <c:formatCode>Основной</c:formatCode>
                <c:ptCount val="2"/>
                <c:pt idx="0">
                  <c:v>10000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Германия 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Размер пенсии</c:v>
                </c:pt>
              </c:strCache>
            </c:strRef>
          </c:cat>
          <c:val>
            <c:numRef>
              <c:f>Лист1!$C$2:$C$3</c:f>
              <c:numCache>
                <c:formatCode>Основной</c:formatCode>
                <c:ptCount val="2"/>
                <c:pt idx="0">
                  <c:v>35000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Франция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Размер пенсии</c:v>
                </c:pt>
              </c:strCache>
            </c:strRef>
          </c:cat>
          <c:val>
            <c:numRef>
              <c:f>Лист1!$D$2:$D$3</c:f>
              <c:numCache>
                <c:formatCode>Основной</c:formatCode>
                <c:ptCount val="2"/>
                <c:pt idx="0">
                  <c:v>20000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Англия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Размер пенсии</c:v>
                </c:pt>
              </c:strCache>
            </c:strRef>
          </c:cat>
          <c:val>
            <c:numRef>
              <c:f>Лист1!$E$2:$E$3</c:f>
              <c:numCache>
                <c:formatCode>Основной</c:formatCode>
                <c:ptCount val="2"/>
                <c:pt idx="0">
                  <c:v>30000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Испания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Размер пенсии</c:v>
                </c:pt>
              </c:strCache>
            </c:strRef>
          </c:cat>
          <c:val>
            <c:numRef>
              <c:f>Лист1!$F$2:$F$3</c:f>
              <c:numCache>
                <c:formatCode>Основной</c:formatCode>
                <c:ptCount val="2"/>
                <c:pt idx="0">
                  <c:v>28000</c:v>
                </c:pt>
              </c:numCache>
            </c:numRef>
          </c:val>
        </c:ser>
        <c:axId val="99037184"/>
        <c:axId val="99038720"/>
      </c:barChart>
      <c:catAx>
        <c:axId val="99037184"/>
        <c:scaling>
          <c:orientation val="minMax"/>
        </c:scaling>
        <c:axPos val="b"/>
        <c:tickLblPos val="nextTo"/>
        <c:crossAx val="99038720"/>
        <c:crosses val="autoZero"/>
        <c:auto val="1"/>
        <c:lblAlgn val="ctr"/>
        <c:lblOffset val="100"/>
      </c:catAx>
      <c:valAx>
        <c:axId val="99038720"/>
        <c:scaling>
          <c:orientation val="minMax"/>
        </c:scaling>
        <c:axPos val="l"/>
        <c:majorGridlines/>
        <c:numFmt formatCode="Основной" sourceLinked="1"/>
        <c:tickLblPos val="nextTo"/>
        <c:crossAx val="990371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6251215125886996E-2"/>
          <c:y val="3.9249326607398251E-2"/>
          <c:w val="0.80206279770584155"/>
          <c:h val="0.837561199682807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Продолжительность жизни</c:v>
                </c:pt>
              </c:strCache>
            </c:strRef>
          </c:cat>
          <c:val>
            <c:numRef>
              <c:f>Лист1!$B$2</c:f>
              <c:numCache>
                <c:formatCode>Основной</c:formatCode>
                <c:ptCount val="1"/>
                <c:pt idx="0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Германия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Продолжительность жизни</c:v>
                </c:pt>
              </c:strCache>
            </c:strRef>
          </c:cat>
          <c:val>
            <c:numRef>
              <c:f>Лист1!$C$2</c:f>
              <c:numCache>
                <c:formatCode>Основной</c:formatCode>
                <c:ptCount val="1"/>
                <c:pt idx="0">
                  <c:v>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Франция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Продолжительность жизни</c:v>
                </c:pt>
              </c:strCache>
            </c:strRef>
          </c:cat>
          <c:val>
            <c:numRef>
              <c:f>Лист1!$D$2</c:f>
              <c:numCache>
                <c:formatCode>Основной</c:formatCode>
                <c:ptCount val="1"/>
                <c:pt idx="0">
                  <c:v>81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Англия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Продолжительность жизни</c:v>
                </c:pt>
              </c:strCache>
            </c:strRef>
          </c:cat>
          <c:val>
            <c:numRef>
              <c:f>Лист1!$E$2</c:f>
              <c:numCache>
                <c:formatCode>Основной</c:formatCode>
                <c:ptCount val="1"/>
                <c:pt idx="0">
                  <c:v>80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Испания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Продолжительность жизни</c:v>
                </c:pt>
              </c:strCache>
            </c:strRef>
          </c:cat>
          <c:val>
            <c:numRef>
              <c:f>Лист1!$F$2</c:f>
              <c:numCache>
                <c:formatCode>Основной</c:formatCode>
                <c:ptCount val="1"/>
                <c:pt idx="0">
                  <c:v>79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Продолжительность жизни</c:v>
                </c:pt>
              </c:strCache>
            </c:strRef>
          </c:cat>
          <c:val>
            <c:numRef>
              <c:f>Лист1!$G$2</c:f>
              <c:numCache>
                <c:formatCode>Основной</c:formatCode>
                <c:ptCount val="1"/>
              </c:numCache>
            </c:numRef>
          </c:val>
        </c:ser>
        <c:axId val="100152448"/>
        <c:axId val="100153984"/>
      </c:barChart>
      <c:catAx>
        <c:axId val="100152448"/>
        <c:scaling>
          <c:orientation val="minMax"/>
        </c:scaling>
        <c:axPos val="b"/>
        <c:tickLblPos val="nextTo"/>
        <c:crossAx val="100153984"/>
        <c:crosses val="autoZero"/>
        <c:auto val="1"/>
        <c:lblAlgn val="ctr"/>
        <c:lblOffset val="100"/>
      </c:catAx>
      <c:valAx>
        <c:axId val="100153984"/>
        <c:scaling>
          <c:orientation val="minMax"/>
        </c:scaling>
        <c:axPos val="l"/>
        <c:majorGridlines/>
        <c:numFmt formatCode="Основной" sourceLinked="1"/>
        <c:tickLblPos val="nextTo"/>
        <c:crossAx val="100152448"/>
        <c:crosses val="autoZero"/>
        <c:crossBetween val="between"/>
      </c:valAx>
    </c:plotArea>
    <c:legend>
      <c:legendPos val="r"/>
      <c:legendEntry>
        <c:idx val="5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D432-BB9A-42F4-8727-DEE72DE0BCF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FC6-B387-4BBC-A320-8E2BE1C3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D432-BB9A-42F4-8727-DEE72DE0BCF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FC6-B387-4BBC-A320-8E2BE1C3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D432-BB9A-42F4-8727-DEE72DE0BCF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FC6-B387-4BBC-A320-8E2BE1C3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D432-BB9A-42F4-8727-DEE72DE0BCF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FC6-B387-4BBC-A320-8E2BE1C3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D432-BB9A-42F4-8727-DEE72DE0BCF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FC6-B387-4BBC-A320-8E2BE1C3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D432-BB9A-42F4-8727-DEE72DE0BCF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FC6-B387-4BBC-A320-8E2BE1C3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D432-BB9A-42F4-8727-DEE72DE0BCF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FC6-B387-4BBC-A320-8E2BE1C3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D432-BB9A-42F4-8727-DEE72DE0BCF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FC6-B387-4BBC-A320-8E2BE1C3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D432-BB9A-42F4-8727-DEE72DE0BCF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FC6-B387-4BBC-A320-8E2BE1C3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D432-BB9A-42F4-8727-DEE72DE0BCF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FC6-B387-4BBC-A320-8E2BE1C3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D432-BB9A-42F4-8727-DEE72DE0BCF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FC6-B387-4BBC-A320-8E2BE1C3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0D432-BB9A-42F4-8727-DEE72DE0BCF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0FC6-B387-4BBC-A320-8E2BE1C3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образовательное учреждение средняя общеобразовательная школа № 38</a:t>
            </a:r>
            <a:br>
              <a:rPr lang="ru-RU" sz="2000" dirty="0" smtClean="0"/>
            </a:br>
            <a:r>
              <a:rPr lang="ru-RU" sz="2000" dirty="0" smtClean="0"/>
              <a:t>с углубленным изучением отдельных предметов</a:t>
            </a:r>
            <a:br>
              <a:rPr lang="ru-RU" sz="2000" dirty="0" smtClean="0"/>
            </a:br>
            <a:r>
              <a:rPr lang="ru-RU" sz="2000" dirty="0" smtClean="0"/>
              <a:t>Красноармейского района г. Волгограда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7560840" cy="4680520"/>
          </a:xfrm>
        </p:spPr>
        <p:txBody>
          <a:bodyPr>
            <a:normAutofit/>
          </a:bodyPr>
          <a:lstStyle/>
          <a:p>
            <a:r>
              <a:rPr lang="ru-RU" sz="5600" b="1" dirty="0" smtClean="0">
                <a:solidFill>
                  <a:srgbClr val="7030A0"/>
                </a:solidFill>
                <a:latin typeface="Monotype Corsiva" pitchFamily="66" charset="0"/>
              </a:rPr>
              <a:t>Социальный проект </a:t>
            </a:r>
          </a:p>
          <a:p>
            <a:endParaRPr lang="ru-RU" sz="56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r"/>
            <a:endParaRPr lang="ru-RU" sz="4400" b="1" dirty="0">
              <a:solidFill>
                <a:srgbClr val="0070C0"/>
              </a:solidFill>
              <a:latin typeface="Monotype Corsiva" pitchFamily="66" charset="0"/>
            </a:endParaRPr>
          </a:p>
          <a:p>
            <a:pPr algn="r"/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Участники проекта :</a:t>
            </a:r>
          </a:p>
          <a:p>
            <a:pPr algn="r"/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 обучающиеся 6а и 9а классов</a:t>
            </a:r>
          </a:p>
          <a:p>
            <a:endParaRPr lang="ru-RU" sz="4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4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http://www.starikam.ru/images/log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8676456" cy="1983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На вопрос «Довольны ли Вы материальным  положением?»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 что Вам хватает пенсии?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Как Вы проводите свободное время?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Удовлетворяет ли Вас работа социальных служб?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чем Вы нуждаетесь больше всего?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Легко ли быть пожилым человеком?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Уровень жизни пенсионеров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144000" cy="602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58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Критерии/страна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Россия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Германия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Франция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Англия        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Испания   </a:t>
                      </a:r>
                    </a:p>
                  </a:txBody>
                  <a:tcPr marL="68580" marR="68580" marT="0" marB="0"/>
                </a:tc>
              </a:tr>
              <a:tr h="858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Пенсионный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возраст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60-м ,55-ж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65-м,60-ж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 60 м. и 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65-м,60-ж      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65 м. и ж.</a:t>
                      </a:r>
                    </a:p>
                  </a:txBody>
                  <a:tcPr marL="68580" marR="68580" marT="0" marB="0"/>
                </a:tc>
              </a:tr>
              <a:tr h="746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Размер пенсии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10.000 руб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28-38 тыс. руб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20 тыс.руб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30 тыс.руб.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28.000руб.</a:t>
                      </a:r>
                    </a:p>
                  </a:txBody>
                  <a:tcPr marL="68580" marR="68580" marT="0" marB="0"/>
                </a:tc>
              </a:tr>
              <a:tr h="2593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Свободное время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отдых на природе (рыбалка, огород), просмотр сериалов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Путешествие, общение с друзьями, изучают языки, спорт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Спорт, путешествия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Спорт, переезд за границу или путешествия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Танцы, спорт, общение с друзьями, занимаются своим внешним видом.</a:t>
                      </a:r>
                    </a:p>
                  </a:txBody>
                  <a:tcPr marL="68580" marR="68580" marT="0" marB="0"/>
                </a:tc>
              </a:tr>
              <a:tr h="972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Продолжительность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жизни  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69 лет -     59 М  73 Ж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79,8 лет-76 М 82 Ж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81 год - 78 М 84 Ж                 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80 лет -77 М 84 Ж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79,2 – 78 М, 82 Ж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Сравнительный анализ размера пенсии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Сравнительный анализ продолжительности жизни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Ваши пожелания молодому поколению.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Быть здоровыми, счастливыми, добрыми, успешными, культурными, милосердными, любить жизнь, иметь достойную зарплату, жить в мире и дружбе, уважать старших, помогать пожилым, участвовать в жизни России.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17 августа 2012 года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Управление пенсионного Фонда России в Красноармейском районе г. Волгограда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Содержимое 1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5365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41308"/>
            <a:ext cx="4536504" cy="280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300" b="1" dirty="0" smtClean="0"/>
              <a:t>Аптеки, предоставляющие скидки для пенсионеров</a:t>
            </a:r>
          </a:p>
          <a:p>
            <a:pPr lvl="0">
              <a:buNone/>
            </a:pPr>
            <a:r>
              <a:rPr lang="ru-RU" sz="3300" b="1" dirty="0" err="1" smtClean="0"/>
              <a:t>Волгофарм</a:t>
            </a:r>
            <a:r>
              <a:rPr lang="ru-RU" sz="3300" b="1" dirty="0" smtClean="0"/>
              <a:t> </a:t>
            </a:r>
            <a:r>
              <a:rPr lang="ru-RU" sz="3300" b="1" dirty="0"/>
              <a:t>5% с 10-00 до 12-00.</a:t>
            </a:r>
          </a:p>
          <a:p>
            <a:pPr>
              <a:buNone/>
            </a:pPr>
            <a:r>
              <a:rPr lang="ru-RU" sz="3300" dirty="0"/>
              <a:t>ул. Героев Сталинграда, 48</a:t>
            </a:r>
          </a:p>
          <a:p>
            <a:pPr>
              <a:buNone/>
            </a:pPr>
            <a:r>
              <a:rPr lang="ru-RU" sz="3300" dirty="0"/>
              <a:t>ул. Героев Сталинграда, 48 </a:t>
            </a:r>
            <a:r>
              <a:rPr lang="ru-RU" sz="3300" dirty="0" err="1"/>
              <a:t>д</a:t>
            </a:r>
            <a:r>
              <a:rPr lang="ru-RU" sz="3300" dirty="0"/>
              <a:t>,</a:t>
            </a:r>
          </a:p>
          <a:p>
            <a:pPr>
              <a:buNone/>
            </a:pPr>
            <a:r>
              <a:rPr lang="ru-RU" sz="3300" dirty="0"/>
              <a:t>ул. 40 лет ВЛКСМ, 9</a:t>
            </a:r>
          </a:p>
          <a:p>
            <a:pPr lvl="0">
              <a:buNone/>
            </a:pPr>
            <a:r>
              <a:rPr lang="ru-RU" sz="3300" dirty="0"/>
              <a:t>36,6 </a:t>
            </a:r>
          </a:p>
          <a:p>
            <a:pPr>
              <a:buNone/>
            </a:pPr>
            <a:r>
              <a:rPr lang="ru-RU" sz="3300" dirty="0" err="1"/>
              <a:t>пр-т</a:t>
            </a:r>
            <a:r>
              <a:rPr lang="ru-RU" sz="3300" dirty="0"/>
              <a:t> Героев Сталинграда 49</a:t>
            </a:r>
          </a:p>
          <a:p>
            <a:pPr>
              <a:buNone/>
            </a:pPr>
            <a:r>
              <a:rPr lang="ru-RU" sz="3300" dirty="0"/>
              <a:t>ул. Штурманская 13</a:t>
            </a:r>
          </a:p>
          <a:p>
            <a:pPr>
              <a:buNone/>
            </a:pPr>
            <a:r>
              <a:rPr lang="ru-RU" sz="3300" dirty="0" err="1"/>
              <a:t>б-р</a:t>
            </a:r>
            <a:r>
              <a:rPr lang="ru-RU" sz="3300" dirty="0"/>
              <a:t> Энгельса 25</a:t>
            </a:r>
          </a:p>
          <a:p>
            <a:pPr>
              <a:buNone/>
            </a:pPr>
            <a:r>
              <a:rPr lang="ru-RU" sz="3300" dirty="0"/>
              <a:t>проспект Столетова, 50</a:t>
            </a:r>
          </a:p>
          <a:p>
            <a:r>
              <a:rPr lang="ru-RU" sz="3300" b="1" dirty="0"/>
              <a:t>Парикмахерские, предоставляющие  скидки  для пенсионеров и ветеранов войны и труда  (100 рублей любая стрижка) находятся по следующим адресам:</a:t>
            </a:r>
          </a:p>
          <a:p>
            <a:pPr lvl="0">
              <a:buNone/>
            </a:pPr>
            <a:r>
              <a:rPr lang="ru-RU" sz="3300" dirty="0" err="1"/>
              <a:t>Пр-т</a:t>
            </a:r>
            <a:r>
              <a:rPr lang="ru-RU" sz="3300" dirty="0"/>
              <a:t> Столетова, 50а</a:t>
            </a:r>
          </a:p>
          <a:p>
            <a:pPr lvl="0">
              <a:buNone/>
            </a:pPr>
            <a:r>
              <a:rPr lang="ru-RU" sz="3300" dirty="0"/>
              <a:t> Ул. Ломакина, 10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Отчетный концерт</a:t>
            </a:r>
            <a:endParaRPr lang="ru-RU" dirty="0"/>
          </a:p>
        </p:txBody>
      </p:sp>
      <p:pic>
        <p:nvPicPr>
          <p:cNvPr id="4" name="Picture 2" descr="G:\класс\ФОТО\PA010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643678" cy="2736304"/>
          </a:xfrm>
          <a:prstGeom prst="rect">
            <a:avLst/>
          </a:prstGeom>
          <a:noFill/>
        </p:spPr>
      </p:pic>
      <p:pic>
        <p:nvPicPr>
          <p:cNvPr id="5" name="Picture 5" descr="G:\класс\ФОТО\PA010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89040"/>
            <a:ext cx="3816424" cy="2862186"/>
          </a:xfrm>
          <a:prstGeom prst="rect">
            <a:avLst/>
          </a:prstGeom>
          <a:noFill/>
        </p:spPr>
      </p:pic>
      <p:pic>
        <p:nvPicPr>
          <p:cNvPr id="6" name="Picture 7" descr="G:\класс\ФОТО\PA010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1"/>
            <a:ext cx="3600400" cy="2700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353347"/>
          </a:xfrm>
        </p:spPr>
        <p:txBody>
          <a:bodyPr/>
          <a:lstStyle/>
          <a:p>
            <a:r>
              <a:rPr lang="ru-RU" dirty="0"/>
              <a:t>Средний размер всех видов пенсий по Волгоградской области – 8658 рублей, по Красноармейскому району – 9358 рублей.</a:t>
            </a:r>
          </a:p>
          <a:p>
            <a:r>
              <a:rPr lang="ru-RU" dirty="0"/>
              <a:t>Минимальная пенсия на 2012 г. составляет 5340 рублей, с учетом федеральной социальной доплаты до прожиточного минимума.</a:t>
            </a:r>
          </a:p>
        </p:txBody>
      </p:sp>
      <p:pic>
        <p:nvPicPr>
          <p:cNvPr id="5" name="il_fi" descr="http://mikhprim.ru/files/upimg/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2656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нашей области 2559 инвалидов Великой Отечественной войны, участников ВОВ – 4430 человек, жителей Блокадного Ленинграда – 262 человека, ветераны труда – 61154 человека.</a:t>
            </a:r>
          </a:p>
          <a:p>
            <a:r>
              <a:rPr lang="ru-RU" dirty="0"/>
              <a:t>Получатели ежемесячной денежной выплаты по Волгоградской области – 256930 человек, по Красноармейскому району – 14015 человек.</a:t>
            </a:r>
          </a:p>
          <a:p>
            <a:r>
              <a:rPr lang="ru-RU" dirty="0"/>
              <a:t>Размер </a:t>
            </a:r>
            <a:r>
              <a:rPr lang="ru-RU" dirty="0" err="1"/>
              <a:t>соцпакета</a:t>
            </a:r>
            <a:r>
              <a:rPr lang="ru-RU" dirty="0"/>
              <a:t> с 1 апреля составляет 795, 88 руб., в т.ч. бесплатный проезд – 88, 05 руб., бесплатная медицинская помощь, лекарства – 613 руб., санаторно-курортное лечение – 94, 83 руб.</a:t>
            </a:r>
          </a:p>
          <a:p>
            <a:endParaRPr lang="ru-RU" dirty="0"/>
          </a:p>
        </p:txBody>
      </p:sp>
      <p:pic>
        <p:nvPicPr>
          <p:cNvPr id="5" name="il_fi" descr="http://mikhprim.ru/files/upimg/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8640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50952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18 августа 2012 года</a:t>
            </a:r>
            <a:br>
              <a:rPr lang="ru-RU" sz="3200" b="1" dirty="0" smtClean="0"/>
            </a:br>
            <a:r>
              <a:rPr lang="ru-RU" sz="3200" b="1" dirty="0" smtClean="0"/>
              <a:t>Управление социальной защиты населения администрации Волгоградской области</a:t>
            </a:r>
            <a:endParaRPr lang="ru-RU" sz="3200" b="1" dirty="0"/>
          </a:p>
        </p:txBody>
      </p:sp>
      <p:pic>
        <p:nvPicPr>
          <p:cNvPr id="20483" name="Picture 3" descr="G:\класс\проект старость\P1020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225175" cy="2520280"/>
          </a:xfrm>
          <a:prstGeom prst="rect">
            <a:avLst/>
          </a:prstGeom>
          <a:noFill/>
        </p:spPr>
      </p:pic>
      <p:pic>
        <p:nvPicPr>
          <p:cNvPr id="8" name="Рисунок 7" descr="G:\класс\проект старость\P10202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41044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20 августа</a:t>
            </a:r>
            <a:br>
              <a:rPr lang="ru-RU" dirty="0" smtClean="0"/>
            </a:br>
            <a:r>
              <a:rPr lang="ru-RU" dirty="0" smtClean="0"/>
              <a:t>МУЗ «Больница №16»</a:t>
            </a:r>
            <a:endParaRPr lang="ru-RU" dirty="0"/>
          </a:p>
        </p:txBody>
      </p:sp>
      <p:pic>
        <p:nvPicPr>
          <p:cNvPr id="6" name="Рисунок 5" descr="G:\класс\проект старость\P10202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5616624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класс\проект старость\P10202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72816"/>
            <a:ext cx="314132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20 августа</a:t>
            </a:r>
            <a:br>
              <a:rPr lang="ru-RU" dirty="0" smtClean="0"/>
            </a:br>
            <a:r>
              <a:rPr lang="ru-RU" dirty="0" smtClean="0"/>
              <a:t>МУЗ «Больница №16»</a:t>
            </a:r>
            <a:endParaRPr lang="ru-RU" dirty="0"/>
          </a:p>
        </p:txBody>
      </p:sp>
      <p:pic>
        <p:nvPicPr>
          <p:cNvPr id="6" name="Рисунок 5" descr="G:\класс\проект старость\P10202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624736" cy="47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>В анкетировании приняли участие  65 пенсионеров. Из них 40  женщин и 25 мужчин.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507288" cy="456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644"/>
                <a:gridCol w="4253644"/>
              </a:tblGrid>
              <a:tr h="7608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35710" algn="l"/>
                        </a:tabLs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	Мужчины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Женщины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851">
                <a:tc gridSpan="2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Возраст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8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60-69 лет – 8 человек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50-59 лет – 12 человек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8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70-79 лет – 12 человек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60-69лет – 7 человек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8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80 и старше – 5 человек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70-79 лет – 13 человек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8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80 и более – 8 человек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Респонденты отнесли себя к следующим категориям: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-ветеран Великой Отечественной войны – 6 человек</a:t>
            </a:r>
          </a:p>
          <a:p>
            <a:r>
              <a:rPr lang="ru-RU" dirty="0" smtClean="0"/>
              <a:t>- ветеран труда – 32 человека – 49%</a:t>
            </a:r>
          </a:p>
          <a:p>
            <a:r>
              <a:rPr lang="ru-RU" dirty="0" smtClean="0"/>
              <a:t>- дети Сталинграда – 10 человек – 15%</a:t>
            </a:r>
          </a:p>
          <a:p>
            <a:r>
              <a:rPr lang="ru-RU" dirty="0" smtClean="0"/>
              <a:t>- инвалид 2 группы – 2 человека – 3%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500</Words>
  <Application>Microsoft Office PowerPoint</Application>
  <PresentationFormat>Экран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образовательное учреждение средняя общеобразовательная школа № 38 с углубленным изучением отдельных предметов Красноармейского района г. Волгограда</vt:lpstr>
      <vt:lpstr>17 августа 2012 года Управление пенсионного Фонда России в Красноармейском районе г. Волгограда </vt:lpstr>
      <vt:lpstr>Слайд 3</vt:lpstr>
      <vt:lpstr>Слайд 4</vt:lpstr>
      <vt:lpstr>18 августа 2012 года Управление социальной защиты населения администрации Волгоградской области</vt:lpstr>
      <vt:lpstr>20 августа МУЗ «Больница №16»</vt:lpstr>
      <vt:lpstr>20 августа МУЗ «Больница №16»</vt:lpstr>
      <vt:lpstr> В анкетировании приняли участие  65 пенсионеров. Из них 40  женщин и 25 мужчин.  </vt:lpstr>
      <vt:lpstr>Респонденты отнесли себя к следующим категориям: </vt:lpstr>
      <vt:lpstr> На вопрос «Довольны ли Вы материальным  положением?» </vt:lpstr>
      <vt:lpstr>На что Вам хватает пенсии?</vt:lpstr>
      <vt:lpstr>Как Вы проводите свободное время? </vt:lpstr>
      <vt:lpstr> Удовлетворяет ли Вас работа социальных служб? </vt:lpstr>
      <vt:lpstr> В чем Вы нуждаетесь больше всего? </vt:lpstr>
      <vt:lpstr> Легко ли быть пожилым человеком? </vt:lpstr>
      <vt:lpstr>Уровень жизни пенсионеров</vt:lpstr>
      <vt:lpstr>Сравнительный анализ размера пенсии</vt:lpstr>
      <vt:lpstr>Сравнительный анализ продолжительности жизни</vt:lpstr>
      <vt:lpstr> Ваши пожелания молодому поколению. </vt:lpstr>
      <vt:lpstr>Слайд 20</vt:lpstr>
      <vt:lpstr>Отчетный концерт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средняя общеобразовательная школа № 38 с углубленным изучением отдельных предметов Красноармейского района г. Волгограда</dc:title>
  <dc:creator>User</dc:creator>
  <cp:lastModifiedBy>User</cp:lastModifiedBy>
  <cp:revision>30</cp:revision>
  <dcterms:created xsi:type="dcterms:W3CDTF">2012-09-22T15:26:39Z</dcterms:created>
  <dcterms:modified xsi:type="dcterms:W3CDTF">2012-10-15T19:20:01Z</dcterms:modified>
</cp:coreProperties>
</file>