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7" r:id="rId2"/>
    <p:sldId id="274" r:id="rId3"/>
    <p:sldId id="324" r:id="rId4"/>
    <p:sldId id="325" r:id="rId5"/>
    <p:sldId id="323" r:id="rId6"/>
    <p:sldId id="320" r:id="rId7"/>
    <p:sldId id="285" r:id="rId8"/>
    <p:sldId id="327" r:id="rId9"/>
    <p:sldId id="286" r:id="rId10"/>
    <p:sldId id="289" r:id="rId11"/>
    <p:sldId id="287" r:id="rId12"/>
    <p:sldId id="291" r:id="rId13"/>
    <p:sldId id="292" r:id="rId14"/>
    <p:sldId id="293" r:id="rId15"/>
    <p:sldId id="296" r:id="rId16"/>
    <p:sldId id="295" r:id="rId17"/>
    <p:sldId id="299" r:id="rId18"/>
    <p:sldId id="300" r:id="rId19"/>
    <p:sldId id="317" r:id="rId20"/>
    <p:sldId id="301" r:id="rId21"/>
    <p:sldId id="302" r:id="rId22"/>
    <p:sldId id="303" r:id="rId23"/>
    <p:sldId id="316" r:id="rId24"/>
    <p:sldId id="328" r:id="rId25"/>
    <p:sldId id="304" r:id="rId26"/>
    <p:sldId id="277" r:id="rId27"/>
    <p:sldId id="278" r:id="rId28"/>
    <p:sldId id="279" r:id="rId29"/>
    <p:sldId id="280" r:id="rId30"/>
    <p:sldId id="281" r:id="rId31"/>
    <p:sldId id="305" r:id="rId32"/>
    <p:sldId id="258" r:id="rId33"/>
    <p:sldId id="257" r:id="rId34"/>
    <p:sldId id="262" r:id="rId35"/>
    <p:sldId id="263" r:id="rId36"/>
    <p:sldId id="260" r:id="rId37"/>
    <p:sldId id="264" r:id="rId38"/>
    <p:sldId id="259" r:id="rId39"/>
    <p:sldId id="261" r:id="rId40"/>
    <p:sldId id="318" r:id="rId41"/>
    <p:sldId id="306" r:id="rId42"/>
    <p:sldId id="283" r:id="rId43"/>
    <p:sldId id="307" r:id="rId44"/>
    <p:sldId id="308" r:id="rId45"/>
    <p:sldId id="309" r:id="rId46"/>
    <p:sldId id="310" r:id="rId47"/>
    <p:sldId id="311" r:id="rId48"/>
    <p:sldId id="312" r:id="rId49"/>
    <p:sldId id="313" r:id="rId50"/>
    <p:sldId id="314" r:id="rId51"/>
    <p:sldId id="284" r:id="rId52"/>
    <p:sldId id="315" r:id="rId53"/>
    <p:sldId id="329"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ладимир" initials="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5" autoAdjust="0"/>
  </p:normalViewPr>
  <p:slideViewPr>
    <p:cSldViewPr>
      <p:cViewPr>
        <p:scale>
          <a:sx n="82" d="100"/>
          <a:sy n="82" d="100"/>
        </p:scale>
        <p:origin x="564" y="-72"/>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28.10.2012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28.10.2012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4.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6.v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7.vml"/></Relationships>
</file>

<file path=ppt/slides/_rels/slide5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www.portal-slovo.ru/"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85728"/>
            <a:ext cx="8034358" cy="3153920"/>
          </a:xfrm>
        </p:spPr>
        <p:txBody>
          <a:bodyPr>
            <a:noAutofit/>
          </a:bodyPr>
          <a:lstStyle/>
          <a:p>
            <a:pPr algn="ctr"/>
            <a:r>
              <a:rPr lang="ru-RU" sz="3600" i="1" dirty="0" smtClean="0">
                <a:effectLst>
                  <a:outerShdw blurRad="38100" dist="38100" dir="2700000" algn="tl">
                    <a:srgbClr val="000000">
                      <a:alpha val="43137"/>
                    </a:srgbClr>
                  </a:outerShdw>
                </a:effectLst>
              </a:rPr>
              <a:t>Влияние сотового телефона</a:t>
            </a:r>
            <a:br>
              <a:rPr lang="ru-RU" sz="3600" i="1" dirty="0" smtClean="0">
                <a:effectLst>
                  <a:outerShdw blurRad="38100" dist="38100" dir="2700000" algn="tl">
                    <a:srgbClr val="000000">
                      <a:alpha val="43137"/>
                    </a:srgbClr>
                  </a:outerShdw>
                </a:effectLst>
              </a:rPr>
            </a:br>
            <a:r>
              <a:rPr lang="ru-RU" sz="3600" i="1" dirty="0" smtClean="0">
                <a:effectLst>
                  <a:outerShdw blurRad="38100" dist="38100" dir="2700000" algn="tl">
                    <a:srgbClr val="000000">
                      <a:alpha val="43137"/>
                    </a:srgbClr>
                  </a:outerShdw>
                </a:effectLst>
              </a:rPr>
              <a:t>на здоровье человека</a:t>
            </a:r>
            <a:r>
              <a:rPr lang="ru-RU" sz="4800" i="1" dirty="0" smtClean="0"/>
              <a:t/>
            </a:r>
            <a:br>
              <a:rPr lang="ru-RU" sz="4800" i="1" dirty="0" smtClean="0"/>
            </a:br>
            <a:r>
              <a:rPr lang="ru-RU" sz="4800" dirty="0" smtClean="0"/>
              <a:t> </a:t>
            </a:r>
            <a:endParaRPr lang="ru-RU" sz="4800" dirty="0"/>
          </a:p>
        </p:txBody>
      </p:sp>
      <p:sp>
        <p:nvSpPr>
          <p:cNvPr id="3" name="Подзаголовок 2"/>
          <p:cNvSpPr>
            <a:spLocks noGrp="1"/>
          </p:cNvSpPr>
          <p:nvPr>
            <p:ph type="subTitle" idx="1"/>
          </p:nvPr>
        </p:nvSpPr>
        <p:spPr>
          <a:xfrm>
            <a:off x="1285852" y="2786058"/>
            <a:ext cx="6643734" cy="3714776"/>
          </a:xfrm>
        </p:spPr>
        <p:txBody>
          <a:bodyPr>
            <a:normAutofit fontScale="32500" lnSpcReduction="20000"/>
          </a:bodyPr>
          <a:lstStyle/>
          <a:p>
            <a:pPr algn="l"/>
            <a:r>
              <a:rPr lang="ru-RU" sz="7200" b="1" dirty="0" smtClean="0">
                <a:latin typeface="Georgia" pitchFamily="18" charset="0"/>
              </a:rPr>
              <a:t>                         Учитель физики:</a:t>
            </a:r>
            <a:r>
              <a:rPr lang="ru-RU" sz="7200" dirty="0" smtClean="0">
                <a:latin typeface="Georgia" pitchFamily="18" charset="0"/>
              </a:rPr>
              <a:t> </a:t>
            </a:r>
            <a:r>
              <a:rPr lang="ru-RU" sz="7200" dirty="0" smtClean="0">
                <a:latin typeface="Georgia" pitchFamily="18" charset="0"/>
              </a:rPr>
              <a:t>Митина В.В. </a:t>
            </a:r>
          </a:p>
          <a:p>
            <a:r>
              <a:rPr lang="ru-RU" dirty="0" smtClean="0">
                <a:latin typeface="Georgia" pitchFamily="18" charset="0"/>
              </a:rPr>
              <a:t> </a:t>
            </a: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r>
              <a:rPr lang="ru-RU" dirty="0" smtClean="0">
                <a:latin typeface="Georgia" pitchFamily="18" charset="0"/>
              </a:rPr>
              <a:t> </a:t>
            </a:r>
          </a:p>
          <a:p>
            <a:r>
              <a:rPr lang="ru-RU" dirty="0" smtClean="0">
                <a:latin typeface="Georgia" pitchFamily="18" charset="0"/>
              </a:rPr>
              <a:t> </a:t>
            </a:r>
          </a:p>
          <a:p>
            <a:pPr algn="ctr"/>
            <a:endParaRPr lang="ru-RU" sz="7200" dirty="0" smtClean="0">
              <a:latin typeface="Georgia" pitchFamily="18" charset="0"/>
            </a:endParaRPr>
          </a:p>
          <a:p>
            <a:pPr algn="ctr"/>
            <a:endParaRPr lang="ru-RU" sz="7200" dirty="0" smtClean="0">
              <a:latin typeface="Georgia" pitchFamily="18" charset="0"/>
            </a:endParaRPr>
          </a:p>
          <a:p>
            <a:pPr algn="ctr"/>
            <a:endParaRPr lang="ru-RU" sz="7200" dirty="0" smtClean="0">
              <a:latin typeface="Georgia" pitchFamily="18" charset="0"/>
            </a:endParaRPr>
          </a:p>
          <a:p>
            <a:pPr algn="ctr"/>
            <a:r>
              <a:rPr lang="ru-RU" sz="7200" dirty="0" smtClean="0">
                <a:latin typeface="Georgia" pitchFamily="18" charset="0"/>
              </a:rPr>
              <a:t>Г. </a:t>
            </a:r>
            <a:r>
              <a:rPr lang="ru-RU" sz="7200" dirty="0" err="1" smtClean="0">
                <a:latin typeface="Georgia" pitchFamily="18" charset="0"/>
              </a:rPr>
              <a:t>Климовск</a:t>
            </a:r>
            <a:r>
              <a:rPr lang="ru-RU" sz="7200" dirty="0" smtClean="0">
                <a:latin typeface="Georgia" pitchFamily="18" charset="0"/>
              </a:rPr>
              <a:t> </a:t>
            </a:r>
          </a:p>
          <a:p>
            <a:pPr algn="ctr"/>
            <a:r>
              <a:rPr lang="ru-RU" sz="7200" dirty="0" smtClean="0">
                <a:latin typeface="Georgia" pitchFamily="18" charset="0"/>
              </a:rPr>
              <a:t>2010 год</a:t>
            </a:r>
            <a:endParaRPr lang="ru-RU" sz="7200" dirty="0">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E:\Проект по физике\Изображения\motorolla_first.jpg"/>
          <p:cNvPicPr>
            <a:picLocks noChangeAspect="1" noChangeArrowheads="1"/>
          </p:cNvPicPr>
          <p:nvPr/>
        </p:nvPicPr>
        <p:blipFill>
          <a:blip r:embed="rId2" cstate="print"/>
          <a:srcRect/>
          <a:stretch>
            <a:fillRect/>
          </a:stretch>
        </p:blipFill>
        <p:spPr bwMode="auto">
          <a:xfrm>
            <a:off x="5929322" y="4132706"/>
            <a:ext cx="3214678" cy="3695032"/>
          </a:xfrm>
          <a:prstGeom prst="rect">
            <a:avLst/>
          </a:prstGeom>
          <a:noFill/>
        </p:spPr>
      </p:pic>
      <p:pic>
        <p:nvPicPr>
          <p:cNvPr id="44038" name="Picture 6" descr="E:\Проект по физике\Изображения\dynatac_full357x500.jpg"/>
          <p:cNvPicPr>
            <a:picLocks noChangeAspect="1" noChangeArrowheads="1"/>
          </p:cNvPicPr>
          <p:nvPr/>
        </p:nvPicPr>
        <p:blipFill>
          <a:blip r:embed="rId3" cstate="print"/>
          <a:srcRect/>
          <a:stretch>
            <a:fillRect/>
          </a:stretch>
        </p:blipFill>
        <p:spPr bwMode="auto">
          <a:xfrm>
            <a:off x="3195842" y="2928934"/>
            <a:ext cx="2804918" cy="3929066"/>
          </a:xfrm>
          <a:prstGeom prst="rect">
            <a:avLst/>
          </a:prstGeom>
          <a:noFill/>
        </p:spPr>
      </p:pic>
      <p:pic>
        <p:nvPicPr>
          <p:cNvPr id="44040" name="Picture 8" descr="E:\Проект по физике\Изображения\11.jpg"/>
          <p:cNvPicPr>
            <a:picLocks noChangeAspect="1" noChangeArrowheads="1"/>
          </p:cNvPicPr>
          <p:nvPr/>
        </p:nvPicPr>
        <p:blipFill>
          <a:blip r:embed="rId4" cstate="print"/>
          <a:srcRect/>
          <a:stretch>
            <a:fillRect/>
          </a:stretch>
        </p:blipFill>
        <p:spPr bwMode="auto">
          <a:xfrm>
            <a:off x="-1" y="3786190"/>
            <a:ext cx="3462081" cy="3071810"/>
          </a:xfrm>
          <a:prstGeom prst="rect">
            <a:avLst/>
          </a:prstGeom>
          <a:noFill/>
        </p:spPr>
      </p:pic>
      <p:pic>
        <p:nvPicPr>
          <p:cNvPr id="44035" name="Picture 3" descr="E:\Проект по физике\Изображения\2.jpg"/>
          <p:cNvPicPr>
            <a:picLocks noChangeAspect="1" noChangeArrowheads="1"/>
          </p:cNvPicPr>
          <p:nvPr/>
        </p:nvPicPr>
        <p:blipFill>
          <a:blip r:embed="rId5" cstate="print"/>
          <a:srcRect/>
          <a:stretch>
            <a:fillRect/>
          </a:stretch>
        </p:blipFill>
        <p:spPr bwMode="auto">
          <a:xfrm>
            <a:off x="0" y="0"/>
            <a:ext cx="5819776" cy="3848100"/>
          </a:xfrm>
          <a:prstGeom prst="rect">
            <a:avLst/>
          </a:prstGeom>
          <a:noFill/>
        </p:spPr>
      </p:pic>
      <p:pic>
        <p:nvPicPr>
          <p:cNvPr id="44037" name="Picture 5" descr="E:\Проект по физике\Изображения\5.jpg"/>
          <p:cNvPicPr>
            <a:picLocks noChangeAspect="1" noChangeArrowheads="1"/>
          </p:cNvPicPr>
          <p:nvPr/>
        </p:nvPicPr>
        <p:blipFill>
          <a:blip r:embed="rId6" cstate="print"/>
          <a:srcRect/>
          <a:stretch>
            <a:fillRect/>
          </a:stretch>
        </p:blipFill>
        <p:spPr bwMode="auto">
          <a:xfrm>
            <a:off x="5786446" y="0"/>
            <a:ext cx="3357554" cy="4257845"/>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472518" cy="1143000"/>
          </a:xfrm>
        </p:spPr>
        <p:txBody>
          <a:bodyPr>
            <a:normAutofit fontScale="90000"/>
          </a:bodyPr>
          <a:lstStyle/>
          <a:p>
            <a:r>
              <a:rPr lang="ru-RU" i="1" dirty="0" smtClean="0"/>
              <a:t>Преимущество мобильной связи</a:t>
            </a:r>
            <a:endParaRPr lang="ru-RU" i="1" dirty="0"/>
          </a:p>
        </p:txBody>
      </p:sp>
      <p:sp>
        <p:nvSpPr>
          <p:cNvPr id="5" name="Содержимое 4"/>
          <p:cNvSpPr>
            <a:spLocks noGrp="1"/>
          </p:cNvSpPr>
          <p:nvPr>
            <p:ph sz="half" idx="1"/>
          </p:nvPr>
        </p:nvSpPr>
        <p:spPr>
          <a:xfrm>
            <a:off x="500034" y="2214554"/>
            <a:ext cx="5900750" cy="3328998"/>
          </a:xfrm>
        </p:spPr>
        <p:txBody>
          <a:bodyPr/>
          <a:lstStyle/>
          <a:p>
            <a:r>
              <a:rPr lang="ru-RU" dirty="0" smtClean="0"/>
              <a:t>Чистое звучание речи, отсутствие посторонних шумов и эффекта металлического голоса.</a:t>
            </a:r>
          </a:p>
          <a:p>
            <a:r>
              <a:rPr lang="ru-RU" dirty="0" smtClean="0"/>
              <a:t>Скорость передачи данных может достигать </a:t>
            </a:r>
            <a:r>
              <a:rPr lang="ru-RU" b="1" dirty="0" smtClean="0">
                <a:solidFill>
                  <a:srgbClr val="FFFF00"/>
                </a:solidFill>
              </a:rPr>
              <a:t>153 </a:t>
            </a:r>
            <a:r>
              <a:rPr lang="ru-RU" b="1" dirty="0" err="1" smtClean="0">
                <a:solidFill>
                  <a:srgbClr val="FFFF00"/>
                </a:solidFill>
              </a:rPr>
              <a:t>кБит</a:t>
            </a:r>
            <a:r>
              <a:rPr lang="ru-RU" b="1" dirty="0" smtClean="0">
                <a:solidFill>
                  <a:srgbClr val="FFFF00"/>
                </a:solidFill>
              </a:rPr>
              <a:t> </a:t>
            </a:r>
            <a:r>
              <a:rPr lang="ru-RU" dirty="0" smtClean="0"/>
              <a:t>в секунду.</a:t>
            </a:r>
            <a:endParaRPr lang="ru-RU" dirty="0"/>
          </a:p>
        </p:txBody>
      </p:sp>
      <p:pic>
        <p:nvPicPr>
          <p:cNvPr id="41986" name="Picture 2" descr="E:\Проект по физике\Рисунок3.jpg"/>
          <p:cNvPicPr>
            <a:picLocks noChangeAspect="1" noChangeArrowheads="1"/>
          </p:cNvPicPr>
          <p:nvPr/>
        </p:nvPicPr>
        <p:blipFill>
          <a:blip r:embed="rId2" cstate="print"/>
          <a:srcRect/>
          <a:stretch>
            <a:fillRect/>
          </a:stretch>
        </p:blipFill>
        <p:spPr bwMode="auto">
          <a:xfrm>
            <a:off x="7000892" y="1643050"/>
            <a:ext cx="1345429" cy="4857784"/>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Анкета для родителей</a:t>
            </a:r>
            <a:endParaRPr lang="ru-RU" i="1" dirty="0"/>
          </a:p>
        </p:txBody>
      </p:sp>
      <p:sp>
        <p:nvSpPr>
          <p:cNvPr id="3" name="Содержимое 2"/>
          <p:cNvSpPr>
            <a:spLocks noGrp="1"/>
          </p:cNvSpPr>
          <p:nvPr>
            <p:ph sz="half" idx="1"/>
          </p:nvPr>
        </p:nvSpPr>
        <p:spPr>
          <a:xfrm>
            <a:off x="457200" y="1600200"/>
            <a:ext cx="7972452" cy="4543444"/>
          </a:xfrm>
        </p:spPr>
        <p:txBody>
          <a:bodyPr>
            <a:normAutofit lnSpcReduction="10000"/>
          </a:bodyPr>
          <a:lstStyle/>
          <a:p>
            <a:r>
              <a:rPr lang="ru-RU" sz="2400" dirty="0" smtClean="0"/>
              <a:t>1. Как вы думаете, нужен ли ребенку </a:t>
            </a:r>
            <a:r>
              <a:rPr lang="ru-RU" sz="2400" dirty="0" smtClean="0">
                <a:latin typeface="Times New Roman" pitchFamily="18" charset="0"/>
              </a:rPr>
              <a:t>сотовый</a:t>
            </a:r>
            <a:r>
              <a:rPr lang="ru-RU" sz="2400" dirty="0" smtClean="0"/>
              <a:t> телефон?</a:t>
            </a:r>
          </a:p>
          <a:p>
            <a:pPr lvl="0"/>
            <a:r>
              <a:rPr lang="ru-RU" sz="2400" dirty="0" smtClean="0">
                <a:latin typeface="Times New Roman" pitchFamily="18" charset="0"/>
              </a:rPr>
              <a:t>2. При покупке телефона, на какие его качества обращаете внимание? </a:t>
            </a:r>
          </a:p>
          <a:p>
            <a:r>
              <a:rPr lang="ru-RU" sz="2400" dirty="0" smtClean="0">
                <a:latin typeface="Times New Roman" pitchFamily="18" charset="0"/>
              </a:rPr>
              <a:t>3. Знаете ли Вы, сколько примерно времени тратит  ваш ребенок на разговоры по телефону?</a:t>
            </a:r>
          </a:p>
          <a:p>
            <a:r>
              <a:rPr lang="ru-RU" sz="2400" dirty="0" smtClean="0">
                <a:latin typeface="Times New Roman" pitchFamily="18" charset="0"/>
              </a:rPr>
              <a:t>4. Знаете ли Вы, сколько примерно времени в сутки ваш ребенок пользуется телефоном (включая игры, Интернет и т. д.)? </a:t>
            </a:r>
            <a:endParaRPr lang="ru-RU" sz="2400" dirty="0" smtClean="0">
              <a:latin typeface="Arial" pitchFamily="34" charset="0"/>
            </a:endParaRPr>
          </a:p>
          <a:p>
            <a:r>
              <a:rPr lang="ru-RU" sz="2400" dirty="0" smtClean="0">
                <a:latin typeface="Times New Roman" pitchFamily="18" charset="0"/>
              </a:rPr>
              <a:t>5. Какой модели Ваш телефон и вашего ребенка?</a:t>
            </a:r>
            <a:endParaRPr lang="ru-RU" sz="2400" dirty="0" smtClean="0">
              <a:latin typeface="Arial" pitchFamily="34" charset="0"/>
            </a:endParaRPr>
          </a:p>
          <a:p>
            <a:r>
              <a:rPr lang="ru-RU" sz="2400" dirty="0" smtClean="0">
                <a:latin typeface="Times New Roman" pitchFamily="18" charset="0"/>
              </a:rPr>
              <a:t>6. Как Вы считаете, оказывает ли телефон вредное действие на организм ребенка? </a:t>
            </a:r>
            <a:endParaRPr lang="ru-RU" sz="2400" dirty="0" smtClean="0">
              <a:latin typeface="Arial" pitchFamily="34" charset="0"/>
            </a:endParaRPr>
          </a:p>
          <a:p>
            <a:pPr lvl="0"/>
            <a:endParaRPr lang="ru-RU" sz="4000" dirty="0" smtClean="0">
              <a:latin typeface="Arial" pitchFamily="34" charset="0"/>
            </a:endParaRPr>
          </a:p>
          <a:p>
            <a:endParaRPr lang="ru-RU" sz="3600" dirty="0" smtClean="0">
              <a:solidFill>
                <a:srgbClr val="000000"/>
              </a:solidFill>
              <a:latin typeface="Times New Roman" pitchFamily="18" charset="0"/>
            </a:endParaRPr>
          </a:p>
          <a:p>
            <a:endParaRPr lang="ru-RU" sz="3600" dirty="0" smtClean="0">
              <a:latin typeface="Arial" pitchFamily="34" charset="0"/>
            </a:endParaRPr>
          </a:p>
          <a:p>
            <a:pPr lvl="0"/>
            <a:endParaRPr lang="ru-RU" sz="3200" dirty="0" smtClean="0">
              <a:latin typeface="Arial" pitchFamily="34" charset="0"/>
            </a:endParaRPr>
          </a:p>
          <a:p>
            <a:endParaRPr lang="ru-RU"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7215238" cy="857256"/>
          </a:xfrm>
        </p:spPr>
        <p:txBody>
          <a:bodyPr>
            <a:normAutofit fontScale="90000"/>
          </a:bodyPr>
          <a:lstStyle/>
          <a:p>
            <a:r>
              <a:rPr lang="ru-RU" dirty="0" smtClean="0"/>
              <a:t/>
            </a:r>
            <a:br>
              <a:rPr lang="ru-RU" dirty="0" smtClean="0"/>
            </a:br>
            <a:r>
              <a:rPr lang="ru-RU" sz="3600" i="1" dirty="0" smtClean="0"/>
              <a:t>1. По мнению родителей, нужен ли ребенку телефон</a:t>
            </a:r>
            <a:endParaRPr lang="ru-RU" i="1" dirty="0"/>
          </a:p>
        </p:txBody>
      </p:sp>
      <p:graphicFrame>
        <p:nvGraphicFramePr>
          <p:cNvPr id="4" name="Содержимое 3"/>
          <p:cNvGraphicFramePr>
            <a:graphicFrameLocks noChangeAspect="1"/>
          </p:cNvGraphicFramePr>
          <p:nvPr>
            <p:ph idx="1"/>
          </p:nvPr>
        </p:nvGraphicFramePr>
        <p:xfrm>
          <a:off x="0" y="1428736"/>
          <a:ext cx="8137533" cy="5429264"/>
        </p:xfrm>
        <a:graphic>
          <a:graphicData uri="http://schemas.openxmlformats.org/presentationml/2006/ole">
            <p:oleObj spid="_x0000_s46082"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239000" cy="1000148"/>
          </a:xfrm>
        </p:spPr>
        <p:txBody>
          <a:bodyPr>
            <a:noAutofit/>
          </a:bodyPr>
          <a:lstStyle/>
          <a:p>
            <a:r>
              <a:rPr lang="ru-RU" sz="2800" i="1" dirty="0" smtClean="0"/>
              <a:t>2. Качества, учитываемые родителями при покупке мобильного телефона</a:t>
            </a:r>
            <a:endParaRPr lang="ru-RU" sz="2800" i="1" dirty="0"/>
          </a:p>
        </p:txBody>
      </p:sp>
      <p:graphicFrame>
        <p:nvGraphicFramePr>
          <p:cNvPr id="4" name="Содержимое 3"/>
          <p:cNvGraphicFramePr>
            <a:graphicFrameLocks noChangeAspect="1"/>
          </p:cNvGraphicFramePr>
          <p:nvPr>
            <p:ph idx="1"/>
          </p:nvPr>
        </p:nvGraphicFramePr>
        <p:xfrm>
          <a:off x="0" y="1268945"/>
          <a:ext cx="8286776" cy="5589056"/>
        </p:xfrm>
        <a:graphic>
          <a:graphicData uri="http://schemas.openxmlformats.org/presentationml/2006/ole">
            <p:oleObj spid="_x0000_s47106" name="Диаграмма" r:id="rId3" imgW="6115174" imgH="4124328"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39000" cy="1143000"/>
          </a:xfrm>
        </p:spPr>
        <p:txBody>
          <a:bodyPr>
            <a:noAutofit/>
          </a:bodyPr>
          <a:lstStyle/>
          <a:p>
            <a:r>
              <a:rPr lang="ru-RU" sz="2400" i="1" dirty="0" smtClean="0"/>
              <a:t>3. Знают ли родители, сколько ребенок пользуется телефоном в сутки (включая игры, интернет и т.д.) </a:t>
            </a:r>
            <a:endParaRPr lang="ru-RU" sz="2400" i="1" dirty="0"/>
          </a:p>
        </p:txBody>
      </p:sp>
      <p:graphicFrame>
        <p:nvGraphicFramePr>
          <p:cNvPr id="4" name="Содержимое 3"/>
          <p:cNvGraphicFramePr>
            <a:graphicFrameLocks noChangeAspect="1"/>
          </p:cNvGraphicFramePr>
          <p:nvPr>
            <p:ph idx="1"/>
          </p:nvPr>
        </p:nvGraphicFramePr>
        <p:xfrm>
          <a:off x="0" y="1428736"/>
          <a:ext cx="8137532" cy="5429264"/>
        </p:xfrm>
        <a:graphic>
          <a:graphicData uri="http://schemas.openxmlformats.org/presentationml/2006/ole">
            <p:oleObj spid="_x0000_s50178"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239000" cy="1143000"/>
          </a:xfrm>
        </p:spPr>
        <p:txBody>
          <a:bodyPr>
            <a:noAutofit/>
          </a:bodyPr>
          <a:lstStyle/>
          <a:p>
            <a:r>
              <a:rPr lang="ru-RU" sz="2800" i="1" dirty="0" smtClean="0"/>
              <a:t>4. По мнению родителей, оказывает ли вредное воздействие телефон на их детей</a:t>
            </a:r>
            <a:endParaRPr lang="ru-RU" sz="2800" i="1" dirty="0"/>
          </a:p>
        </p:txBody>
      </p:sp>
      <p:graphicFrame>
        <p:nvGraphicFramePr>
          <p:cNvPr id="4" name="Содержимое 3"/>
          <p:cNvGraphicFramePr>
            <a:graphicFrameLocks noChangeAspect="1"/>
          </p:cNvGraphicFramePr>
          <p:nvPr>
            <p:ph idx="1"/>
          </p:nvPr>
        </p:nvGraphicFramePr>
        <p:xfrm>
          <a:off x="0" y="1428736"/>
          <a:ext cx="8137533" cy="5429264"/>
        </p:xfrm>
        <a:graphic>
          <a:graphicData uri="http://schemas.openxmlformats.org/presentationml/2006/ole">
            <p:oleObj spid="_x0000_s49154"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86808" cy="1143000"/>
          </a:xfrm>
        </p:spPr>
        <p:txBody>
          <a:bodyPr>
            <a:noAutofit/>
          </a:bodyPr>
          <a:lstStyle/>
          <a:p>
            <a:r>
              <a:rPr lang="ru-RU" sz="3600" i="1" dirty="0" smtClean="0"/>
              <a:t>Анкета продавцов-консультантов</a:t>
            </a:r>
            <a:endParaRPr lang="ru-RU" sz="3600" i="1" dirty="0"/>
          </a:p>
        </p:txBody>
      </p:sp>
      <p:sp>
        <p:nvSpPr>
          <p:cNvPr id="3" name="Содержимое 2"/>
          <p:cNvSpPr>
            <a:spLocks noGrp="1"/>
          </p:cNvSpPr>
          <p:nvPr>
            <p:ph idx="1"/>
          </p:nvPr>
        </p:nvSpPr>
        <p:spPr/>
        <p:txBody>
          <a:bodyPr>
            <a:normAutofit fontScale="62500" lnSpcReduction="20000"/>
          </a:bodyPr>
          <a:lstStyle/>
          <a:p>
            <a:pPr>
              <a:buFont typeface="Wingdings" pitchFamily="2" charset="2"/>
              <a:buChar char="q"/>
            </a:pPr>
            <a:r>
              <a:rPr lang="ru-RU" b="1" dirty="0" smtClean="0">
                <a:latin typeface="Georgia" pitchFamily="18" charset="0"/>
              </a:rPr>
              <a:t>1. Востребованные модели: </a:t>
            </a:r>
          </a:p>
          <a:p>
            <a:pPr>
              <a:buNone/>
            </a:pPr>
            <a:r>
              <a:rPr lang="ru-RU" b="1" dirty="0" smtClean="0">
                <a:solidFill>
                  <a:srgbClr val="FFFF00"/>
                </a:solidFill>
                <a:latin typeface="Georgia" pitchFamily="18" charset="0"/>
              </a:rPr>
              <a:t>      </a:t>
            </a:r>
            <a:r>
              <a:rPr lang="en-US" i="1" dirty="0" smtClean="0">
                <a:solidFill>
                  <a:srgbClr val="FFFF00"/>
                </a:solidFill>
                <a:latin typeface="Georgia" pitchFamily="18" charset="0"/>
              </a:rPr>
              <a:t>Nokia, Samsung, LG</a:t>
            </a:r>
            <a:r>
              <a:rPr lang="ru-RU" i="1" dirty="0" smtClean="0">
                <a:solidFill>
                  <a:srgbClr val="FFFF00"/>
                </a:solidFill>
                <a:latin typeface="Georgia" pitchFamily="18" charset="0"/>
              </a:rPr>
              <a:t>.</a:t>
            </a:r>
          </a:p>
          <a:p>
            <a:pPr>
              <a:buFont typeface="Wingdings" pitchFamily="2" charset="2"/>
              <a:buChar char="q"/>
            </a:pPr>
            <a:r>
              <a:rPr lang="ru-RU" b="1" dirty="0" smtClean="0">
                <a:latin typeface="Georgia" pitchFamily="18" charset="0"/>
              </a:rPr>
              <a:t>2. Качества, на которые обращают покупатели при покупке мобильного телефона:</a:t>
            </a:r>
            <a:r>
              <a:rPr lang="ru-RU" dirty="0" smtClean="0">
                <a:latin typeface="Georgia" pitchFamily="18" charset="0"/>
              </a:rPr>
              <a:t> </a:t>
            </a:r>
          </a:p>
          <a:p>
            <a:pPr>
              <a:buNone/>
            </a:pPr>
            <a:r>
              <a:rPr lang="ru-RU" dirty="0" smtClean="0">
                <a:latin typeface="Georgia" pitchFamily="18" charset="0"/>
              </a:rPr>
              <a:t>      </a:t>
            </a:r>
            <a:r>
              <a:rPr lang="ru-RU" i="1" dirty="0" smtClean="0">
                <a:solidFill>
                  <a:srgbClr val="FFFF00"/>
                </a:solidFill>
                <a:latin typeface="Georgia" pitchFamily="18" charset="0"/>
              </a:rPr>
              <a:t>гарантия, функциональность, </a:t>
            </a:r>
            <a:r>
              <a:rPr lang="en-US" i="1" dirty="0" smtClean="0">
                <a:solidFill>
                  <a:srgbClr val="FFFF00"/>
                </a:solidFill>
                <a:latin typeface="Georgia" pitchFamily="18" charset="0"/>
              </a:rPr>
              <a:t>MP3</a:t>
            </a:r>
            <a:r>
              <a:rPr lang="ru-RU" i="1" dirty="0" smtClean="0">
                <a:solidFill>
                  <a:srgbClr val="FFFF00"/>
                </a:solidFill>
                <a:latin typeface="Georgia" pitchFamily="18" charset="0"/>
              </a:rPr>
              <a:t>-плеер, камера, </a:t>
            </a:r>
            <a:r>
              <a:rPr lang="en-US" i="1" dirty="0" err="1" smtClean="0">
                <a:solidFill>
                  <a:srgbClr val="FFFF00"/>
                </a:solidFill>
                <a:latin typeface="Georgia" pitchFamily="18" charset="0"/>
              </a:rPr>
              <a:t>bluetooth</a:t>
            </a:r>
            <a:r>
              <a:rPr lang="en-US" i="1" dirty="0" smtClean="0">
                <a:solidFill>
                  <a:srgbClr val="FFFF00"/>
                </a:solidFill>
                <a:latin typeface="Georgia" pitchFamily="18" charset="0"/>
              </a:rPr>
              <a:t>, </a:t>
            </a:r>
            <a:r>
              <a:rPr lang="ru-RU" i="1" dirty="0" smtClean="0">
                <a:solidFill>
                  <a:srgbClr val="FFFF00"/>
                </a:solidFill>
                <a:latin typeface="Georgia" pitchFamily="18" charset="0"/>
              </a:rPr>
              <a:t>прочность.</a:t>
            </a:r>
          </a:p>
          <a:p>
            <a:pPr>
              <a:buFont typeface="Wingdings" pitchFamily="2" charset="2"/>
              <a:buChar char="q"/>
            </a:pPr>
            <a:r>
              <a:rPr lang="ru-RU" b="1" dirty="0" smtClean="0">
                <a:latin typeface="Georgia" pitchFamily="18" charset="0"/>
              </a:rPr>
              <a:t>3. Информация, которую необходимо сообщать покупателю: </a:t>
            </a:r>
          </a:p>
          <a:p>
            <a:pPr>
              <a:buNone/>
            </a:pPr>
            <a:r>
              <a:rPr lang="ru-RU" dirty="0" smtClean="0">
                <a:solidFill>
                  <a:srgbClr val="FFFF00"/>
                </a:solidFill>
                <a:latin typeface="Georgia" pitchFamily="18" charset="0"/>
              </a:rPr>
              <a:t>      </a:t>
            </a:r>
            <a:r>
              <a:rPr lang="ru-RU" i="1" dirty="0" smtClean="0">
                <a:solidFill>
                  <a:srgbClr val="FFFF00"/>
                </a:solidFill>
                <a:latin typeface="Georgia" pitchFamily="18" charset="0"/>
              </a:rPr>
              <a:t>акции, специальные предложения, дополнительные услуги, использование телефона, гарантийные сроки, стоимость.</a:t>
            </a:r>
            <a:endParaRPr lang="ru-RU" b="1" i="1" dirty="0" smtClean="0">
              <a:solidFill>
                <a:srgbClr val="FFFF00"/>
              </a:solidFill>
              <a:latin typeface="Georgia" pitchFamily="18" charset="0"/>
            </a:endParaRPr>
          </a:p>
          <a:p>
            <a:pPr>
              <a:buFont typeface="Wingdings" pitchFamily="2" charset="2"/>
              <a:buChar char="q"/>
            </a:pPr>
            <a:r>
              <a:rPr lang="ru-RU" b="1" dirty="0" smtClean="0">
                <a:latin typeface="Georgia" pitchFamily="18" charset="0"/>
              </a:rPr>
              <a:t>4. Модели телефонов продавца и его ребенка: </a:t>
            </a:r>
          </a:p>
          <a:p>
            <a:pPr>
              <a:buNone/>
            </a:pPr>
            <a:r>
              <a:rPr lang="ru-RU" dirty="0" smtClean="0">
                <a:solidFill>
                  <a:srgbClr val="FFFF00"/>
                </a:solidFill>
                <a:latin typeface="Georgia" pitchFamily="18" charset="0"/>
              </a:rPr>
              <a:t>      </a:t>
            </a:r>
            <a:r>
              <a:rPr lang="en-US" i="1" dirty="0" smtClean="0">
                <a:solidFill>
                  <a:srgbClr val="FFFF00"/>
                </a:solidFill>
                <a:latin typeface="Georgia" pitchFamily="18" charset="0"/>
              </a:rPr>
              <a:t>Sony Ericsson</a:t>
            </a:r>
            <a:r>
              <a:rPr lang="ru-RU" i="1" dirty="0" smtClean="0">
                <a:solidFill>
                  <a:srgbClr val="FFFF00"/>
                </a:solidFill>
                <a:latin typeface="Georgia" pitchFamily="18" charset="0"/>
              </a:rPr>
              <a:t>, </a:t>
            </a:r>
            <a:r>
              <a:rPr lang="en-US" i="1" dirty="0" smtClean="0">
                <a:solidFill>
                  <a:srgbClr val="FFFF00"/>
                </a:solidFill>
                <a:latin typeface="Georgia" pitchFamily="18" charset="0"/>
              </a:rPr>
              <a:t>Nokia</a:t>
            </a:r>
            <a:r>
              <a:rPr lang="ru-RU" i="1" dirty="0" smtClean="0">
                <a:solidFill>
                  <a:srgbClr val="FFFF00"/>
                </a:solidFill>
                <a:latin typeface="Georgia" pitchFamily="18" charset="0"/>
              </a:rPr>
              <a:t>.</a:t>
            </a:r>
          </a:p>
          <a:p>
            <a:pPr>
              <a:buFont typeface="Wingdings" pitchFamily="2" charset="2"/>
              <a:buChar char="q"/>
            </a:pPr>
            <a:r>
              <a:rPr lang="ru-RU" b="1" dirty="0" smtClean="0">
                <a:latin typeface="Georgia" pitchFamily="18" charset="0"/>
              </a:rPr>
              <a:t>5. Как Вы считаете, оказывает ли телефон вредное действие на организм ребенка? </a:t>
            </a:r>
          </a:p>
          <a:p>
            <a:pPr>
              <a:buNone/>
            </a:pPr>
            <a:r>
              <a:rPr lang="ru-RU" b="1" dirty="0" smtClean="0">
                <a:solidFill>
                  <a:srgbClr val="FFFF00"/>
                </a:solidFill>
                <a:latin typeface="Georgia" pitchFamily="18" charset="0"/>
              </a:rPr>
              <a:t>      </a:t>
            </a:r>
            <a:r>
              <a:rPr lang="ru-RU" i="1" dirty="0" smtClean="0">
                <a:solidFill>
                  <a:srgbClr val="FFFF00"/>
                </a:solidFill>
                <a:latin typeface="Georgia" pitchFamily="18" charset="0"/>
              </a:rPr>
              <a:t>Да, воздействует.</a:t>
            </a:r>
          </a:p>
          <a:p>
            <a:pPr>
              <a:buNone/>
            </a:pPr>
            <a:endParaRPr lang="ru-RU" b="1" dirty="0" smtClean="0">
              <a:latin typeface="Georgia" pitchFamily="18" charset="0"/>
            </a:endParaRPr>
          </a:p>
          <a:p>
            <a:pPr>
              <a:buNone/>
            </a:pPr>
            <a:endParaRPr lang="ru-RU" dirty="0" smtClean="0">
              <a:latin typeface="Comic Sans MS" pitchFamily="66" charset="0"/>
            </a:endParaRPr>
          </a:p>
          <a:p>
            <a:pPr>
              <a:buNone/>
            </a:pPr>
            <a:endParaRPr lang="ru-RU" dirty="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E:\Проект по физике\Изображения\12.jpg"/>
          <p:cNvPicPr>
            <a:picLocks noChangeAspect="1" noChangeArrowheads="1"/>
          </p:cNvPicPr>
          <p:nvPr/>
        </p:nvPicPr>
        <p:blipFill>
          <a:blip r:embed="rId2" cstate="print"/>
          <a:srcRect/>
          <a:stretch>
            <a:fillRect/>
          </a:stretch>
        </p:blipFill>
        <p:spPr bwMode="auto">
          <a:xfrm>
            <a:off x="4643438" y="1285860"/>
            <a:ext cx="4143404" cy="4143401"/>
          </a:xfrm>
          <a:prstGeom prst="rect">
            <a:avLst/>
          </a:prstGeom>
          <a:noFill/>
        </p:spPr>
      </p:pic>
      <p:sp>
        <p:nvSpPr>
          <p:cNvPr id="2" name="Заголовок 1"/>
          <p:cNvSpPr>
            <a:spLocks noGrp="1"/>
          </p:cNvSpPr>
          <p:nvPr>
            <p:ph type="title"/>
          </p:nvPr>
        </p:nvSpPr>
        <p:spPr>
          <a:xfrm>
            <a:off x="285720" y="357166"/>
            <a:ext cx="4143436" cy="6215082"/>
          </a:xfrm>
        </p:spPr>
        <p:txBody>
          <a:bodyPr>
            <a:normAutofit/>
          </a:bodyPr>
          <a:lstStyle/>
          <a:p>
            <a:pPr algn="r"/>
            <a:r>
              <a:rPr lang="ru-RU" sz="2800" i="1" dirty="0" smtClean="0"/>
              <a:t>Техническая оценка воздействия излучения сотовых телефонов на человека</a:t>
            </a:r>
            <a:r>
              <a:rPr lang="ru-RU" dirty="0" smtClean="0"/>
              <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type="title"/>
          </p:nvPr>
        </p:nvSpPr>
        <p:spPr>
          <a:xfrm>
            <a:off x="0" y="357166"/>
            <a:ext cx="9144000" cy="1143000"/>
          </a:xfrm>
        </p:spPr>
        <p:txBody>
          <a:bodyPr>
            <a:normAutofit/>
          </a:bodyPr>
          <a:lstStyle/>
          <a:p>
            <a:pPr algn="ctr"/>
            <a:r>
              <a:rPr lang="ru-RU" b="1" dirty="0" smtClean="0"/>
              <a:t>W = 0,5*10</a:t>
            </a:r>
            <a:r>
              <a:rPr lang="ru-RU" b="1" baseline="30000" dirty="0" smtClean="0"/>
              <a:t>-11</a:t>
            </a:r>
            <a:r>
              <a:rPr lang="ru-RU" b="1" dirty="0" smtClean="0"/>
              <a:t> Вт/см</a:t>
            </a:r>
            <a:r>
              <a:rPr lang="ru-RU" b="1" baseline="30000" dirty="0" smtClean="0"/>
              <a:t>2</a:t>
            </a:r>
            <a:endParaRPr lang="ru-RU" b="1" dirty="0" smtClean="0"/>
          </a:p>
          <a:p>
            <a:endParaRPr lang="ru-RU" dirty="0"/>
          </a:p>
        </p:txBody>
      </p:sp>
      <p:pic>
        <p:nvPicPr>
          <p:cNvPr id="84993" name="Picture 1" descr="C:\Documents and Settings\Библиотека\Рабочий стол\Рисунок1.jpg"/>
          <p:cNvPicPr>
            <a:picLocks noChangeAspect="1" noChangeArrowheads="1"/>
          </p:cNvPicPr>
          <p:nvPr/>
        </p:nvPicPr>
        <p:blipFill>
          <a:blip r:embed="rId2" cstate="print"/>
          <a:srcRect/>
          <a:stretch>
            <a:fillRect/>
          </a:stretch>
        </p:blipFill>
        <p:spPr bwMode="auto">
          <a:xfrm>
            <a:off x="1571604" y="1276820"/>
            <a:ext cx="5786478" cy="5154704"/>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i="1" dirty="0" smtClean="0"/>
              <a:t>Оглавление</a:t>
            </a:r>
            <a:r>
              <a:rPr lang="ru-RU" sz="2800" dirty="0" smtClean="0"/>
              <a:t/>
            </a:r>
            <a:br>
              <a:rPr lang="ru-RU" sz="2800" dirty="0" smtClean="0"/>
            </a:br>
            <a:endParaRPr lang="ru-RU" dirty="0"/>
          </a:p>
        </p:txBody>
      </p:sp>
      <p:sp>
        <p:nvSpPr>
          <p:cNvPr id="3" name="Содержимое 2"/>
          <p:cNvSpPr>
            <a:spLocks noGrp="1"/>
          </p:cNvSpPr>
          <p:nvPr>
            <p:ph idx="1"/>
          </p:nvPr>
        </p:nvSpPr>
        <p:spPr>
          <a:xfrm>
            <a:off x="457200" y="1071546"/>
            <a:ext cx="8186766" cy="5500726"/>
          </a:xfrm>
        </p:spPr>
        <p:txBody>
          <a:bodyPr>
            <a:normAutofit fontScale="40000" lnSpcReduction="20000"/>
          </a:bodyPr>
          <a:lstStyle/>
          <a:p>
            <a:pPr>
              <a:buNone/>
            </a:pPr>
            <a:r>
              <a:rPr lang="ru-RU" sz="5600" b="1" dirty="0" smtClean="0"/>
              <a:t>Глава 1. Телефон на службе человеку.</a:t>
            </a:r>
            <a:endParaRPr lang="ru-RU" sz="4400" dirty="0" smtClean="0"/>
          </a:p>
          <a:p>
            <a:r>
              <a:rPr lang="ru-RU" sz="4400" dirty="0" smtClean="0"/>
              <a:t>1.1 История создания телефона</a:t>
            </a:r>
          </a:p>
          <a:p>
            <a:r>
              <a:rPr lang="ru-RU" sz="4400" dirty="0" smtClean="0"/>
              <a:t>1.2 Первый сотовый телефон, немного истории</a:t>
            </a:r>
          </a:p>
          <a:p>
            <a:r>
              <a:rPr lang="ru-RU" sz="4400" dirty="0" smtClean="0"/>
              <a:t>1.3 Преимущества мобильной связи</a:t>
            </a:r>
          </a:p>
          <a:p>
            <a:pPr>
              <a:buNone/>
            </a:pPr>
            <a:r>
              <a:rPr lang="ru-RU" sz="5600" b="1" dirty="0" smtClean="0"/>
              <a:t>Глава 2. «Трубка опять под подозрением».</a:t>
            </a:r>
            <a:endParaRPr lang="ru-RU" sz="4400" dirty="0" smtClean="0"/>
          </a:p>
          <a:p>
            <a:r>
              <a:rPr lang="ru-RU" sz="4300" dirty="0" smtClean="0"/>
              <a:t>2.1  Анкетирование с родителями</a:t>
            </a:r>
          </a:p>
          <a:p>
            <a:r>
              <a:rPr lang="ru-RU" sz="4300" dirty="0" smtClean="0"/>
              <a:t>2.2  Техническая оценка воздействия излучения сотовых телефонов на человека</a:t>
            </a:r>
          </a:p>
          <a:p>
            <a:r>
              <a:rPr lang="ru-RU" sz="4300" dirty="0" smtClean="0"/>
              <a:t>2.3  Так опасен ли мобильный?  </a:t>
            </a:r>
          </a:p>
          <a:p>
            <a:r>
              <a:rPr lang="ru-RU" sz="4300" dirty="0" smtClean="0"/>
              <a:t>2.4  Мобильный детям не игрушка</a:t>
            </a:r>
          </a:p>
          <a:p>
            <a:r>
              <a:rPr lang="ru-RU" sz="4300" dirty="0" smtClean="0"/>
              <a:t>2.5 Критерии вредности сотового телефона</a:t>
            </a:r>
          </a:p>
          <a:p>
            <a:pPr>
              <a:buNone/>
            </a:pPr>
            <a:r>
              <a:rPr lang="ru-RU" sz="5600" b="1" dirty="0" smtClean="0"/>
              <a:t>Глава 3. Рекомендации по пользованию сотового телефона</a:t>
            </a:r>
            <a:endParaRPr lang="ru-RU" sz="4400" dirty="0" smtClean="0"/>
          </a:p>
          <a:p>
            <a:r>
              <a:rPr lang="ru-RU" sz="4300" dirty="0" smtClean="0"/>
              <a:t>3.1 Сотовый телефон безопасен только при разумном</a:t>
            </a:r>
          </a:p>
          <a:p>
            <a:r>
              <a:rPr lang="ru-RU" sz="4300" dirty="0" smtClean="0"/>
              <a:t> к нему отношению</a:t>
            </a:r>
          </a:p>
          <a:p>
            <a:r>
              <a:rPr lang="ru-RU" sz="4300" dirty="0" smtClean="0"/>
              <a:t>3.2 Телефонный этикет</a:t>
            </a:r>
          </a:p>
          <a:p>
            <a:r>
              <a:rPr lang="ru-RU" sz="5600" b="1" dirty="0" smtClean="0"/>
              <a:t>Заключение</a:t>
            </a:r>
            <a:endParaRPr lang="ru-RU" sz="4400" dirty="0" smtClean="0"/>
          </a:p>
          <a:p>
            <a:r>
              <a:rPr lang="ru-RU" sz="5600" b="1" dirty="0" smtClean="0"/>
              <a:t>Литература</a:t>
            </a:r>
            <a:endParaRPr lang="ru-RU" sz="4400" dirty="0" smtClean="0"/>
          </a:p>
          <a:p>
            <a:r>
              <a:rPr lang="ru-RU" sz="5600" b="1" dirty="0" smtClean="0"/>
              <a:t>Приложения</a:t>
            </a:r>
            <a:endParaRPr lang="ru-RU" sz="4400"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7467600" cy="1143000"/>
          </a:xfrm>
        </p:spPr>
        <p:txBody>
          <a:bodyPr>
            <a:normAutofit fontScale="90000"/>
          </a:bodyPr>
          <a:lstStyle/>
          <a:p>
            <a:r>
              <a:rPr lang="ru-RU" i="1" dirty="0" smtClean="0"/>
              <a:t>Нормы поглощения радиоактивной дозы</a:t>
            </a:r>
            <a:endParaRPr lang="ru-RU" i="1" dirty="0"/>
          </a:p>
        </p:txBody>
      </p:sp>
      <p:sp>
        <p:nvSpPr>
          <p:cNvPr id="3" name="Содержимое 2"/>
          <p:cNvSpPr>
            <a:spLocks noGrp="1"/>
          </p:cNvSpPr>
          <p:nvPr>
            <p:ph idx="1"/>
          </p:nvPr>
        </p:nvSpPr>
        <p:spPr>
          <a:xfrm>
            <a:off x="428596" y="2000240"/>
            <a:ext cx="7467600" cy="4525963"/>
          </a:xfrm>
        </p:spPr>
        <p:txBody>
          <a:bodyPr>
            <a:normAutofit lnSpcReduction="10000"/>
          </a:bodyPr>
          <a:lstStyle/>
          <a:p>
            <a:r>
              <a:rPr lang="ru-RU" dirty="0" smtClean="0"/>
              <a:t>Мощность эквивалентной дозы естественного фона – </a:t>
            </a:r>
            <a:r>
              <a:rPr lang="ru-RU" b="1" dirty="0" smtClean="0">
                <a:solidFill>
                  <a:srgbClr val="FFFF00"/>
                </a:solidFill>
              </a:rPr>
              <a:t>0,15 </a:t>
            </a:r>
            <a:r>
              <a:rPr lang="ru-RU" b="1" dirty="0" err="1" smtClean="0">
                <a:solidFill>
                  <a:srgbClr val="FFFF00"/>
                </a:solidFill>
              </a:rPr>
              <a:t>мкЗв</a:t>
            </a:r>
            <a:r>
              <a:rPr lang="en-US" b="1" dirty="0" smtClean="0">
                <a:solidFill>
                  <a:srgbClr val="FFFF00"/>
                </a:solidFill>
              </a:rPr>
              <a:t>/</a:t>
            </a:r>
            <a:r>
              <a:rPr lang="ru-RU" b="1" dirty="0" smtClean="0">
                <a:solidFill>
                  <a:srgbClr val="FFFF00"/>
                </a:solidFill>
              </a:rPr>
              <a:t>час </a:t>
            </a:r>
            <a:r>
              <a:rPr lang="ru-RU" dirty="0" smtClean="0"/>
              <a:t>или </a:t>
            </a:r>
            <a:r>
              <a:rPr lang="ru-RU" b="1" dirty="0" smtClean="0">
                <a:solidFill>
                  <a:srgbClr val="FFFF00"/>
                </a:solidFill>
              </a:rPr>
              <a:t>15 </a:t>
            </a:r>
            <a:r>
              <a:rPr lang="ru-RU" b="1" dirty="0" err="1" smtClean="0">
                <a:solidFill>
                  <a:srgbClr val="FFFF00"/>
                </a:solidFill>
              </a:rPr>
              <a:t>мкР</a:t>
            </a:r>
            <a:r>
              <a:rPr lang="en-US" b="1" dirty="0" smtClean="0">
                <a:solidFill>
                  <a:srgbClr val="FFFF00"/>
                </a:solidFill>
              </a:rPr>
              <a:t>/</a:t>
            </a:r>
            <a:r>
              <a:rPr lang="ru-RU" b="1" dirty="0" smtClean="0">
                <a:solidFill>
                  <a:srgbClr val="FFFF00"/>
                </a:solidFill>
              </a:rPr>
              <a:t>час</a:t>
            </a:r>
            <a:r>
              <a:rPr lang="ru-RU" dirty="0" smtClean="0"/>
              <a:t>. В зависимости от местных условий может меняться в 2 раза. Не трудно убедиться, что годовая доза естественного фона составит </a:t>
            </a:r>
            <a:r>
              <a:rPr lang="ru-RU" b="1" dirty="0" smtClean="0">
                <a:solidFill>
                  <a:srgbClr val="FFFF00"/>
                </a:solidFill>
              </a:rPr>
              <a:t>1-2 </a:t>
            </a:r>
            <a:r>
              <a:rPr lang="ru-RU" b="1" dirty="0" err="1" smtClean="0">
                <a:solidFill>
                  <a:srgbClr val="FFFF00"/>
                </a:solidFill>
              </a:rPr>
              <a:t>мЗв</a:t>
            </a:r>
            <a:r>
              <a:rPr lang="ru-RU" b="1" dirty="0" smtClean="0"/>
              <a:t> </a:t>
            </a:r>
            <a:r>
              <a:rPr lang="ru-RU" dirty="0" smtClean="0"/>
              <a:t>или </a:t>
            </a:r>
            <a:r>
              <a:rPr lang="ru-RU" b="1" dirty="0" smtClean="0">
                <a:solidFill>
                  <a:srgbClr val="FFFF00"/>
                </a:solidFill>
              </a:rPr>
              <a:t>100-200 </a:t>
            </a:r>
            <a:r>
              <a:rPr lang="ru-RU" b="1" dirty="0" err="1" smtClean="0">
                <a:solidFill>
                  <a:srgbClr val="FFFF00"/>
                </a:solidFill>
              </a:rPr>
              <a:t>мР</a:t>
            </a:r>
            <a:r>
              <a:rPr lang="ru-RU" dirty="0" smtClean="0"/>
              <a:t>.</a:t>
            </a:r>
          </a:p>
          <a:p>
            <a:r>
              <a:rPr lang="ru-RU" dirty="0" smtClean="0"/>
              <a:t>Установленное нормами, предельное значение годовой дозы – </a:t>
            </a:r>
            <a:r>
              <a:rPr lang="ru-RU" b="1" dirty="0" smtClean="0">
                <a:solidFill>
                  <a:srgbClr val="FFFF00"/>
                </a:solidFill>
              </a:rPr>
              <a:t>5 </a:t>
            </a:r>
            <a:r>
              <a:rPr lang="ru-RU" b="1" dirty="0" err="1" smtClean="0">
                <a:solidFill>
                  <a:srgbClr val="FFFF00"/>
                </a:solidFill>
              </a:rPr>
              <a:t>мЗв</a:t>
            </a:r>
            <a:r>
              <a:rPr lang="ru-RU" b="1" dirty="0" smtClean="0">
                <a:solidFill>
                  <a:srgbClr val="FFFF00"/>
                </a:solidFill>
              </a:rPr>
              <a:t> </a:t>
            </a:r>
            <a:r>
              <a:rPr lang="ru-RU" dirty="0" smtClean="0"/>
              <a:t>или </a:t>
            </a:r>
            <a:r>
              <a:rPr lang="ru-RU" b="1" dirty="0" smtClean="0">
                <a:solidFill>
                  <a:srgbClr val="FFFF00"/>
                </a:solidFill>
              </a:rPr>
              <a:t>0,5 Р</a:t>
            </a:r>
            <a:r>
              <a:rPr lang="ru-RU" dirty="0" smtClean="0"/>
              <a:t>.</a:t>
            </a:r>
            <a:endParaRPr lang="ru-RU"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467600" cy="928662"/>
          </a:xfrm>
        </p:spPr>
        <p:txBody>
          <a:bodyPr>
            <a:normAutofit/>
          </a:bodyPr>
          <a:lstStyle/>
          <a:p>
            <a:r>
              <a:rPr lang="ru-RU" sz="4400" i="1" dirty="0" smtClean="0"/>
              <a:t>Результаты измерений</a:t>
            </a:r>
            <a:endParaRPr lang="ru-RU" sz="4400" i="1" dirty="0"/>
          </a:p>
        </p:txBody>
      </p:sp>
      <p:graphicFrame>
        <p:nvGraphicFramePr>
          <p:cNvPr id="4" name="Содержимое 3"/>
          <p:cNvGraphicFramePr>
            <a:graphicFrameLocks noGrp="1"/>
          </p:cNvGraphicFramePr>
          <p:nvPr>
            <p:ph idx="1"/>
          </p:nvPr>
        </p:nvGraphicFramePr>
        <p:xfrm>
          <a:off x="285720" y="1214421"/>
          <a:ext cx="8572560" cy="3357586"/>
        </p:xfrm>
        <a:graphic>
          <a:graphicData uri="http://schemas.openxmlformats.org/drawingml/2006/table">
            <a:tbl>
              <a:tblPr/>
              <a:tblGrid>
                <a:gridCol w="2833915"/>
                <a:gridCol w="2975609"/>
                <a:gridCol w="2763036"/>
              </a:tblGrid>
              <a:tr h="891938">
                <a:tc>
                  <a:txBody>
                    <a:bodyPr/>
                    <a:lstStyle/>
                    <a:p>
                      <a:pPr algn="ctr">
                        <a:spcAft>
                          <a:spcPts val="0"/>
                        </a:spcAft>
                      </a:pPr>
                      <a:r>
                        <a:rPr lang="ru-RU" sz="1600" b="1" dirty="0">
                          <a:solidFill>
                            <a:schemeClr val="tx1"/>
                          </a:solidFill>
                          <a:latin typeface="Georgia" pitchFamily="18" charset="0"/>
                          <a:ea typeface="Times New Roman"/>
                        </a:rPr>
                        <a:t>Всего</a:t>
                      </a:r>
                      <a:endParaRPr lang="ru-RU" sz="1400" b="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chemeClr val="tx1"/>
                          </a:solidFill>
                          <a:latin typeface="Georgia" pitchFamily="18" charset="0"/>
                          <a:ea typeface="Times New Roman"/>
                        </a:rPr>
                        <a:t>Мощность эквивалентной дозы в </a:t>
                      </a:r>
                      <a:endParaRPr lang="ru-RU" sz="1400" b="1" dirty="0">
                        <a:solidFill>
                          <a:schemeClr val="tx1"/>
                        </a:solidFill>
                        <a:latin typeface="Georgia" pitchFamily="18" charset="0"/>
                        <a:ea typeface="Times New Roman"/>
                      </a:endParaRPr>
                    </a:p>
                    <a:p>
                      <a:pPr algn="ctr">
                        <a:spcAft>
                          <a:spcPts val="0"/>
                        </a:spcAft>
                      </a:pPr>
                      <a:r>
                        <a:rPr lang="ru-RU" sz="1600" b="1" dirty="0" err="1">
                          <a:solidFill>
                            <a:schemeClr val="tx1"/>
                          </a:solidFill>
                          <a:latin typeface="Georgia" pitchFamily="18" charset="0"/>
                          <a:ea typeface="Times New Roman"/>
                        </a:rPr>
                        <a:t>мкР</a:t>
                      </a:r>
                      <a:r>
                        <a:rPr lang="ru-RU" sz="1600" b="1" dirty="0">
                          <a:solidFill>
                            <a:schemeClr val="tx1"/>
                          </a:solidFill>
                          <a:latin typeface="Georgia" pitchFamily="18" charset="0"/>
                          <a:ea typeface="Times New Roman"/>
                        </a:rPr>
                        <a:t>/ч</a:t>
                      </a:r>
                      <a:endParaRPr lang="ru-RU" sz="1400" b="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chemeClr val="tx1"/>
                          </a:solidFill>
                          <a:latin typeface="Georgia" pitchFamily="18" charset="0"/>
                          <a:ea typeface="Times New Roman"/>
                        </a:rPr>
                        <a:t>Количество уч-ся</a:t>
                      </a:r>
                      <a:endParaRPr lang="ru-RU" sz="1400" b="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rowSpan="8">
                  <a:txBody>
                    <a:bodyPr/>
                    <a:lstStyle/>
                    <a:p>
                      <a:pPr algn="ctr">
                        <a:spcAft>
                          <a:spcPts val="0"/>
                        </a:spcAft>
                      </a:pPr>
                      <a:endParaRPr lang="ru-RU" sz="1600" b="1" dirty="0">
                        <a:solidFill>
                          <a:schemeClr val="tx1"/>
                        </a:solidFill>
                        <a:latin typeface="Georgia" pitchFamily="18" charset="0"/>
                        <a:ea typeface="Times New Roman"/>
                      </a:endParaRPr>
                    </a:p>
                    <a:p>
                      <a:pPr algn="ctr">
                        <a:spcAft>
                          <a:spcPts val="0"/>
                        </a:spcAft>
                      </a:pPr>
                      <a:r>
                        <a:rPr lang="ru-RU" sz="1600" b="1" dirty="0">
                          <a:solidFill>
                            <a:schemeClr val="tx1"/>
                          </a:solidFill>
                          <a:latin typeface="Georgia" pitchFamily="18" charset="0"/>
                          <a:ea typeface="Times New Roman"/>
                        </a:rPr>
                        <a:t>32 </a:t>
                      </a:r>
                      <a:r>
                        <a:rPr lang="ru-RU" sz="1600" b="1" dirty="0" smtClean="0">
                          <a:solidFill>
                            <a:schemeClr val="tx1"/>
                          </a:solidFill>
                          <a:latin typeface="Georgia" pitchFamily="18" charset="0"/>
                          <a:ea typeface="Times New Roman"/>
                        </a:rPr>
                        <a:t>тел.</a:t>
                      </a:r>
                      <a:endParaRPr lang="ru-RU" sz="1400" b="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9</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a:solidFill>
                            <a:schemeClr val="tx1"/>
                          </a:solidFill>
                          <a:latin typeface="Georgia" pitchFamily="18" charset="0"/>
                          <a:ea typeface="Times New Roman"/>
                        </a:rPr>
                        <a:t>3</a:t>
                      </a:r>
                      <a:endParaRPr lang="ru-RU" sz="1600" i="1">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10</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a:solidFill>
                            <a:schemeClr val="tx1"/>
                          </a:solidFill>
                          <a:latin typeface="Georgia" pitchFamily="18" charset="0"/>
                          <a:ea typeface="Times New Roman"/>
                        </a:rPr>
                        <a:t>5</a:t>
                      </a:r>
                      <a:endParaRPr lang="ru-RU" sz="1600" i="1">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11</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5</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12</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5</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13</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6</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14</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5</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15</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2</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06">
                <a:tc vMerge="1">
                  <a:txBody>
                    <a:bodyPr/>
                    <a:lstStyle/>
                    <a:p>
                      <a:endParaRPr lang="ru-RU"/>
                    </a:p>
                  </a:txBody>
                  <a:tcPr/>
                </a:tc>
                <a:tc>
                  <a:txBody>
                    <a:bodyPr/>
                    <a:lstStyle/>
                    <a:p>
                      <a:pPr algn="ctr">
                        <a:spcAft>
                          <a:spcPts val="0"/>
                        </a:spcAft>
                      </a:pPr>
                      <a:r>
                        <a:rPr lang="ru-RU" sz="1800" i="1" dirty="0">
                          <a:solidFill>
                            <a:schemeClr val="tx1"/>
                          </a:solidFill>
                          <a:latin typeface="Georgia" pitchFamily="18" charset="0"/>
                          <a:ea typeface="Times New Roman"/>
                        </a:rPr>
                        <a:t>16</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1" dirty="0">
                          <a:solidFill>
                            <a:schemeClr val="tx1"/>
                          </a:solidFill>
                          <a:latin typeface="Georgia" pitchFamily="18" charset="0"/>
                          <a:ea typeface="Times New Roman"/>
                        </a:rPr>
                        <a:t>1</a:t>
                      </a:r>
                      <a:endParaRPr lang="ru-RU" sz="1600" i="1" dirty="0">
                        <a:solidFill>
                          <a:schemeClr val="tx1"/>
                        </a:solidFill>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285720" y="4857760"/>
          <a:ext cx="8572560" cy="1643077"/>
        </p:xfrm>
        <a:graphic>
          <a:graphicData uri="http://schemas.openxmlformats.org/drawingml/2006/table">
            <a:tbl>
              <a:tblPr/>
              <a:tblGrid>
                <a:gridCol w="4285832"/>
                <a:gridCol w="4286728"/>
              </a:tblGrid>
              <a:tr h="408853">
                <a:tc>
                  <a:txBody>
                    <a:bodyPr/>
                    <a:lstStyle/>
                    <a:p>
                      <a:pPr algn="ctr">
                        <a:spcAft>
                          <a:spcPts val="0"/>
                        </a:spcAft>
                      </a:pPr>
                      <a:r>
                        <a:rPr lang="ru-RU" sz="1600" b="1" dirty="0">
                          <a:solidFill>
                            <a:schemeClr val="tx1"/>
                          </a:solidFill>
                          <a:latin typeface="Times New Roman"/>
                          <a:ea typeface="Times New Roman"/>
                        </a:rPr>
                        <a:t>Время</a:t>
                      </a:r>
                      <a:endParaRPr lang="ru-RU" sz="1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chemeClr val="tx1"/>
                          </a:solidFill>
                          <a:latin typeface="Times New Roman"/>
                          <a:ea typeface="Times New Roman"/>
                        </a:rPr>
                        <a:t>Среднее значение дозы в </a:t>
                      </a:r>
                      <a:r>
                        <a:rPr lang="ru-RU" sz="1600" b="1" dirty="0" err="1">
                          <a:solidFill>
                            <a:schemeClr val="tx1"/>
                          </a:solidFill>
                          <a:latin typeface="Times New Roman"/>
                          <a:ea typeface="Times New Roman"/>
                        </a:rPr>
                        <a:t>мР</a:t>
                      </a:r>
                      <a:endParaRPr lang="ru-RU" sz="1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853">
                <a:tc>
                  <a:txBody>
                    <a:bodyPr/>
                    <a:lstStyle/>
                    <a:p>
                      <a:pPr algn="ctr">
                        <a:spcAft>
                          <a:spcPts val="0"/>
                        </a:spcAft>
                      </a:pPr>
                      <a:r>
                        <a:rPr lang="ru-RU" sz="1600" b="1" dirty="0">
                          <a:solidFill>
                            <a:schemeClr val="tx1"/>
                          </a:solidFill>
                          <a:latin typeface="Times New Roman"/>
                          <a:ea typeface="Times New Roman"/>
                        </a:rPr>
                        <a:t>В день</a:t>
                      </a:r>
                      <a:endParaRPr lang="ru-RU" sz="1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1" dirty="0">
                          <a:solidFill>
                            <a:schemeClr val="tx1"/>
                          </a:solidFill>
                          <a:latin typeface="Times New Roman"/>
                          <a:ea typeface="Times New Roman"/>
                        </a:rPr>
                        <a:t>0,112</a:t>
                      </a:r>
                      <a:endParaRPr lang="ru-RU" sz="2000" i="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39">
                <a:tc>
                  <a:txBody>
                    <a:bodyPr/>
                    <a:lstStyle/>
                    <a:p>
                      <a:pPr algn="ctr">
                        <a:spcAft>
                          <a:spcPts val="0"/>
                        </a:spcAft>
                      </a:pPr>
                      <a:r>
                        <a:rPr lang="ru-RU" sz="1600" b="1" dirty="0">
                          <a:solidFill>
                            <a:schemeClr val="tx1"/>
                          </a:solidFill>
                          <a:latin typeface="Times New Roman"/>
                          <a:ea typeface="Times New Roman"/>
                        </a:rPr>
                        <a:t>В месяц</a:t>
                      </a:r>
                      <a:endParaRPr lang="ru-RU" sz="1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1" dirty="0">
                          <a:solidFill>
                            <a:schemeClr val="tx1"/>
                          </a:solidFill>
                          <a:latin typeface="Times New Roman"/>
                          <a:ea typeface="Times New Roman"/>
                        </a:rPr>
                        <a:t>3,4</a:t>
                      </a:r>
                      <a:endParaRPr lang="ru-RU" sz="2000" i="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32">
                <a:tc>
                  <a:txBody>
                    <a:bodyPr/>
                    <a:lstStyle/>
                    <a:p>
                      <a:pPr algn="ctr">
                        <a:spcAft>
                          <a:spcPts val="0"/>
                        </a:spcAft>
                      </a:pPr>
                      <a:r>
                        <a:rPr lang="ru-RU" sz="1600" b="1" dirty="0">
                          <a:solidFill>
                            <a:schemeClr val="tx1"/>
                          </a:solidFill>
                          <a:latin typeface="Times New Roman"/>
                          <a:ea typeface="Times New Roman"/>
                        </a:rPr>
                        <a:t>В год</a:t>
                      </a:r>
                      <a:endParaRPr lang="ru-RU" sz="1400" b="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1" dirty="0">
                          <a:solidFill>
                            <a:schemeClr val="tx1"/>
                          </a:solidFill>
                          <a:latin typeface="Times New Roman"/>
                          <a:ea typeface="Times New Roman"/>
                        </a:rPr>
                        <a:t>40</a:t>
                      </a:r>
                      <a:endParaRPr lang="ru-RU" sz="2000" i="1" dirty="0">
                        <a:solidFill>
                          <a:schemeClr val="tx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Нормированное излучение сотовых телефонов</a:t>
            </a:r>
            <a:endParaRPr lang="ru-RU" i="1" dirty="0"/>
          </a:p>
        </p:txBody>
      </p:sp>
      <p:sp>
        <p:nvSpPr>
          <p:cNvPr id="3" name="Содержимое 2"/>
          <p:cNvSpPr>
            <a:spLocks noGrp="1"/>
          </p:cNvSpPr>
          <p:nvPr>
            <p:ph idx="1"/>
          </p:nvPr>
        </p:nvSpPr>
        <p:spPr>
          <a:xfrm>
            <a:off x="500034" y="1785926"/>
            <a:ext cx="7467600" cy="4525963"/>
          </a:xfrm>
        </p:spPr>
        <p:txBody>
          <a:bodyPr>
            <a:normAutofit fontScale="70000" lnSpcReduction="20000"/>
          </a:bodyPr>
          <a:lstStyle/>
          <a:p>
            <a:r>
              <a:rPr lang="ru-RU" sz="3200" dirty="0" smtClean="0"/>
              <a:t>В </a:t>
            </a:r>
            <a:r>
              <a:rPr lang="ru-RU" sz="3200" b="1" dirty="0" smtClean="0">
                <a:solidFill>
                  <a:srgbClr val="FFFF00"/>
                </a:solidFill>
              </a:rPr>
              <a:t>1996</a:t>
            </a:r>
            <a:r>
              <a:rPr lang="ru-RU" sz="3200" dirty="0" smtClean="0"/>
              <a:t> году Федеральная комиссия по связи (FCC) США установила новые нормы на допустимый уровень ППМ при неконтролируемом использовании излучающих приборов, иными словами - для массового пользователя. Примерно в то же время аналогичные нормы были введены в Европе. Так для локального участка тела (голова) уровень ППМ был определен: </a:t>
            </a:r>
            <a:r>
              <a:rPr lang="ru-RU" sz="3200" b="1" dirty="0" smtClean="0">
                <a:solidFill>
                  <a:srgbClr val="FFFF00"/>
                </a:solidFill>
              </a:rPr>
              <a:t>0,08 мВт/см</a:t>
            </a:r>
            <a:r>
              <a:rPr lang="ru-RU" sz="3200" b="1" baseline="30000" dirty="0" smtClean="0">
                <a:solidFill>
                  <a:srgbClr val="FFFF00"/>
                </a:solidFill>
              </a:rPr>
              <a:t>2</a:t>
            </a:r>
            <a:r>
              <a:rPr lang="ru-RU" sz="3200" dirty="0" smtClean="0"/>
              <a:t>.</a:t>
            </a:r>
          </a:p>
          <a:p>
            <a:r>
              <a:rPr lang="ru-RU" sz="3200" dirty="0" smtClean="0"/>
              <a:t>Норма допустимого облучения человека, выраженная в мощности электромагнитной волны (Вт), приходящейся на 1 кг живого веса -- </a:t>
            </a:r>
            <a:r>
              <a:rPr lang="ru-RU" sz="3200" b="1" dirty="0" err="1" smtClean="0">
                <a:solidFill>
                  <a:srgbClr val="FFFF00"/>
                </a:solidFill>
              </a:rPr>
              <a:t>Specific</a:t>
            </a:r>
            <a:r>
              <a:rPr lang="ru-RU" sz="3200" b="1" dirty="0" smtClean="0">
                <a:solidFill>
                  <a:srgbClr val="FFFF00"/>
                </a:solidFill>
              </a:rPr>
              <a:t> </a:t>
            </a:r>
            <a:r>
              <a:rPr lang="ru-RU" sz="3200" b="1" dirty="0" err="1" smtClean="0">
                <a:solidFill>
                  <a:srgbClr val="FFFF00"/>
                </a:solidFill>
              </a:rPr>
              <a:t>Absorption</a:t>
            </a:r>
            <a:r>
              <a:rPr lang="ru-RU" sz="3200" b="1" dirty="0" smtClean="0">
                <a:solidFill>
                  <a:srgbClr val="FFFF00"/>
                </a:solidFill>
              </a:rPr>
              <a:t> </a:t>
            </a:r>
            <a:r>
              <a:rPr lang="ru-RU" sz="3200" b="1" dirty="0" err="1" smtClean="0">
                <a:solidFill>
                  <a:srgbClr val="FFFF00"/>
                </a:solidFill>
              </a:rPr>
              <a:t>Rate</a:t>
            </a:r>
            <a:r>
              <a:rPr lang="ru-RU" sz="3200" b="1" dirty="0" smtClean="0">
                <a:solidFill>
                  <a:srgbClr val="FFFF00"/>
                </a:solidFill>
              </a:rPr>
              <a:t> </a:t>
            </a:r>
            <a:r>
              <a:rPr lang="ru-RU" sz="3200" dirty="0" smtClean="0"/>
              <a:t>(SAR). </a:t>
            </a:r>
          </a:p>
          <a:p>
            <a:r>
              <a:rPr lang="ru-RU" sz="3200" dirty="0" smtClean="0"/>
              <a:t>Уровень </a:t>
            </a:r>
            <a:r>
              <a:rPr lang="en-US" sz="3200" dirty="0" smtClean="0"/>
              <a:t>SAR</a:t>
            </a:r>
            <a:r>
              <a:rPr lang="ru-RU" sz="3200" dirty="0" smtClean="0"/>
              <a:t> сотовых телефонов в основном лежит в пределах от </a:t>
            </a:r>
            <a:r>
              <a:rPr lang="ru-RU" sz="3200" b="1" dirty="0" smtClean="0">
                <a:solidFill>
                  <a:srgbClr val="FFFF00"/>
                </a:solidFill>
              </a:rPr>
              <a:t>0,28</a:t>
            </a:r>
            <a:r>
              <a:rPr lang="ru-RU" sz="3200" dirty="0" smtClean="0"/>
              <a:t> до </a:t>
            </a:r>
            <a:r>
              <a:rPr lang="ru-RU" sz="3200" b="1" dirty="0" smtClean="0">
                <a:solidFill>
                  <a:srgbClr val="FFFF00"/>
                </a:solidFill>
              </a:rPr>
              <a:t>1,5 Вт/кг</a:t>
            </a:r>
            <a:r>
              <a:rPr lang="ru-RU" sz="3200" dirty="0" smtClean="0"/>
              <a:t>. Чем меньше SAR, тем безопаснее телефон для человека.</a:t>
            </a:r>
          </a:p>
          <a:p>
            <a:endParaRPr lang="ru-RU"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1143000"/>
          </a:xfrm>
        </p:spPr>
        <p:txBody>
          <a:bodyPr>
            <a:noAutofit/>
          </a:bodyPr>
          <a:lstStyle/>
          <a:p>
            <a:pPr algn="ctr"/>
            <a:r>
              <a:rPr lang="ru-RU" sz="3200" i="1" dirty="0" smtClean="0"/>
              <a:t>Механизм воздействия техногенных излучений на здоровье человека</a:t>
            </a:r>
            <a:endParaRPr lang="ru-RU" sz="3200" i="1" dirty="0"/>
          </a:p>
        </p:txBody>
      </p:sp>
      <p:pic>
        <p:nvPicPr>
          <p:cNvPr id="94210" name="Picture 2" descr="C:\Documents and Settings\Библиотека\Рабочий стол\внекл физика\сот телеф\проект\1212.jpg"/>
          <p:cNvPicPr>
            <a:picLocks noChangeAspect="1" noChangeArrowheads="1"/>
          </p:cNvPicPr>
          <p:nvPr/>
        </p:nvPicPr>
        <p:blipFill>
          <a:blip r:embed="rId2" cstate="print"/>
          <a:srcRect/>
          <a:stretch>
            <a:fillRect/>
          </a:stretch>
        </p:blipFill>
        <p:spPr bwMode="auto">
          <a:xfrm>
            <a:off x="1571604" y="1643050"/>
            <a:ext cx="6113024" cy="4572032"/>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D:\Documents and Settings\Владимир\Рабочий стол\23761.jpg"/>
          <p:cNvPicPr>
            <a:picLocks noChangeAspect="1" noChangeArrowheads="1"/>
          </p:cNvPicPr>
          <p:nvPr/>
        </p:nvPicPr>
        <p:blipFill>
          <a:blip r:embed="rId2" cstate="print"/>
          <a:srcRect/>
          <a:stretch>
            <a:fillRect/>
          </a:stretch>
        </p:blipFill>
        <p:spPr bwMode="auto">
          <a:xfrm>
            <a:off x="4572000" y="928670"/>
            <a:ext cx="3771909" cy="5143512"/>
          </a:xfrm>
          <a:prstGeom prst="rect">
            <a:avLst/>
          </a:prstGeom>
          <a:noFill/>
          <a:ln>
            <a:solidFill>
              <a:schemeClr val="bg2"/>
            </a:solidFill>
          </a:ln>
        </p:spPr>
      </p:pic>
      <p:sp>
        <p:nvSpPr>
          <p:cNvPr id="7" name="Заголовок 6"/>
          <p:cNvSpPr>
            <a:spLocks noGrp="1"/>
          </p:cNvSpPr>
          <p:nvPr>
            <p:ph type="title"/>
          </p:nvPr>
        </p:nvSpPr>
        <p:spPr>
          <a:xfrm>
            <a:off x="428596" y="2714620"/>
            <a:ext cx="3857652" cy="1143000"/>
          </a:xfrm>
        </p:spPr>
        <p:txBody>
          <a:bodyPr>
            <a:normAutofit/>
          </a:bodyPr>
          <a:lstStyle/>
          <a:p>
            <a:r>
              <a:rPr lang="ru-RU" sz="4000" i="1" dirty="0" smtClean="0"/>
              <a:t>Опухоль мозга</a:t>
            </a:r>
            <a:endParaRPr lang="ru-RU" sz="4000" i="1"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082660"/>
          </a:xfrm>
        </p:spPr>
        <p:txBody>
          <a:bodyPr>
            <a:normAutofit fontScale="90000"/>
          </a:bodyPr>
          <a:lstStyle/>
          <a:p>
            <a:r>
              <a:rPr lang="ru-RU" i="1" dirty="0" smtClean="0"/>
              <a:t>Психологическая зависимость от мобильного телефона</a:t>
            </a:r>
            <a:endParaRPr lang="ru-RU" i="1" dirty="0"/>
          </a:p>
        </p:txBody>
      </p:sp>
      <p:sp>
        <p:nvSpPr>
          <p:cNvPr id="3" name="Содержимое 2"/>
          <p:cNvSpPr>
            <a:spLocks noGrp="1"/>
          </p:cNvSpPr>
          <p:nvPr>
            <p:ph sz="half" idx="1"/>
          </p:nvPr>
        </p:nvSpPr>
        <p:spPr>
          <a:xfrm>
            <a:off x="428596" y="1857364"/>
            <a:ext cx="7186634" cy="4757758"/>
          </a:xfrm>
        </p:spPr>
        <p:txBody>
          <a:bodyPr>
            <a:normAutofit/>
          </a:bodyPr>
          <a:lstStyle/>
          <a:p>
            <a:pPr lvl="0"/>
            <a:r>
              <a:rPr lang="ru-RU" sz="2800" dirty="0" smtClean="0"/>
              <a:t> Беспокойство по поводу отсутствия телефона</a:t>
            </a:r>
          </a:p>
          <a:p>
            <a:pPr lvl="0"/>
            <a:r>
              <a:rPr lang="ru-RU" sz="2800" dirty="0" smtClean="0"/>
              <a:t> SMS-мания</a:t>
            </a:r>
          </a:p>
          <a:p>
            <a:pPr lvl="0"/>
            <a:r>
              <a:rPr lang="ru-RU" sz="2800" dirty="0" smtClean="0"/>
              <a:t> Информационная мания</a:t>
            </a:r>
          </a:p>
          <a:p>
            <a:pPr lvl="0"/>
            <a:r>
              <a:rPr lang="ru-RU" sz="2800" dirty="0" smtClean="0"/>
              <a:t> Зависимость человека от телефона</a:t>
            </a:r>
          </a:p>
          <a:p>
            <a:pPr lvl="0"/>
            <a:r>
              <a:rPr lang="ru-RU" sz="2800" dirty="0" smtClean="0"/>
              <a:t> Мания преследования</a:t>
            </a:r>
          </a:p>
          <a:p>
            <a:pPr lvl="0"/>
            <a:r>
              <a:rPr lang="ru-RU" sz="2800" dirty="0" smtClean="0"/>
              <a:t> Звуковые галлюцинации </a:t>
            </a:r>
          </a:p>
          <a:p>
            <a:endParaRPr lang="ru-RU"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43998" cy="894382"/>
          </a:xfrm>
        </p:spPr>
        <p:txBody>
          <a:bodyPr>
            <a:noAutofit/>
          </a:bodyPr>
          <a:lstStyle/>
          <a:p>
            <a:pPr algn="ctr"/>
            <a:r>
              <a:rPr lang="ru-RU" sz="3600" dirty="0" smtClean="0"/>
              <a:t/>
            </a:r>
            <a:br>
              <a:rPr lang="ru-RU" sz="3600" dirty="0" smtClean="0"/>
            </a:br>
            <a:r>
              <a:rPr lang="ru-RU" sz="3200" i="1" dirty="0" smtClean="0"/>
              <a:t> Физиологическая зависимость. </a:t>
            </a:r>
            <a:br>
              <a:rPr lang="ru-RU" sz="3200" i="1" dirty="0" smtClean="0"/>
            </a:br>
            <a:r>
              <a:rPr lang="ru-RU" sz="3200" i="1" dirty="0" smtClean="0"/>
              <a:t>Влияние на биохимическую активность мозга </a:t>
            </a:r>
            <a:r>
              <a:rPr lang="ru-RU" sz="3200" dirty="0" smtClean="0"/>
              <a:t/>
            </a:r>
            <a:br>
              <a:rPr lang="ru-RU" sz="3200" dirty="0" smtClean="0"/>
            </a:br>
            <a:endParaRPr lang="ru-RU" sz="3200" dirty="0"/>
          </a:p>
        </p:txBody>
      </p:sp>
      <p:sp>
        <p:nvSpPr>
          <p:cNvPr id="4" name="Содержимое 3"/>
          <p:cNvSpPr>
            <a:spLocks noGrp="1"/>
          </p:cNvSpPr>
          <p:nvPr>
            <p:ph sz="half" idx="1"/>
          </p:nvPr>
        </p:nvSpPr>
        <p:spPr>
          <a:xfrm>
            <a:off x="4714844" y="2357430"/>
            <a:ext cx="4429156" cy="3500462"/>
          </a:xfrm>
        </p:spPr>
        <p:txBody>
          <a:bodyPr numCol="1">
            <a:normAutofit fontScale="25000" lnSpcReduction="20000"/>
          </a:bodyPr>
          <a:lstStyle/>
          <a:p>
            <a:pPr>
              <a:buNone/>
            </a:pPr>
            <a:r>
              <a:rPr lang="ru-RU" sz="7200" dirty="0" smtClean="0"/>
              <a:t>       </a:t>
            </a:r>
            <a:r>
              <a:rPr lang="ru-RU" sz="9600" dirty="0" smtClean="0"/>
              <a:t>Исследования засвидетельствовали изменения (а именно изменения альфа- и </a:t>
            </a:r>
            <a:r>
              <a:rPr lang="ru-RU" sz="9600" dirty="0" err="1" smtClean="0"/>
              <a:t>тета-ритма</a:t>
            </a:r>
            <a:r>
              <a:rPr lang="ru-RU" sz="9600" dirty="0" smtClean="0"/>
              <a:t> биоэлектрической активности мозга) в коре головного мозга. Эти изменения появлялись при длительном использовании.</a:t>
            </a:r>
            <a:endParaRPr lang="ru-RU" sz="7200" dirty="0" smtClean="0"/>
          </a:p>
          <a:p>
            <a:endParaRPr lang="ru-RU" dirty="0"/>
          </a:p>
        </p:txBody>
      </p:sp>
      <p:pic>
        <p:nvPicPr>
          <p:cNvPr id="32770" name="Picture 2" descr="st_brain2"/>
          <p:cNvPicPr>
            <a:picLocks noChangeAspect="1" noChangeArrowheads="1"/>
          </p:cNvPicPr>
          <p:nvPr/>
        </p:nvPicPr>
        <p:blipFill>
          <a:blip r:embed="rId2" cstate="print"/>
          <a:srcRect/>
          <a:stretch>
            <a:fillRect/>
          </a:stretch>
        </p:blipFill>
        <p:spPr bwMode="auto">
          <a:xfrm>
            <a:off x="357158" y="2143116"/>
            <a:ext cx="4559970" cy="342902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1037258"/>
          </a:xfrm>
        </p:spPr>
        <p:txBody>
          <a:bodyPr>
            <a:normAutofit/>
          </a:bodyPr>
          <a:lstStyle/>
          <a:p>
            <a:pPr algn="ctr"/>
            <a:r>
              <a:rPr lang="ru-RU" sz="3200" i="1" dirty="0" smtClean="0"/>
              <a:t>Влияние на эндокринную систему</a:t>
            </a:r>
            <a:endParaRPr lang="ru-RU" sz="3200" dirty="0"/>
          </a:p>
        </p:txBody>
      </p:sp>
      <p:sp>
        <p:nvSpPr>
          <p:cNvPr id="4" name="Содержимое 3"/>
          <p:cNvSpPr>
            <a:spLocks noGrp="1"/>
          </p:cNvSpPr>
          <p:nvPr>
            <p:ph sz="half" idx="1"/>
          </p:nvPr>
        </p:nvSpPr>
        <p:spPr>
          <a:xfrm>
            <a:off x="0" y="1571612"/>
            <a:ext cx="3929090" cy="5000660"/>
          </a:xfrm>
        </p:spPr>
        <p:txBody>
          <a:bodyPr>
            <a:normAutofit fontScale="85000" lnSpcReduction="20000"/>
          </a:bodyPr>
          <a:lstStyle/>
          <a:p>
            <a:pPr>
              <a:buNone/>
            </a:pPr>
            <a:r>
              <a:rPr lang="ru-RU" dirty="0" smtClean="0"/>
              <a:t>      В исследованиях ученых </a:t>
            </a:r>
            <a:r>
              <a:rPr lang="ru-RU" dirty="0" err="1" smtClean="0"/>
              <a:t>Mann</a:t>
            </a:r>
            <a:r>
              <a:rPr lang="ru-RU" dirty="0" smtClean="0"/>
              <a:t> K и </a:t>
            </a:r>
            <a:r>
              <a:rPr lang="ru-RU" dirty="0" err="1" smtClean="0"/>
              <a:t>Wagner</a:t>
            </a:r>
            <a:r>
              <a:rPr lang="ru-RU" dirty="0" smtClean="0"/>
              <a:t> P (</a:t>
            </a:r>
            <a:r>
              <a:rPr lang="ru-RU" b="1" dirty="0" smtClean="0">
                <a:solidFill>
                  <a:srgbClr val="FFFF00"/>
                </a:solidFill>
              </a:rPr>
              <a:t>1998</a:t>
            </a:r>
            <a:r>
              <a:rPr lang="ru-RU" dirty="0" smtClean="0"/>
              <a:t> год) были зарегистрированы небольшие колебания уровня гормонов. Однако эти колебания находились в пределах нормы, а через некоторое время после прекращения разговора по телефону всё возвращалось к нормальному (свойственному каждому конкретному участнику исследования) уровню. </a:t>
            </a:r>
          </a:p>
          <a:p>
            <a:endParaRPr lang="ru-RU" dirty="0"/>
          </a:p>
        </p:txBody>
      </p:sp>
      <p:pic>
        <p:nvPicPr>
          <p:cNvPr id="33794" name="Picture 2" descr="system_01"/>
          <p:cNvPicPr>
            <a:picLocks noChangeAspect="1" noChangeArrowheads="1"/>
          </p:cNvPicPr>
          <p:nvPr/>
        </p:nvPicPr>
        <p:blipFill>
          <a:blip r:embed="rId2" cstate="print"/>
          <a:srcRect/>
          <a:stretch>
            <a:fillRect/>
          </a:stretch>
        </p:blipFill>
        <p:spPr bwMode="auto">
          <a:xfrm>
            <a:off x="4000496" y="2000240"/>
            <a:ext cx="5000660" cy="399854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715404" cy="1357322"/>
          </a:xfrm>
        </p:spPr>
        <p:txBody>
          <a:bodyPr>
            <a:noAutofit/>
          </a:bodyPr>
          <a:lstStyle/>
          <a:p>
            <a:pPr algn="ctr"/>
            <a:r>
              <a:rPr lang="ru-RU" sz="3200" i="1" dirty="0" smtClean="0"/>
              <a:t>Влияние ЭМП сотовых телефонов на познавательную функцию</a:t>
            </a:r>
            <a:endParaRPr lang="ru-RU" sz="3200" dirty="0"/>
          </a:p>
        </p:txBody>
      </p:sp>
      <p:sp>
        <p:nvSpPr>
          <p:cNvPr id="4" name="Содержимое 3"/>
          <p:cNvSpPr>
            <a:spLocks noGrp="1"/>
          </p:cNvSpPr>
          <p:nvPr>
            <p:ph sz="half" idx="1"/>
          </p:nvPr>
        </p:nvSpPr>
        <p:spPr>
          <a:xfrm>
            <a:off x="-214346" y="2071678"/>
            <a:ext cx="4929222" cy="4286280"/>
          </a:xfrm>
        </p:spPr>
        <p:txBody>
          <a:bodyPr>
            <a:noAutofit/>
          </a:bodyPr>
          <a:lstStyle/>
          <a:p>
            <a:pPr>
              <a:buNone/>
            </a:pPr>
            <a:r>
              <a:rPr lang="ru-RU" sz="2000" dirty="0" smtClean="0"/>
              <a:t>      При продолжительном разговоре наблюдается увеличение температуры уха, барабанной перепонки, прилегающих тканей и прилегающего участка мозга. Наверняка, многие из вас могли заметить ощущение тепла в ухе после долгого разговора. Это есть не что иное, как результат воздействия электромагнитного поля, создаваемого передатчиком телефона. </a:t>
            </a:r>
            <a:endParaRPr lang="ru-RU" sz="1800" dirty="0"/>
          </a:p>
        </p:txBody>
      </p:sp>
      <p:pic>
        <p:nvPicPr>
          <p:cNvPr id="34818" name="Picture 2" descr="51_"/>
          <p:cNvPicPr>
            <a:picLocks noChangeAspect="1" noChangeArrowheads="1"/>
          </p:cNvPicPr>
          <p:nvPr/>
        </p:nvPicPr>
        <p:blipFill>
          <a:blip r:embed="rId2" cstate="print"/>
          <a:srcRect/>
          <a:stretch>
            <a:fillRect/>
          </a:stretch>
        </p:blipFill>
        <p:spPr bwMode="auto">
          <a:xfrm>
            <a:off x="4571968" y="2000240"/>
            <a:ext cx="4572032" cy="3914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86808" cy="2000264"/>
          </a:xfrm>
        </p:spPr>
        <p:txBody>
          <a:bodyPr>
            <a:normAutofit/>
          </a:bodyPr>
          <a:lstStyle/>
          <a:p>
            <a:pPr lvl="0" algn="ctr"/>
            <a:r>
              <a:rPr lang="ru-RU" sz="3200" i="1" dirty="0" smtClean="0"/>
              <a:t>Влияние на внимание и способность к концентрации</a:t>
            </a:r>
            <a:r>
              <a:rPr lang="ru-RU" dirty="0" smtClean="0"/>
              <a:t/>
            </a:r>
            <a:br>
              <a:rPr lang="ru-RU" dirty="0" smtClean="0"/>
            </a:br>
            <a:endParaRPr lang="ru-RU" dirty="0"/>
          </a:p>
        </p:txBody>
      </p:sp>
      <p:sp>
        <p:nvSpPr>
          <p:cNvPr id="4" name="Содержимое 3"/>
          <p:cNvSpPr>
            <a:spLocks noGrp="1"/>
          </p:cNvSpPr>
          <p:nvPr>
            <p:ph sz="half" idx="1"/>
          </p:nvPr>
        </p:nvSpPr>
        <p:spPr>
          <a:xfrm>
            <a:off x="-285784" y="2143116"/>
            <a:ext cx="4714908" cy="5429288"/>
          </a:xfrm>
        </p:spPr>
        <p:txBody>
          <a:bodyPr>
            <a:normAutofit/>
          </a:bodyPr>
          <a:lstStyle/>
          <a:p>
            <a:pPr>
              <a:buNone/>
            </a:pPr>
            <a:r>
              <a:rPr lang="ru-RU" sz="2000" dirty="0" smtClean="0"/>
              <a:t>      Имеет место быть изменение направления внимания. Вы ведь не раз слышали по радио или телевизору об авариях, совершённых водителями, разговаривающими по телефону. Происходит это потому, что водитель больше сосредотачивается на разговоре, нежели на управлении автомобилем.</a:t>
            </a:r>
          </a:p>
          <a:p>
            <a:endParaRPr lang="ru-RU" dirty="0"/>
          </a:p>
        </p:txBody>
      </p:sp>
      <p:pic>
        <p:nvPicPr>
          <p:cNvPr id="35842" name="Picture 2" descr="019"/>
          <p:cNvPicPr>
            <a:picLocks noChangeAspect="1" noChangeArrowheads="1"/>
          </p:cNvPicPr>
          <p:nvPr/>
        </p:nvPicPr>
        <p:blipFill>
          <a:blip r:embed="rId2" cstate="print"/>
          <a:srcRect/>
          <a:stretch>
            <a:fillRect/>
          </a:stretch>
        </p:blipFill>
        <p:spPr bwMode="auto">
          <a:xfrm>
            <a:off x="4286248" y="2000240"/>
            <a:ext cx="4633814" cy="3571900"/>
          </a:xfrm>
          <a:prstGeom prst="rect">
            <a:avLst/>
          </a:prstGeom>
          <a:noFill/>
          <a:ln w="9525">
            <a:solidFill>
              <a:schemeClr val="bg2">
                <a:lumMod val="50000"/>
                <a:alpha val="0"/>
              </a:schemeClr>
            </a:solid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O:\Проект по физике\картинки\251972.jpg"/>
          <p:cNvPicPr>
            <a:picLocks noChangeAspect="1" noChangeArrowheads="1"/>
          </p:cNvPicPr>
          <p:nvPr/>
        </p:nvPicPr>
        <p:blipFill>
          <a:blip r:embed="rId2" cstate="print"/>
          <a:srcRect/>
          <a:stretch>
            <a:fillRect/>
          </a:stretch>
        </p:blipFill>
        <p:spPr bwMode="auto">
          <a:xfrm>
            <a:off x="0" y="0"/>
            <a:ext cx="2787805" cy="6858000"/>
          </a:xfrm>
          <a:prstGeom prst="rect">
            <a:avLst/>
          </a:prstGeom>
          <a:noFill/>
        </p:spPr>
      </p:pic>
      <p:pic>
        <p:nvPicPr>
          <p:cNvPr id="103427" name="Picture 3" descr="O:\Проект по физике\картинки\sony_ericsson_w200i.jpg"/>
          <p:cNvPicPr>
            <a:picLocks noChangeAspect="1" noChangeArrowheads="1"/>
          </p:cNvPicPr>
          <p:nvPr/>
        </p:nvPicPr>
        <p:blipFill>
          <a:blip r:embed="rId3" cstate="print"/>
          <a:srcRect/>
          <a:stretch>
            <a:fillRect/>
          </a:stretch>
        </p:blipFill>
        <p:spPr bwMode="auto">
          <a:xfrm>
            <a:off x="2786051" y="2285992"/>
            <a:ext cx="4488188" cy="4572008"/>
          </a:xfrm>
          <a:prstGeom prst="rect">
            <a:avLst/>
          </a:prstGeom>
          <a:noFill/>
        </p:spPr>
      </p:pic>
      <p:pic>
        <p:nvPicPr>
          <p:cNvPr id="103428" name="Picture 4" descr="O:\Проект по физике\картинки\17181054.1.jpg"/>
          <p:cNvPicPr>
            <a:picLocks noChangeAspect="1" noChangeArrowheads="1"/>
          </p:cNvPicPr>
          <p:nvPr/>
        </p:nvPicPr>
        <p:blipFill>
          <a:blip r:embed="rId4" cstate="print"/>
          <a:srcRect/>
          <a:stretch>
            <a:fillRect/>
          </a:stretch>
        </p:blipFill>
        <p:spPr bwMode="auto">
          <a:xfrm>
            <a:off x="2786050" y="-1"/>
            <a:ext cx="3214710" cy="2314591"/>
          </a:xfrm>
          <a:prstGeom prst="rect">
            <a:avLst/>
          </a:prstGeom>
          <a:noFill/>
        </p:spPr>
      </p:pic>
      <p:pic>
        <p:nvPicPr>
          <p:cNvPr id="103429" name="Picture 5" descr="O:\Проект по физике\картинки\small_mobidrive.ru-1208852803.jpg"/>
          <p:cNvPicPr>
            <a:picLocks noChangeAspect="1" noChangeArrowheads="1"/>
          </p:cNvPicPr>
          <p:nvPr/>
        </p:nvPicPr>
        <p:blipFill>
          <a:blip r:embed="rId5" cstate="print"/>
          <a:srcRect/>
          <a:stretch>
            <a:fillRect/>
          </a:stretch>
        </p:blipFill>
        <p:spPr bwMode="auto">
          <a:xfrm>
            <a:off x="6000760" y="0"/>
            <a:ext cx="3143240" cy="4815548"/>
          </a:xfrm>
          <a:prstGeom prst="rect">
            <a:avLst/>
          </a:prstGeom>
          <a:noFill/>
        </p:spPr>
      </p:pic>
      <p:pic>
        <p:nvPicPr>
          <p:cNvPr id="103431" name="Picture 7" descr="O:\Проект по физике\картинки\1233418325_8567_1.jpg"/>
          <p:cNvPicPr>
            <a:picLocks noChangeAspect="1" noChangeArrowheads="1"/>
          </p:cNvPicPr>
          <p:nvPr/>
        </p:nvPicPr>
        <p:blipFill>
          <a:blip r:embed="rId6" cstate="print"/>
          <a:srcRect/>
          <a:stretch>
            <a:fillRect/>
          </a:stretch>
        </p:blipFill>
        <p:spPr bwMode="auto">
          <a:xfrm>
            <a:off x="7198991" y="4562494"/>
            <a:ext cx="1945009" cy="2295506"/>
          </a:xfrm>
          <a:prstGeom prst="rect">
            <a:avLst/>
          </a:prstGeom>
          <a:no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86874" cy="1571612"/>
          </a:xfrm>
        </p:spPr>
        <p:txBody>
          <a:bodyPr>
            <a:normAutofit/>
          </a:bodyPr>
          <a:lstStyle/>
          <a:p>
            <a:pPr algn="ctr"/>
            <a:r>
              <a:rPr lang="ru-RU" sz="3600" i="1" dirty="0" smtClean="0"/>
              <a:t>Влияние на сон и иммунную систему</a:t>
            </a:r>
            <a:endParaRPr lang="ru-RU" sz="3600" dirty="0"/>
          </a:p>
        </p:txBody>
      </p:sp>
      <p:sp>
        <p:nvSpPr>
          <p:cNvPr id="4" name="Содержимое 3"/>
          <p:cNvSpPr>
            <a:spLocks noGrp="1"/>
          </p:cNvSpPr>
          <p:nvPr>
            <p:ph sz="half" idx="1"/>
          </p:nvPr>
        </p:nvSpPr>
        <p:spPr>
          <a:xfrm>
            <a:off x="0" y="1571612"/>
            <a:ext cx="4572000" cy="4857784"/>
          </a:xfrm>
        </p:spPr>
        <p:txBody>
          <a:bodyPr>
            <a:normAutofit/>
          </a:bodyPr>
          <a:lstStyle/>
          <a:p>
            <a:pPr>
              <a:buNone/>
            </a:pPr>
            <a:r>
              <a:rPr lang="ru-RU" sz="2000" dirty="0" smtClean="0"/>
              <a:t>      </a:t>
            </a:r>
            <a:r>
              <a:rPr lang="ru-RU" sz="2400" dirty="0" smtClean="0"/>
              <a:t>В данной области было проведено множество исследований. Например, ученый </a:t>
            </a:r>
            <a:r>
              <a:rPr lang="ru-RU" sz="2400" dirty="0" err="1" smtClean="0"/>
              <a:t>Huber</a:t>
            </a:r>
            <a:r>
              <a:rPr lang="ru-RU" sz="2400" dirty="0" smtClean="0"/>
              <a:t> R, проводивший опыты в </a:t>
            </a:r>
            <a:r>
              <a:rPr lang="ru-RU" sz="2400" b="1" dirty="0" smtClean="0">
                <a:solidFill>
                  <a:srgbClr val="FFFF00"/>
                </a:solidFill>
              </a:rPr>
              <a:t>2000</a:t>
            </a:r>
            <a:r>
              <a:rPr lang="ru-RU" sz="2400" dirty="0" smtClean="0"/>
              <a:t> году, установил, что продолжительное воздействие электромагнитных полей телефона на мозг приводит к такому же эффекту, что и употребление кофе или крепкого чая. </a:t>
            </a:r>
            <a:endParaRPr lang="ru-RU" sz="1800" dirty="0"/>
          </a:p>
        </p:txBody>
      </p:sp>
      <p:pic>
        <p:nvPicPr>
          <p:cNvPr id="36866" name="Picture 2" descr="cookhead"/>
          <p:cNvPicPr>
            <a:picLocks noChangeAspect="1" noChangeArrowheads="1" noCrop="1"/>
          </p:cNvPicPr>
          <p:nvPr/>
        </p:nvPicPr>
        <p:blipFill>
          <a:blip r:embed="rId2" cstate="print"/>
          <a:srcRect/>
          <a:stretch>
            <a:fillRect/>
          </a:stretch>
        </p:blipFill>
        <p:spPr bwMode="auto">
          <a:xfrm>
            <a:off x="4857752" y="1643050"/>
            <a:ext cx="3714776" cy="4692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67600" cy="1143000"/>
          </a:xfrm>
        </p:spPr>
        <p:txBody>
          <a:bodyPr>
            <a:normAutofit fontScale="90000"/>
          </a:bodyPr>
          <a:lstStyle/>
          <a:p>
            <a:r>
              <a:rPr lang="ru-RU" sz="4900" i="1" dirty="0" smtClean="0"/>
              <a:t>Анкета для учащихся</a:t>
            </a:r>
            <a:r>
              <a:rPr lang="ru-RU" dirty="0" smtClean="0"/>
              <a:t/>
            </a:r>
            <a:br>
              <a:rPr lang="ru-RU" dirty="0" smtClean="0"/>
            </a:br>
            <a:endParaRPr lang="ru-RU" dirty="0"/>
          </a:p>
        </p:txBody>
      </p:sp>
      <p:sp>
        <p:nvSpPr>
          <p:cNvPr id="3" name="Содержимое 2"/>
          <p:cNvSpPr>
            <a:spLocks noGrp="1"/>
          </p:cNvSpPr>
          <p:nvPr>
            <p:ph sz="half" idx="1"/>
          </p:nvPr>
        </p:nvSpPr>
        <p:spPr>
          <a:xfrm>
            <a:off x="428596" y="1142984"/>
            <a:ext cx="7786742" cy="5114948"/>
          </a:xfrm>
        </p:spPr>
        <p:txBody>
          <a:bodyPr>
            <a:normAutofit fontScale="85000" lnSpcReduction="20000"/>
          </a:bodyPr>
          <a:lstStyle/>
          <a:p>
            <a:pPr>
              <a:buNone/>
            </a:pPr>
            <a:endParaRPr lang="ru-RU" dirty="0" smtClean="0"/>
          </a:p>
          <a:p>
            <a:pPr lvl="0"/>
            <a:r>
              <a:rPr lang="ru-RU" sz="3000" dirty="0" smtClean="0"/>
              <a:t>1. С какого возраста у тебя сотовый телефон?</a:t>
            </a:r>
          </a:p>
          <a:p>
            <a:pPr lvl="0"/>
            <a:r>
              <a:rPr lang="ru-RU" sz="3000" dirty="0" smtClean="0"/>
              <a:t>2. Какой модели у тебя телефон?  </a:t>
            </a:r>
          </a:p>
          <a:p>
            <a:pPr lvl="0"/>
            <a:r>
              <a:rPr lang="ru-RU" sz="3000" dirty="0" smtClean="0"/>
              <a:t>3. Сколько примерно времени в сутки ты тратишь на разговоры по телефону?  </a:t>
            </a:r>
          </a:p>
          <a:p>
            <a:pPr lvl="0"/>
            <a:r>
              <a:rPr lang="ru-RU" sz="3000" dirty="0" smtClean="0"/>
              <a:t>4. Сколько примерно времени длится один разговор? </a:t>
            </a:r>
          </a:p>
          <a:p>
            <a:pPr lvl="0"/>
            <a:r>
              <a:rPr lang="ru-RU" sz="3000" dirty="0" smtClean="0"/>
              <a:t>5. Пользуешься ли ты Интернетом на  телефоне (ICQ, </a:t>
            </a:r>
            <a:r>
              <a:rPr lang="ru-RU" sz="3000" dirty="0" err="1" smtClean="0"/>
              <a:t>вКонтакте</a:t>
            </a:r>
            <a:r>
              <a:rPr lang="ru-RU" sz="3000" dirty="0" smtClean="0"/>
              <a:t> и т.д.) </a:t>
            </a:r>
          </a:p>
          <a:p>
            <a:pPr lvl="0"/>
            <a:r>
              <a:rPr lang="ru-RU" sz="3000" dirty="0" smtClean="0"/>
              <a:t>6. Если да, то сколько примерно времени в сутки? </a:t>
            </a:r>
          </a:p>
          <a:p>
            <a:pPr lvl="0"/>
            <a:r>
              <a:rPr lang="ru-RU" sz="3000" dirty="0" smtClean="0"/>
              <a:t>7. Где обычно ты носишь свой телефон? </a:t>
            </a:r>
          </a:p>
          <a:p>
            <a:pPr lvl="0"/>
            <a:r>
              <a:rPr lang="ru-RU" sz="3000" dirty="0" smtClean="0"/>
              <a:t>8. При покупке телефона, на какие его качества ты обращаешь внимание?   </a:t>
            </a:r>
          </a:p>
          <a:p>
            <a:endParaRPr lang="ru-RU"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239000" cy="642982"/>
          </a:xfrm>
        </p:spPr>
        <p:txBody>
          <a:bodyPr>
            <a:noAutofit/>
          </a:bodyPr>
          <a:lstStyle/>
          <a:p>
            <a:r>
              <a:rPr lang="ru-RU" sz="3200" i="1" dirty="0" smtClean="0"/>
              <a:t>1. С какого возраста у детей появился телефон</a:t>
            </a:r>
            <a:endParaRPr lang="ru-RU" sz="3200" i="1" dirty="0"/>
          </a:p>
        </p:txBody>
      </p:sp>
      <p:graphicFrame>
        <p:nvGraphicFramePr>
          <p:cNvPr id="5" name="Содержимое 4"/>
          <p:cNvGraphicFramePr>
            <a:graphicFrameLocks noChangeAspect="1"/>
          </p:cNvGraphicFramePr>
          <p:nvPr>
            <p:ph idx="1"/>
          </p:nvPr>
        </p:nvGraphicFramePr>
        <p:xfrm>
          <a:off x="0" y="1428736"/>
          <a:ext cx="8137538" cy="5429264"/>
        </p:xfrm>
        <a:graphic>
          <a:graphicData uri="http://schemas.openxmlformats.org/presentationml/2006/ole">
            <p:oleObj spid="_x0000_s2051"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239000" cy="714396"/>
          </a:xfrm>
        </p:spPr>
        <p:txBody>
          <a:bodyPr>
            <a:noAutofit/>
          </a:bodyPr>
          <a:lstStyle/>
          <a:p>
            <a:r>
              <a:rPr lang="ru-RU" sz="3200" i="1" dirty="0" smtClean="0"/>
              <a:t>2. Самые распространенные модели телефонов среди учеников</a:t>
            </a:r>
            <a:endParaRPr lang="ru-RU" sz="3200" i="1" dirty="0">
              <a:latin typeface="Comic Sans MS" pitchFamily="66" charset="0"/>
            </a:endParaRPr>
          </a:p>
        </p:txBody>
      </p:sp>
      <p:graphicFrame>
        <p:nvGraphicFramePr>
          <p:cNvPr id="8" name="Содержимое 7"/>
          <p:cNvGraphicFramePr>
            <a:graphicFrameLocks noChangeAspect="1"/>
          </p:cNvGraphicFramePr>
          <p:nvPr>
            <p:ph idx="1"/>
          </p:nvPr>
        </p:nvGraphicFramePr>
        <p:xfrm>
          <a:off x="0" y="1428737"/>
          <a:ext cx="8137538" cy="5429264"/>
        </p:xfrm>
        <a:graphic>
          <a:graphicData uri="http://schemas.openxmlformats.org/presentationml/2006/ole">
            <p:oleObj spid="_x0000_s1030"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239000" cy="1143000"/>
          </a:xfrm>
        </p:spPr>
        <p:txBody>
          <a:bodyPr>
            <a:normAutofit/>
          </a:bodyPr>
          <a:lstStyle/>
          <a:p>
            <a:r>
              <a:rPr lang="ru-RU" sz="3200" i="1" dirty="0" smtClean="0"/>
              <a:t>3. Среднее время на разговоры в сутки (мин.)</a:t>
            </a:r>
            <a:endParaRPr lang="ru-RU" sz="3200" i="1" dirty="0"/>
          </a:p>
        </p:txBody>
      </p:sp>
      <p:graphicFrame>
        <p:nvGraphicFramePr>
          <p:cNvPr id="4" name="Содержимое 3"/>
          <p:cNvGraphicFramePr>
            <a:graphicFrameLocks noChangeAspect="1"/>
          </p:cNvGraphicFramePr>
          <p:nvPr>
            <p:ph idx="1"/>
          </p:nvPr>
        </p:nvGraphicFramePr>
        <p:xfrm>
          <a:off x="0" y="1428736"/>
          <a:ext cx="8137539" cy="5429264"/>
        </p:xfrm>
        <a:graphic>
          <a:graphicData uri="http://schemas.openxmlformats.org/presentationml/2006/ole">
            <p:oleObj spid="_x0000_s19458"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39000" cy="1143000"/>
          </a:xfrm>
        </p:spPr>
        <p:txBody>
          <a:bodyPr>
            <a:normAutofit/>
          </a:bodyPr>
          <a:lstStyle/>
          <a:p>
            <a:r>
              <a:rPr lang="ru-RU" sz="3200" i="1" dirty="0" smtClean="0"/>
              <a:t>4. Средняя продолжительность разговора (мин.)</a:t>
            </a:r>
            <a:endParaRPr lang="ru-RU" sz="3200" i="1" dirty="0"/>
          </a:p>
        </p:txBody>
      </p:sp>
      <p:graphicFrame>
        <p:nvGraphicFramePr>
          <p:cNvPr id="4" name="Содержимое 3"/>
          <p:cNvGraphicFramePr>
            <a:graphicFrameLocks noChangeAspect="1"/>
          </p:cNvGraphicFramePr>
          <p:nvPr>
            <p:ph idx="1"/>
          </p:nvPr>
        </p:nvGraphicFramePr>
        <p:xfrm>
          <a:off x="0" y="1424492"/>
          <a:ext cx="8143900" cy="5433508"/>
        </p:xfrm>
        <a:graphic>
          <a:graphicData uri="http://schemas.openxmlformats.org/presentationml/2006/ole">
            <p:oleObj spid="_x0000_s20482"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642958"/>
          </a:xfrm>
        </p:spPr>
        <p:txBody>
          <a:bodyPr>
            <a:noAutofit/>
          </a:bodyPr>
          <a:lstStyle/>
          <a:p>
            <a:r>
              <a:rPr lang="ru-RU" sz="3200" i="1" dirty="0" smtClean="0"/>
              <a:t>5. Количество детей, использующих интернет на телефоне</a:t>
            </a:r>
            <a:endParaRPr lang="ru-RU" sz="3200" i="1" dirty="0"/>
          </a:p>
        </p:txBody>
      </p:sp>
      <p:graphicFrame>
        <p:nvGraphicFramePr>
          <p:cNvPr id="4" name="Содержимое 3"/>
          <p:cNvGraphicFramePr>
            <a:graphicFrameLocks noChangeAspect="1"/>
          </p:cNvGraphicFramePr>
          <p:nvPr>
            <p:ph idx="1"/>
          </p:nvPr>
        </p:nvGraphicFramePr>
        <p:xfrm>
          <a:off x="0" y="1428737"/>
          <a:ext cx="8137538" cy="5429264"/>
        </p:xfrm>
        <a:graphic>
          <a:graphicData uri="http://schemas.openxmlformats.org/presentationml/2006/ole">
            <p:oleObj spid="_x0000_s5122"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928710"/>
          </a:xfrm>
        </p:spPr>
        <p:txBody>
          <a:bodyPr>
            <a:noAutofit/>
          </a:bodyPr>
          <a:lstStyle/>
          <a:p>
            <a:r>
              <a:rPr lang="ru-RU" sz="3200" i="1" dirty="0" smtClean="0"/>
              <a:t>6. Среднее время использования Интернета на мобильном в день (мин.) </a:t>
            </a:r>
            <a:endParaRPr lang="ru-RU" sz="3200" i="1" dirty="0"/>
          </a:p>
        </p:txBody>
      </p:sp>
      <p:graphicFrame>
        <p:nvGraphicFramePr>
          <p:cNvPr id="4" name="Содержимое 3"/>
          <p:cNvGraphicFramePr>
            <a:graphicFrameLocks noChangeAspect="1"/>
          </p:cNvGraphicFramePr>
          <p:nvPr>
            <p:ph idx="1"/>
          </p:nvPr>
        </p:nvGraphicFramePr>
        <p:xfrm>
          <a:off x="0" y="1424492"/>
          <a:ext cx="8143900" cy="5433508"/>
        </p:xfrm>
        <a:graphic>
          <a:graphicData uri="http://schemas.openxmlformats.org/presentationml/2006/ole">
            <p:oleObj spid="_x0000_s21506"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7239000" cy="571520"/>
          </a:xfrm>
        </p:spPr>
        <p:txBody>
          <a:bodyPr>
            <a:noAutofit/>
          </a:bodyPr>
          <a:lstStyle/>
          <a:p>
            <a:r>
              <a:rPr lang="ru-RU" sz="3200" i="1" dirty="0" smtClean="0"/>
              <a:t>7. Места, где обычно носят телефон</a:t>
            </a:r>
            <a:endParaRPr lang="ru-RU" sz="3200" i="1" dirty="0"/>
          </a:p>
        </p:txBody>
      </p:sp>
      <p:graphicFrame>
        <p:nvGraphicFramePr>
          <p:cNvPr id="8" name="Содержимое 7"/>
          <p:cNvGraphicFramePr>
            <a:graphicFrameLocks noChangeAspect="1"/>
          </p:cNvGraphicFramePr>
          <p:nvPr>
            <p:ph idx="1"/>
          </p:nvPr>
        </p:nvGraphicFramePr>
        <p:xfrm>
          <a:off x="0" y="1404167"/>
          <a:ext cx="8143900" cy="5453833"/>
        </p:xfrm>
        <a:graphic>
          <a:graphicData uri="http://schemas.openxmlformats.org/presentationml/2006/ole">
            <p:oleObj spid="_x0000_s3078" name="Диаграмма" r:id="rId3" imgW="6315239" imgH="4229089"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39000" cy="1143000"/>
          </a:xfrm>
        </p:spPr>
        <p:txBody>
          <a:bodyPr>
            <a:normAutofit/>
          </a:bodyPr>
          <a:lstStyle/>
          <a:p>
            <a:r>
              <a:rPr lang="ru-RU" sz="3200" i="1" dirty="0" smtClean="0"/>
              <a:t>8. На какие качества ученики смотрят при выборе телефона</a:t>
            </a:r>
            <a:endParaRPr lang="ru-RU" sz="3200" i="1" dirty="0"/>
          </a:p>
        </p:txBody>
      </p:sp>
      <p:graphicFrame>
        <p:nvGraphicFramePr>
          <p:cNvPr id="4" name="Содержимое 3"/>
          <p:cNvGraphicFramePr>
            <a:graphicFrameLocks noChangeAspect="1"/>
          </p:cNvGraphicFramePr>
          <p:nvPr>
            <p:ph idx="1"/>
          </p:nvPr>
        </p:nvGraphicFramePr>
        <p:xfrm>
          <a:off x="0" y="1424492"/>
          <a:ext cx="8143900" cy="5433508"/>
        </p:xfrm>
        <a:graphic>
          <a:graphicData uri="http://schemas.openxmlformats.org/presentationml/2006/ole">
            <p:oleObj spid="_x0000_s18434" name="Диаграмма" r:id="rId3" imgW="6096000" imgH="4067251" progId="MSGraph.Chart.8">
              <p:embed followColorScheme="full"/>
            </p:oleObj>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O:\Проект по физике\картинки\740-09.jpg"/>
          <p:cNvPicPr>
            <a:picLocks noChangeAspect="1" noChangeArrowheads="1"/>
          </p:cNvPicPr>
          <p:nvPr/>
        </p:nvPicPr>
        <p:blipFill>
          <a:blip r:embed="rId2" cstate="print"/>
          <a:srcRect/>
          <a:stretch>
            <a:fillRect/>
          </a:stretch>
        </p:blipFill>
        <p:spPr bwMode="auto">
          <a:xfrm>
            <a:off x="4357686" y="0"/>
            <a:ext cx="4786314" cy="3616326"/>
          </a:xfrm>
          <a:prstGeom prst="rect">
            <a:avLst/>
          </a:prstGeom>
          <a:noFill/>
        </p:spPr>
      </p:pic>
      <p:pic>
        <p:nvPicPr>
          <p:cNvPr id="8" name="Picture 7" descr="O:\Проект по физике\картинки\image.jpg"/>
          <p:cNvPicPr>
            <a:picLocks noChangeAspect="1" noChangeArrowheads="1"/>
          </p:cNvPicPr>
          <p:nvPr/>
        </p:nvPicPr>
        <p:blipFill>
          <a:blip r:embed="rId3" cstate="print"/>
          <a:srcRect/>
          <a:stretch>
            <a:fillRect/>
          </a:stretch>
        </p:blipFill>
        <p:spPr bwMode="auto">
          <a:xfrm>
            <a:off x="4071934" y="3547086"/>
            <a:ext cx="3143272" cy="3310914"/>
          </a:xfrm>
          <a:prstGeom prst="rect">
            <a:avLst/>
          </a:prstGeom>
          <a:noFill/>
        </p:spPr>
      </p:pic>
      <p:pic>
        <p:nvPicPr>
          <p:cNvPr id="9" name="Picture 8" descr="O:\Проект по физике\картинки\94ed144357bfb974778cc55ba3081cce_small.jpg"/>
          <p:cNvPicPr>
            <a:picLocks noChangeAspect="1" noChangeArrowheads="1"/>
          </p:cNvPicPr>
          <p:nvPr/>
        </p:nvPicPr>
        <p:blipFill>
          <a:blip r:embed="rId4" cstate="print"/>
          <a:srcRect/>
          <a:stretch>
            <a:fillRect/>
          </a:stretch>
        </p:blipFill>
        <p:spPr bwMode="auto">
          <a:xfrm>
            <a:off x="7143768" y="3593396"/>
            <a:ext cx="2000232" cy="3264604"/>
          </a:xfrm>
          <a:prstGeom prst="rect">
            <a:avLst/>
          </a:prstGeom>
          <a:noFill/>
        </p:spPr>
      </p:pic>
      <p:pic>
        <p:nvPicPr>
          <p:cNvPr id="5" name="Picture 2" descr="O:\Проект по физике\картинки\mobilnye_telefony_optom_17458589_1_F.jpg"/>
          <p:cNvPicPr>
            <a:picLocks noChangeAspect="1" noChangeArrowheads="1"/>
          </p:cNvPicPr>
          <p:nvPr/>
        </p:nvPicPr>
        <p:blipFill>
          <a:blip r:embed="rId5" cstate="print"/>
          <a:srcRect/>
          <a:stretch>
            <a:fillRect/>
          </a:stretch>
        </p:blipFill>
        <p:spPr bwMode="auto">
          <a:xfrm>
            <a:off x="0" y="0"/>
            <a:ext cx="4500570" cy="4500570"/>
          </a:xfrm>
          <a:prstGeom prst="rect">
            <a:avLst/>
          </a:prstGeom>
          <a:noFill/>
        </p:spPr>
      </p:pic>
      <p:pic>
        <p:nvPicPr>
          <p:cNvPr id="6" name="Picture 1" descr="C:\Documents and Settings\Библиотека\Рабочий стол\Новая папка\2.jpeg"/>
          <p:cNvPicPr>
            <a:picLocks noChangeAspect="1" noChangeArrowheads="1"/>
          </p:cNvPicPr>
          <p:nvPr/>
        </p:nvPicPr>
        <p:blipFill>
          <a:blip r:embed="rId6" cstate="print"/>
          <a:srcRect/>
          <a:stretch>
            <a:fillRect/>
          </a:stretch>
        </p:blipFill>
        <p:spPr bwMode="auto">
          <a:xfrm>
            <a:off x="0" y="4285191"/>
            <a:ext cx="4071933" cy="2572810"/>
          </a:xfrm>
          <a:prstGeom prst="rect">
            <a:avLst/>
          </a:prstGeom>
          <a:noFill/>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pPr algn="ctr"/>
            <a:r>
              <a:rPr lang="ru-RU" b="1" dirty="0" smtClean="0"/>
              <a:t> </a:t>
            </a:r>
            <a:r>
              <a:rPr lang="ru-RU" sz="4800" i="1" dirty="0" smtClean="0"/>
              <a:t>Самые опасные телефоны</a:t>
            </a:r>
            <a:endParaRPr lang="ru-RU" dirty="0"/>
          </a:p>
        </p:txBody>
      </p:sp>
      <p:graphicFrame>
        <p:nvGraphicFramePr>
          <p:cNvPr id="5" name="Таблица 4"/>
          <p:cNvGraphicFramePr>
            <a:graphicFrameLocks noGrp="1"/>
          </p:cNvGraphicFramePr>
          <p:nvPr/>
        </p:nvGraphicFramePr>
        <p:xfrm>
          <a:off x="642910" y="1000108"/>
          <a:ext cx="7929618" cy="5643598"/>
        </p:xfrm>
        <a:graphic>
          <a:graphicData uri="http://schemas.openxmlformats.org/drawingml/2006/table">
            <a:tbl>
              <a:tblPr/>
              <a:tblGrid>
                <a:gridCol w="3964411"/>
                <a:gridCol w="3965207"/>
              </a:tblGrid>
              <a:tr h="635899">
                <a:tc>
                  <a:txBody>
                    <a:bodyPr/>
                    <a:lstStyle/>
                    <a:p>
                      <a:pPr algn="ctr">
                        <a:lnSpc>
                          <a:spcPct val="130000"/>
                        </a:lnSpc>
                        <a:spcAft>
                          <a:spcPts val="0"/>
                        </a:spcAft>
                      </a:pPr>
                      <a:r>
                        <a:rPr lang="ru-RU" sz="3200" b="1" dirty="0">
                          <a:solidFill>
                            <a:schemeClr val="tx1"/>
                          </a:solidFill>
                          <a:latin typeface="Georgia" pitchFamily="18" charset="0"/>
                          <a:ea typeface="Times New Roman"/>
                        </a:rPr>
                        <a:t>Марка телефона</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dirty="0">
                          <a:solidFill>
                            <a:schemeClr val="tx1"/>
                          </a:solidFill>
                          <a:latin typeface="Georgia" pitchFamily="18" charset="0"/>
                          <a:ea typeface="Times New Roman"/>
                        </a:rPr>
                        <a:t>SAR</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a:t>
                      </a:r>
                      <a:r>
                        <a:rPr lang="en-US" sz="2800" b="1" dirty="0" err="1">
                          <a:solidFill>
                            <a:schemeClr val="tx1"/>
                          </a:solidFill>
                          <a:latin typeface="Georgia" pitchFamily="18" charset="0"/>
                          <a:ea typeface="Times New Roman"/>
                        </a:rPr>
                        <a:t>Slvr</a:t>
                      </a:r>
                      <a:r>
                        <a:rPr lang="en-US" sz="2800" b="1" dirty="0">
                          <a:solidFill>
                            <a:schemeClr val="tx1"/>
                          </a:solidFill>
                          <a:latin typeface="Georgia" pitchFamily="18" charset="0"/>
                          <a:ea typeface="Times New Roman"/>
                        </a:rPr>
                        <a:t> L6</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1,58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V120c</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1,55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V265</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1,55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V70</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1,54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V70 C290</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1,53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ST7868W</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1,53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Motorola A845</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1,51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Palm Treo 650 GSM</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1,51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11">
                <a:tc>
                  <a:txBody>
                    <a:bodyPr/>
                    <a:lstStyle/>
                    <a:p>
                      <a:pPr algn="ctr">
                        <a:lnSpc>
                          <a:spcPct val="130000"/>
                        </a:lnSpc>
                        <a:spcAft>
                          <a:spcPts val="0"/>
                        </a:spcAft>
                      </a:pPr>
                      <a:r>
                        <a:rPr lang="en-US" sz="2800" b="1" dirty="0">
                          <a:solidFill>
                            <a:schemeClr val="tx1"/>
                          </a:solidFill>
                          <a:latin typeface="Georgia" pitchFamily="18" charset="0"/>
                          <a:ea typeface="Times New Roman"/>
                        </a:rPr>
                        <a:t>Panasonic Allure</a:t>
                      </a:r>
                      <a:endParaRPr lang="ru-RU" sz="20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i="1" dirty="0">
                          <a:solidFill>
                            <a:schemeClr val="tx1"/>
                          </a:solidFill>
                          <a:latin typeface="Georgia" pitchFamily="18" charset="0"/>
                          <a:ea typeface="Times New Roman"/>
                        </a:rPr>
                        <a:t>1,51 </a:t>
                      </a:r>
                      <a:r>
                        <a:rPr lang="ru-RU" sz="2800" i="1" dirty="0">
                          <a:solidFill>
                            <a:schemeClr val="tx1"/>
                          </a:solidFill>
                          <a:latin typeface="Georgia" pitchFamily="18" charset="0"/>
                          <a:ea typeface="Times New Roman"/>
                        </a:rPr>
                        <a:t>Вт</a:t>
                      </a:r>
                      <a:r>
                        <a:rPr lang="en-US" sz="2800" i="1" dirty="0">
                          <a:solidFill>
                            <a:schemeClr val="tx1"/>
                          </a:solidFill>
                          <a:latin typeface="Georgia" pitchFamily="18" charset="0"/>
                          <a:ea typeface="Times New Roman"/>
                        </a:rPr>
                        <a:t>/</a:t>
                      </a:r>
                      <a:r>
                        <a:rPr lang="ru-RU" sz="2800" i="1" dirty="0">
                          <a:solidFill>
                            <a:schemeClr val="tx1"/>
                          </a:solidFill>
                          <a:latin typeface="Georgia" pitchFamily="18" charset="0"/>
                          <a:ea typeface="Times New Roman"/>
                        </a:rPr>
                        <a:t>кг</a:t>
                      </a:r>
                      <a:r>
                        <a:rPr lang="en-US" sz="2800" i="1" dirty="0">
                          <a:solidFill>
                            <a:schemeClr val="tx1"/>
                          </a:solidFill>
                          <a:latin typeface="Georgia" pitchFamily="18" charset="0"/>
                          <a:ea typeface="Times New Roman"/>
                        </a:rPr>
                        <a:t>;</a:t>
                      </a:r>
                      <a:endParaRPr lang="ru-RU" sz="20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14285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i="1" u="none" strike="noStrike" cap="none" normalizeH="0" baseline="0" dirty="0" smtClean="0">
                <a:ln>
                  <a:noFill/>
                </a:ln>
                <a:effectLst/>
                <a:latin typeface="Georgia" pitchFamily="18" charset="0"/>
                <a:ea typeface="Times New Roman" pitchFamily="18" charset="0"/>
              </a:rPr>
              <a:t>Самые безопасные телефоны</a:t>
            </a:r>
            <a:endParaRPr kumimoji="0" lang="ru-RU" sz="4400" i="0" u="none" strike="noStrike" cap="none" normalizeH="0" baseline="0" dirty="0" smtClean="0">
              <a:ln>
                <a:noFill/>
              </a:ln>
              <a:effectLst/>
              <a:latin typeface="Georgia" pitchFamily="18" charset="0"/>
            </a:endParaRPr>
          </a:p>
        </p:txBody>
      </p:sp>
      <p:graphicFrame>
        <p:nvGraphicFramePr>
          <p:cNvPr id="8" name="Таблица 7"/>
          <p:cNvGraphicFramePr>
            <a:graphicFrameLocks noGrp="1"/>
          </p:cNvGraphicFramePr>
          <p:nvPr/>
        </p:nvGraphicFramePr>
        <p:xfrm>
          <a:off x="857224" y="1000108"/>
          <a:ext cx="7358114" cy="5678165"/>
        </p:xfrm>
        <a:graphic>
          <a:graphicData uri="http://schemas.openxmlformats.org/drawingml/2006/table">
            <a:tbl>
              <a:tblPr/>
              <a:tblGrid>
                <a:gridCol w="4245066"/>
                <a:gridCol w="3113048"/>
              </a:tblGrid>
              <a:tr h="739862">
                <a:tc>
                  <a:txBody>
                    <a:bodyPr/>
                    <a:lstStyle/>
                    <a:p>
                      <a:pPr algn="ctr">
                        <a:lnSpc>
                          <a:spcPct val="130000"/>
                        </a:lnSpc>
                        <a:spcAft>
                          <a:spcPts val="0"/>
                        </a:spcAft>
                      </a:pPr>
                      <a:r>
                        <a:rPr lang="ru-RU" sz="2800" b="1" dirty="0">
                          <a:solidFill>
                            <a:schemeClr val="tx1"/>
                          </a:solidFill>
                          <a:latin typeface="Georgia" pitchFamily="18" charset="0"/>
                          <a:ea typeface="Times New Roman"/>
                        </a:rPr>
                        <a:t>Марки телефонов</a:t>
                      </a:r>
                      <a:endParaRPr lang="ru-RU" sz="18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dirty="0">
                          <a:solidFill>
                            <a:schemeClr val="tx1"/>
                          </a:solidFill>
                          <a:latin typeface="Georgia" pitchFamily="18" charset="0"/>
                          <a:ea typeface="Times New Roman"/>
                        </a:rPr>
                        <a:t>SAR</a:t>
                      </a:r>
                      <a:endParaRPr lang="ru-RU" sz="18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81">
                <a:tc>
                  <a:txBody>
                    <a:bodyPr/>
                    <a:lstStyle/>
                    <a:p>
                      <a:pPr algn="ctr">
                        <a:lnSpc>
                          <a:spcPct val="130000"/>
                        </a:lnSpc>
                        <a:spcAft>
                          <a:spcPts val="0"/>
                        </a:spcAft>
                      </a:pPr>
                      <a:r>
                        <a:rPr lang="en-US" sz="2400" b="1">
                          <a:solidFill>
                            <a:schemeClr val="tx1"/>
                          </a:solidFill>
                          <a:latin typeface="Georgia" pitchFamily="18" charset="0"/>
                          <a:ea typeface="Times New Roman"/>
                        </a:rPr>
                        <a:t>Audiovox PPC</a:t>
                      </a:r>
                      <a:r>
                        <a:rPr lang="ru-RU" sz="2400" b="1">
                          <a:solidFill>
                            <a:schemeClr val="tx1"/>
                          </a:solidFill>
                          <a:latin typeface="Georgia" pitchFamily="18" charset="0"/>
                          <a:ea typeface="Times New Roman"/>
                        </a:rPr>
                        <a:t>66001</a:t>
                      </a:r>
                      <a:endParaRPr lang="ru-RU" sz="1800" b="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ru-RU" sz="2400" i="1" dirty="0">
                          <a:solidFill>
                            <a:schemeClr val="tx1"/>
                          </a:solidFill>
                          <a:latin typeface="Georgia" pitchFamily="18" charset="0"/>
                          <a:ea typeface="Times New Roman"/>
                        </a:rPr>
                        <a:t>0,12 Вт/кг;</a:t>
                      </a:r>
                      <a:endParaRPr lang="ru-RU" sz="18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81">
                <a:tc>
                  <a:txBody>
                    <a:bodyPr/>
                    <a:lstStyle/>
                    <a:p>
                      <a:pPr algn="ctr">
                        <a:lnSpc>
                          <a:spcPct val="130000"/>
                        </a:lnSpc>
                        <a:spcAft>
                          <a:spcPts val="0"/>
                        </a:spcAft>
                      </a:pPr>
                      <a:r>
                        <a:rPr lang="en-US" sz="2400" b="1" dirty="0">
                          <a:solidFill>
                            <a:schemeClr val="tx1"/>
                          </a:solidFill>
                          <a:latin typeface="Georgia" pitchFamily="18" charset="0"/>
                          <a:ea typeface="Times New Roman"/>
                        </a:rPr>
                        <a:t>Motorola MPx200</a:t>
                      </a:r>
                      <a:endParaRPr lang="ru-RU" sz="18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dirty="0">
                          <a:solidFill>
                            <a:schemeClr val="tx1"/>
                          </a:solidFill>
                          <a:latin typeface="Georgia" pitchFamily="18" charset="0"/>
                          <a:ea typeface="Times New Roman"/>
                        </a:rPr>
                        <a:t>0,2 </a:t>
                      </a:r>
                      <a:r>
                        <a:rPr lang="ru-RU" sz="2400" i="1" dirty="0">
                          <a:solidFill>
                            <a:schemeClr val="tx1"/>
                          </a:solidFill>
                          <a:latin typeface="Georgia" pitchFamily="18" charset="0"/>
                          <a:ea typeface="Times New Roman"/>
                        </a:rPr>
                        <a:t>Вт</a:t>
                      </a:r>
                      <a:r>
                        <a:rPr lang="en-US" sz="2400" i="1" dirty="0">
                          <a:solidFill>
                            <a:schemeClr val="tx1"/>
                          </a:solidFill>
                          <a:latin typeface="Georgia" pitchFamily="18" charset="0"/>
                          <a:ea typeface="Times New Roman"/>
                        </a:rPr>
                        <a:t>/</a:t>
                      </a:r>
                      <a:r>
                        <a:rPr lang="ru-RU" sz="2400" i="1" dirty="0">
                          <a:solidFill>
                            <a:schemeClr val="tx1"/>
                          </a:solidFill>
                          <a:latin typeface="Georgia" pitchFamily="18" charset="0"/>
                          <a:ea typeface="Times New Roman"/>
                        </a:rPr>
                        <a:t>кг</a:t>
                      </a:r>
                      <a:r>
                        <a:rPr lang="en-US" sz="2400" i="1" dirty="0">
                          <a:solidFill>
                            <a:schemeClr val="tx1"/>
                          </a:solidFill>
                          <a:latin typeface="Georgia" pitchFamily="18" charset="0"/>
                          <a:ea typeface="Times New Roman"/>
                        </a:rPr>
                        <a:t>;</a:t>
                      </a:r>
                      <a:endParaRPr lang="ru-RU" sz="18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81">
                <a:tc>
                  <a:txBody>
                    <a:bodyPr/>
                    <a:lstStyle/>
                    <a:p>
                      <a:pPr algn="ctr">
                        <a:lnSpc>
                          <a:spcPct val="130000"/>
                        </a:lnSpc>
                        <a:spcAft>
                          <a:spcPts val="0"/>
                        </a:spcAft>
                      </a:pPr>
                      <a:r>
                        <a:rPr lang="en-US" sz="2400" b="1" dirty="0">
                          <a:solidFill>
                            <a:schemeClr val="tx1"/>
                          </a:solidFill>
                          <a:latin typeface="Georgia" pitchFamily="18" charset="0"/>
                          <a:ea typeface="Times New Roman"/>
                        </a:rPr>
                        <a:t>Motorola </a:t>
                      </a:r>
                      <a:r>
                        <a:rPr lang="en-US" sz="2400" b="1" dirty="0" err="1">
                          <a:solidFill>
                            <a:schemeClr val="tx1"/>
                          </a:solidFill>
                          <a:latin typeface="Georgia" pitchFamily="18" charset="0"/>
                          <a:ea typeface="Times New Roman"/>
                        </a:rPr>
                        <a:t>Timeport</a:t>
                      </a:r>
                      <a:r>
                        <a:rPr lang="en-US" sz="2400" b="1" dirty="0">
                          <a:solidFill>
                            <a:schemeClr val="tx1"/>
                          </a:solidFill>
                          <a:latin typeface="Georgia" pitchFamily="18" charset="0"/>
                          <a:ea typeface="Times New Roman"/>
                        </a:rPr>
                        <a:t> L7089</a:t>
                      </a:r>
                      <a:endParaRPr lang="ru-RU" sz="18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dirty="0">
                          <a:solidFill>
                            <a:schemeClr val="tx1"/>
                          </a:solidFill>
                          <a:latin typeface="Georgia" pitchFamily="18" charset="0"/>
                          <a:ea typeface="Times New Roman"/>
                        </a:rPr>
                        <a:t>0,22 </a:t>
                      </a:r>
                      <a:r>
                        <a:rPr lang="ru-RU" sz="2400" i="1" dirty="0">
                          <a:solidFill>
                            <a:schemeClr val="tx1"/>
                          </a:solidFill>
                          <a:latin typeface="Georgia" pitchFamily="18" charset="0"/>
                          <a:ea typeface="Times New Roman"/>
                        </a:rPr>
                        <a:t>Вт</a:t>
                      </a:r>
                      <a:r>
                        <a:rPr lang="en-US" sz="2400" i="1" dirty="0">
                          <a:solidFill>
                            <a:schemeClr val="tx1"/>
                          </a:solidFill>
                          <a:latin typeface="Georgia" pitchFamily="18" charset="0"/>
                          <a:ea typeface="Times New Roman"/>
                        </a:rPr>
                        <a:t>/</a:t>
                      </a:r>
                      <a:r>
                        <a:rPr lang="ru-RU" sz="2400" i="1" dirty="0">
                          <a:solidFill>
                            <a:schemeClr val="tx1"/>
                          </a:solidFill>
                          <a:latin typeface="Georgia" pitchFamily="18" charset="0"/>
                          <a:ea typeface="Times New Roman"/>
                        </a:rPr>
                        <a:t>кг</a:t>
                      </a:r>
                      <a:r>
                        <a:rPr lang="en-US" sz="2400" i="1" dirty="0">
                          <a:solidFill>
                            <a:schemeClr val="tx1"/>
                          </a:solidFill>
                          <a:latin typeface="Georgia" pitchFamily="18" charset="0"/>
                          <a:ea typeface="Times New Roman"/>
                        </a:rPr>
                        <a:t>;</a:t>
                      </a:r>
                      <a:endParaRPr lang="ru-RU" sz="18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422">
                <a:tc>
                  <a:txBody>
                    <a:bodyPr/>
                    <a:lstStyle/>
                    <a:p>
                      <a:pPr algn="ctr">
                        <a:lnSpc>
                          <a:spcPct val="130000"/>
                        </a:lnSpc>
                        <a:spcAft>
                          <a:spcPts val="0"/>
                        </a:spcAft>
                      </a:pPr>
                      <a:r>
                        <a:rPr lang="en-US" sz="2400" b="1" dirty="0">
                          <a:solidFill>
                            <a:schemeClr val="tx1"/>
                          </a:solidFill>
                          <a:latin typeface="Georgia" pitchFamily="18" charset="0"/>
                          <a:ea typeface="Times New Roman"/>
                        </a:rPr>
                        <a:t>Qualcomm pdQ-1900</a:t>
                      </a:r>
                      <a:endParaRPr lang="ru-RU" sz="18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a:solidFill>
                            <a:schemeClr val="tx1"/>
                          </a:solidFill>
                          <a:latin typeface="Georgia" pitchFamily="18" charset="0"/>
                          <a:ea typeface="Times New Roman"/>
                        </a:rPr>
                        <a:t>0,2634 </a:t>
                      </a:r>
                      <a:r>
                        <a:rPr lang="ru-RU" sz="2400" i="1">
                          <a:solidFill>
                            <a:schemeClr val="tx1"/>
                          </a:solidFill>
                          <a:latin typeface="Georgia" pitchFamily="18" charset="0"/>
                          <a:ea typeface="Times New Roman"/>
                        </a:rPr>
                        <a:t>Вт</a:t>
                      </a:r>
                      <a:r>
                        <a:rPr lang="en-US" sz="2400" i="1">
                          <a:solidFill>
                            <a:schemeClr val="tx1"/>
                          </a:solidFill>
                          <a:latin typeface="Georgia" pitchFamily="18" charset="0"/>
                          <a:ea typeface="Times New Roman"/>
                        </a:rPr>
                        <a:t>/</a:t>
                      </a:r>
                      <a:r>
                        <a:rPr lang="ru-RU" sz="2400" i="1">
                          <a:solidFill>
                            <a:schemeClr val="tx1"/>
                          </a:solidFill>
                          <a:latin typeface="Georgia" pitchFamily="18" charset="0"/>
                          <a:ea typeface="Times New Roman"/>
                        </a:rPr>
                        <a:t>кг</a:t>
                      </a:r>
                      <a:r>
                        <a:rPr lang="en-US" sz="2400" i="1">
                          <a:solidFill>
                            <a:schemeClr val="tx1"/>
                          </a:solidFill>
                          <a:latin typeface="Georgia" pitchFamily="18" charset="0"/>
                          <a:ea typeface="Times New Roman"/>
                        </a:rPr>
                        <a:t>;</a:t>
                      </a:r>
                      <a:endParaRPr lang="ru-RU" sz="1800" i="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026">
                <a:tc>
                  <a:txBody>
                    <a:bodyPr/>
                    <a:lstStyle/>
                    <a:p>
                      <a:pPr algn="ctr">
                        <a:lnSpc>
                          <a:spcPct val="130000"/>
                        </a:lnSpc>
                        <a:spcAft>
                          <a:spcPts val="0"/>
                        </a:spcAft>
                      </a:pPr>
                      <a:r>
                        <a:rPr lang="en-US" sz="2400" b="1">
                          <a:solidFill>
                            <a:schemeClr val="tx1"/>
                          </a:solidFill>
                          <a:latin typeface="Georgia" pitchFamily="18" charset="0"/>
                          <a:ea typeface="Times New Roman"/>
                        </a:rPr>
                        <a:t>T-Mobile Sidekick</a:t>
                      </a:r>
                      <a:endParaRPr lang="ru-RU" sz="1800" b="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dirty="0">
                          <a:solidFill>
                            <a:schemeClr val="tx1"/>
                          </a:solidFill>
                          <a:latin typeface="Georgia" pitchFamily="18" charset="0"/>
                          <a:ea typeface="Times New Roman"/>
                        </a:rPr>
                        <a:t>0,276 </a:t>
                      </a:r>
                      <a:r>
                        <a:rPr lang="ru-RU" sz="2400" i="1" dirty="0">
                          <a:solidFill>
                            <a:schemeClr val="tx1"/>
                          </a:solidFill>
                          <a:latin typeface="Georgia" pitchFamily="18" charset="0"/>
                          <a:ea typeface="Times New Roman"/>
                        </a:rPr>
                        <a:t>Вт</a:t>
                      </a:r>
                      <a:r>
                        <a:rPr lang="en-US" sz="2400" i="1" dirty="0">
                          <a:solidFill>
                            <a:schemeClr val="tx1"/>
                          </a:solidFill>
                          <a:latin typeface="Georgia" pitchFamily="18" charset="0"/>
                          <a:ea typeface="Times New Roman"/>
                        </a:rPr>
                        <a:t>/</a:t>
                      </a:r>
                      <a:r>
                        <a:rPr lang="ru-RU" sz="2400" i="1" dirty="0">
                          <a:solidFill>
                            <a:schemeClr val="tx1"/>
                          </a:solidFill>
                          <a:latin typeface="Georgia" pitchFamily="18" charset="0"/>
                          <a:ea typeface="Times New Roman"/>
                        </a:rPr>
                        <a:t>кг</a:t>
                      </a:r>
                      <a:r>
                        <a:rPr lang="en-US" sz="2400" i="1" dirty="0">
                          <a:solidFill>
                            <a:schemeClr val="tx1"/>
                          </a:solidFill>
                          <a:latin typeface="Georgia" pitchFamily="18" charset="0"/>
                          <a:ea typeface="Times New Roman"/>
                        </a:rPr>
                        <a:t>;</a:t>
                      </a:r>
                      <a:endParaRPr lang="ru-RU" sz="18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81">
                <a:tc>
                  <a:txBody>
                    <a:bodyPr/>
                    <a:lstStyle/>
                    <a:p>
                      <a:pPr algn="ctr">
                        <a:lnSpc>
                          <a:spcPct val="130000"/>
                        </a:lnSpc>
                        <a:spcAft>
                          <a:spcPts val="0"/>
                        </a:spcAft>
                      </a:pPr>
                      <a:r>
                        <a:rPr lang="en-US" sz="2400" b="1">
                          <a:solidFill>
                            <a:schemeClr val="tx1"/>
                          </a:solidFill>
                          <a:latin typeface="Georgia" pitchFamily="18" charset="0"/>
                          <a:ea typeface="Times New Roman"/>
                        </a:rPr>
                        <a:t>Samsung SGH-S100</a:t>
                      </a:r>
                      <a:endParaRPr lang="ru-RU" sz="1800" b="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a:solidFill>
                            <a:schemeClr val="tx1"/>
                          </a:solidFill>
                          <a:latin typeface="Georgia" pitchFamily="18" charset="0"/>
                          <a:ea typeface="Times New Roman"/>
                        </a:rPr>
                        <a:t>0,296 </a:t>
                      </a:r>
                      <a:r>
                        <a:rPr lang="ru-RU" sz="2400" i="1">
                          <a:solidFill>
                            <a:schemeClr val="tx1"/>
                          </a:solidFill>
                          <a:latin typeface="Georgia" pitchFamily="18" charset="0"/>
                          <a:ea typeface="Times New Roman"/>
                        </a:rPr>
                        <a:t>Вт</a:t>
                      </a:r>
                      <a:r>
                        <a:rPr lang="en-US" sz="2400" i="1">
                          <a:solidFill>
                            <a:schemeClr val="tx1"/>
                          </a:solidFill>
                          <a:latin typeface="Georgia" pitchFamily="18" charset="0"/>
                          <a:ea typeface="Times New Roman"/>
                        </a:rPr>
                        <a:t>/</a:t>
                      </a:r>
                      <a:r>
                        <a:rPr lang="ru-RU" sz="2400" i="1">
                          <a:solidFill>
                            <a:schemeClr val="tx1"/>
                          </a:solidFill>
                          <a:latin typeface="Georgia" pitchFamily="18" charset="0"/>
                          <a:ea typeface="Times New Roman"/>
                        </a:rPr>
                        <a:t>кг</a:t>
                      </a:r>
                      <a:r>
                        <a:rPr lang="en-US" sz="2400" i="1">
                          <a:solidFill>
                            <a:schemeClr val="tx1"/>
                          </a:solidFill>
                          <a:latin typeface="Georgia" pitchFamily="18" charset="0"/>
                          <a:ea typeface="Times New Roman"/>
                        </a:rPr>
                        <a:t>;</a:t>
                      </a:r>
                      <a:endParaRPr lang="ru-RU" sz="1800" i="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81">
                <a:tc>
                  <a:txBody>
                    <a:bodyPr/>
                    <a:lstStyle/>
                    <a:p>
                      <a:pPr algn="ctr">
                        <a:lnSpc>
                          <a:spcPct val="130000"/>
                        </a:lnSpc>
                        <a:spcAft>
                          <a:spcPts val="0"/>
                        </a:spcAft>
                      </a:pPr>
                      <a:r>
                        <a:rPr lang="en-US" sz="2400" b="1">
                          <a:solidFill>
                            <a:schemeClr val="tx1"/>
                          </a:solidFill>
                          <a:latin typeface="Georgia" pitchFamily="18" charset="0"/>
                          <a:ea typeface="Times New Roman"/>
                        </a:rPr>
                        <a:t>Samsung SGH-S105</a:t>
                      </a:r>
                      <a:endParaRPr lang="ru-RU" sz="1800" b="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a:solidFill>
                            <a:schemeClr val="tx1"/>
                          </a:solidFill>
                          <a:latin typeface="Georgia" pitchFamily="18" charset="0"/>
                          <a:ea typeface="Times New Roman"/>
                        </a:rPr>
                        <a:t>0,296 </a:t>
                      </a:r>
                      <a:r>
                        <a:rPr lang="ru-RU" sz="2400" i="1">
                          <a:solidFill>
                            <a:schemeClr val="tx1"/>
                          </a:solidFill>
                          <a:latin typeface="Georgia" pitchFamily="18" charset="0"/>
                          <a:ea typeface="Times New Roman"/>
                        </a:rPr>
                        <a:t>Вт</a:t>
                      </a:r>
                      <a:r>
                        <a:rPr lang="en-US" sz="2400" i="1">
                          <a:solidFill>
                            <a:schemeClr val="tx1"/>
                          </a:solidFill>
                          <a:latin typeface="Georgia" pitchFamily="18" charset="0"/>
                          <a:ea typeface="Times New Roman"/>
                        </a:rPr>
                        <a:t>/</a:t>
                      </a:r>
                      <a:r>
                        <a:rPr lang="ru-RU" sz="2400" i="1">
                          <a:solidFill>
                            <a:schemeClr val="tx1"/>
                          </a:solidFill>
                          <a:latin typeface="Georgia" pitchFamily="18" charset="0"/>
                          <a:ea typeface="Times New Roman"/>
                        </a:rPr>
                        <a:t>кг</a:t>
                      </a:r>
                      <a:r>
                        <a:rPr lang="en-US" sz="2400" i="1">
                          <a:solidFill>
                            <a:schemeClr val="tx1"/>
                          </a:solidFill>
                          <a:latin typeface="Georgia" pitchFamily="18" charset="0"/>
                          <a:ea typeface="Times New Roman"/>
                        </a:rPr>
                        <a:t>;</a:t>
                      </a:r>
                      <a:endParaRPr lang="ru-RU" sz="1800" i="1">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049">
                <a:tc>
                  <a:txBody>
                    <a:bodyPr/>
                    <a:lstStyle/>
                    <a:p>
                      <a:pPr algn="ctr">
                        <a:lnSpc>
                          <a:spcPct val="130000"/>
                        </a:lnSpc>
                        <a:spcAft>
                          <a:spcPts val="0"/>
                        </a:spcAft>
                      </a:pPr>
                      <a:r>
                        <a:rPr lang="en-US" sz="2400" b="1" dirty="0">
                          <a:solidFill>
                            <a:schemeClr val="tx1"/>
                          </a:solidFill>
                          <a:latin typeface="Georgia" pitchFamily="18" charset="0"/>
                          <a:ea typeface="Times New Roman"/>
                        </a:rPr>
                        <a:t>Siemens S40</a:t>
                      </a:r>
                      <a:endParaRPr lang="ru-RU" sz="1800" b="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i="1" dirty="0">
                          <a:solidFill>
                            <a:schemeClr val="tx1"/>
                          </a:solidFill>
                          <a:latin typeface="Georgia" pitchFamily="18" charset="0"/>
                          <a:ea typeface="Times New Roman"/>
                        </a:rPr>
                        <a:t>0,33 </a:t>
                      </a:r>
                      <a:r>
                        <a:rPr lang="ru-RU" sz="2400" i="1" dirty="0">
                          <a:solidFill>
                            <a:schemeClr val="tx1"/>
                          </a:solidFill>
                          <a:latin typeface="Georgia" pitchFamily="18" charset="0"/>
                          <a:ea typeface="Times New Roman"/>
                        </a:rPr>
                        <a:t>Вт</a:t>
                      </a:r>
                      <a:r>
                        <a:rPr lang="en-US" sz="2400" i="1" dirty="0">
                          <a:solidFill>
                            <a:schemeClr val="tx1"/>
                          </a:solidFill>
                          <a:latin typeface="Georgia" pitchFamily="18" charset="0"/>
                          <a:ea typeface="Times New Roman"/>
                        </a:rPr>
                        <a:t>/</a:t>
                      </a:r>
                      <a:r>
                        <a:rPr lang="ru-RU" sz="2400" i="1" dirty="0">
                          <a:solidFill>
                            <a:schemeClr val="tx1"/>
                          </a:solidFill>
                          <a:latin typeface="Georgia" pitchFamily="18" charset="0"/>
                          <a:ea typeface="Times New Roman"/>
                        </a:rPr>
                        <a:t>кг</a:t>
                      </a:r>
                      <a:r>
                        <a:rPr lang="en-US" sz="2400" i="1" dirty="0">
                          <a:solidFill>
                            <a:schemeClr val="tx1"/>
                          </a:solidFill>
                          <a:latin typeface="Georgia" pitchFamily="18" charset="0"/>
                          <a:ea typeface="Times New Roman"/>
                        </a:rPr>
                        <a:t>.</a:t>
                      </a:r>
                      <a:endParaRPr lang="ru-RU" sz="1800" i="1" dirty="0">
                        <a:solidFill>
                          <a:schemeClr val="tx1"/>
                        </a:solidFill>
                        <a:latin typeface="Georgia" pitchFamily="18" charset="0"/>
                        <a:ea typeface="Times New Roman"/>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900"/>
            <a:ext cx="8715404" cy="1143000"/>
          </a:xfrm>
        </p:spPr>
        <p:txBody>
          <a:bodyPr>
            <a:normAutofit fontScale="90000"/>
          </a:bodyPr>
          <a:lstStyle/>
          <a:p>
            <a:r>
              <a:rPr lang="ru-RU" dirty="0" smtClean="0"/>
              <a:t/>
            </a:r>
            <a:br>
              <a:rPr lang="ru-RU" dirty="0" smtClean="0"/>
            </a:br>
            <a:r>
              <a:rPr lang="ru-RU" sz="4400" i="1" dirty="0" smtClean="0"/>
              <a:t>Критерии вредности сотового телефона</a:t>
            </a:r>
            <a:endParaRPr lang="ru-RU" i="1" dirty="0"/>
          </a:p>
        </p:txBody>
      </p:sp>
      <p:pic>
        <p:nvPicPr>
          <p:cNvPr id="37890" name="Picture 2"/>
          <p:cNvPicPr>
            <a:picLocks noChangeAspect="1" noChangeArrowheads="1"/>
          </p:cNvPicPr>
          <p:nvPr/>
        </p:nvPicPr>
        <p:blipFill>
          <a:blip r:embed="rId2" cstate="print"/>
          <a:srcRect/>
          <a:stretch>
            <a:fillRect/>
          </a:stretch>
        </p:blipFill>
        <p:spPr bwMode="auto">
          <a:xfrm>
            <a:off x="142845" y="1571611"/>
            <a:ext cx="8881239" cy="471490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467600" cy="1214422"/>
          </a:xfrm>
        </p:spPr>
        <p:txBody>
          <a:bodyPr>
            <a:noAutofit/>
          </a:bodyPr>
          <a:lstStyle/>
          <a:p>
            <a:r>
              <a:rPr lang="ru-RU" sz="3200" i="1" dirty="0" smtClean="0"/>
              <a:t>Рекомендации по использованию сотового телефона</a:t>
            </a:r>
            <a:endParaRPr lang="ru-RU" sz="3200" dirty="0"/>
          </a:p>
        </p:txBody>
      </p:sp>
      <p:sp>
        <p:nvSpPr>
          <p:cNvPr id="3" name="Содержимое 2"/>
          <p:cNvSpPr>
            <a:spLocks noGrp="1"/>
          </p:cNvSpPr>
          <p:nvPr>
            <p:ph sz="half" idx="1"/>
          </p:nvPr>
        </p:nvSpPr>
        <p:spPr>
          <a:xfrm>
            <a:off x="357158" y="1285860"/>
            <a:ext cx="8429684" cy="5214974"/>
          </a:xfrm>
        </p:spPr>
        <p:txBody>
          <a:bodyPr>
            <a:normAutofit fontScale="62500" lnSpcReduction="20000"/>
          </a:bodyPr>
          <a:lstStyle/>
          <a:p>
            <a:pPr lvl="0"/>
            <a:r>
              <a:rPr lang="ru-RU" sz="2900" dirty="0" smtClean="0"/>
              <a:t>Не вешайте телефон на шею, положите его в его сумку, не держите во внутреннем кармане или в кармане брюк.</a:t>
            </a:r>
          </a:p>
          <a:p>
            <a:pPr lvl="0"/>
            <a:r>
              <a:rPr lang="ru-RU" sz="2900" dirty="0" smtClean="0"/>
              <a:t>Детям и подросткам нужно ограничивать время пользования телефонами, поскольку их мозг и нервная система все еще находятся в процессе формирования.</a:t>
            </a:r>
          </a:p>
          <a:p>
            <a:pPr lvl="0"/>
            <a:r>
              <a:rPr lang="ru-RU" sz="2900" dirty="0" smtClean="0"/>
              <a:t>Сократите до минимума разговоры в местах с плохой связью. Ваш сотовый телефон - существо интеллектуальное. Если связь плохая, то он увеличивает мощность сигнала и наоборот. Поэтому акустическая борьба с помехами ничего хорошего вам не принесет. </a:t>
            </a:r>
          </a:p>
          <a:p>
            <a:pPr lvl="0"/>
            <a:r>
              <a:rPr lang="ru-RU" sz="2900" dirty="0" smtClean="0"/>
              <a:t>Используйте гарнитуры. Любая гарнитура частично снимает с вас некоторый объем излучения. Главным образом вы снижаете облучение мозга</a:t>
            </a:r>
          </a:p>
          <a:p>
            <a:pPr lvl="0"/>
            <a:r>
              <a:rPr lang="ru-RU" sz="2900" dirty="0" smtClean="0"/>
              <a:t>Помните, что максимальная мощность излучается сотовым телефоном во время установления связи. Вы наверно, слушали какие помехи способен навести ваш сотовый друг на акустику. Поэтому разговоры по 3 секунды бесплатны только для вашего кошелька, но не для вашего здоровья. </a:t>
            </a:r>
          </a:p>
          <a:p>
            <a:pPr lvl="0"/>
            <a:r>
              <a:rPr lang="ru-RU" sz="2900" dirty="0" smtClean="0"/>
              <a:t>При покупке телефона будьте  внимательны и обращайте внимание не только на возможности и дизайн телефона. Но и на значение SAR, которое должно быть указано в инструкции, оно должно быть в пределах от </a:t>
            </a:r>
            <a:r>
              <a:rPr lang="ru-RU" sz="2900" b="1" dirty="0" smtClean="0">
                <a:solidFill>
                  <a:srgbClr val="FFFF00"/>
                </a:solidFill>
              </a:rPr>
              <a:t>0,28</a:t>
            </a:r>
            <a:r>
              <a:rPr lang="ru-RU" sz="2900" dirty="0" smtClean="0"/>
              <a:t> до </a:t>
            </a:r>
            <a:r>
              <a:rPr lang="ru-RU" sz="2900" b="1" dirty="0" smtClean="0">
                <a:solidFill>
                  <a:srgbClr val="FFFF00"/>
                </a:solidFill>
              </a:rPr>
              <a:t>1,5 Вт/кг</a:t>
            </a:r>
            <a:r>
              <a:rPr lang="ru-RU" sz="2900" dirty="0" smtClean="0"/>
              <a:t>. Чем меньше SAR, тем безопаснее телефон для человека. </a:t>
            </a:r>
          </a:p>
          <a:p>
            <a:endParaRPr lang="ru-RU"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Телефонный этикет</a:t>
            </a:r>
            <a:endParaRPr lang="ru-RU" i="1" dirty="0"/>
          </a:p>
        </p:txBody>
      </p:sp>
      <p:sp>
        <p:nvSpPr>
          <p:cNvPr id="3" name="Содержимое 2"/>
          <p:cNvSpPr>
            <a:spLocks noGrp="1"/>
          </p:cNvSpPr>
          <p:nvPr>
            <p:ph sz="half" idx="1"/>
          </p:nvPr>
        </p:nvSpPr>
        <p:spPr>
          <a:xfrm>
            <a:off x="457200" y="1600200"/>
            <a:ext cx="8401080" cy="4972072"/>
          </a:xfrm>
        </p:spPr>
        <p:txBody>
          <a:bodyPr>
            <a:normAutofit fontScale="77500" lnSpcReduction="20000"/>
          </a:bodyPr>
          <a:lstStyle/>
          <a:p>
            <a:r>
              <a:rPr lang="ru-RU" sz="2800" dirty="0" smtClean="0"/>
              <a:t> И еще нам очень хочется остановиться на немаловажном вопросе телефонном этикете. Потому что все мы живем в обществе и необходимо уважать не только себя, но и других людей. Поэтому призываем всех пользователей сотовых телефонов:</a:t>
            </a:r>
            <a:endParaRPr lang="ru-RU" sz="2400" dirty="0" smtClean="0"/>
          </a:p>
          <a:p>
            <a:r>
              <a:rPr lang="ru-RU" sz="2800" b="1" dirty="0" smtClean="0"/>
              <a:t> </a:t>
            </a:r>
            <a:r>
              <a:rPr lang="ru-RU" sz="2800" b="1" dirty="0" smtClean="0">
                <a:solidFill>
                  <a:srgbClr val="FFFF00"/>
                </a:solidFill>
              </a:rPr>
              <a:t>«Уважайте друг, друга и соблюдайте простые правила Этикета!»</a:t>
            </a:r>
            <a:r>
              <a:rPr lang="ru-RU" sz="2800" b="1" i="1" dirty="0" smtClean="0"/>
              <a:t/>
            </a:r>
            <a:br>
              <a:rPr lang="ru-RU" sz="2800" b="1" i="1" dirty="0" smtClean="0"/>
            </a:br>
            <a:endParaRPr lang="ru-RU" sz="2400" dirty="0" smtClean="0"/>
          </a:p>
          <a:p>
            <a:pPr lvl="1"/>
            <a:r>
              <a:rPr lang="ru-RU" sz="2600" dirty="0" smtClean="0"/>
              <a:t>необходимо выключать личный мобильный телефон в тех случаях, когда использование радиосвязи может подвергнуть опасности жизнь других людей (летательные аппараты, операционные медицинские комплексы и т.п.)</a:t>
            </a:r>
            <a:r>
              <a:rPr lang="ru-RU" sz="2600" b="1" i="1" dirty="0" smtClean="0"/>
              <a:t> </a:t>
            </a:r>
            <a:endParaRPr lang="ru-RU" sz="2600" dirty="0" smtClean="0"/>
          </a:p>
          <a:p>
            <a:pPr lvl="1"/>
            <a:r>
              <a:rPr lang="ru-RU" sz="2600" dirty="0" smtClean="0"/>
              <a:t>следует воздерживаться от использования мобильного телефона во время управления транспортом,</a:t>
            </a:r>
          </a:p>
          <a:p>
            <a:pPr lvl="1"/>
            <a:r>
              <a:rPr lang="ru-RU" sz="2600" dirty="0" smtClean="0"/>
              <a:t>следуя элементарным нормам приличия, необходимо выключать телефон или переводить его в беззвучный режим на спектаклях, киносеансах, концертах, в музеях и выставочных залах, во время церемоний и ритуалов. </a:t>
            </a:r>
            <a:endParaRPr lang="ru-RU" sz="2600"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3357586" cy="1143008"/>
          </a:xfrm>
        </p:spPr>
        <p:txBody>
          <a:bodyPr>
            <a:normAutofit/>
          </a:bodyPr>
          <a:lstStyle/>
          <a:p>
            <a:r>
              <a:rPr lang="ru-RU" sz="3600" i="1" dirty="0" smtClean="0"/>
              <a:t>Заключение</a:t>
            </a:r>
            <a:r>
              <a:rPr lang="ru-RU" dirty="0" smtClean="0"/>
              <a:t/>
            </a:r>
            <a:br>
              <a:rPr lang="ru-RU" dirty="0" smtClean="0"/>
            </a:br>
            <a:r>
              <a:rPr lang="ru-RU" sz="3100" i="1" dirty="0" smtClean="0"/>
              <a:t>Приложение 1</a:t>
            </a:r>
            <a:endParaRPr lang="ru-RU" sz="3100" dirty="0"/>
          </a:p>
        </p:txBody>
      </p:sp>
      <p:sp>
        <p:nvSpPr>
          <p:cNvPr id="3" name="Содержимое 2"/>
          <p:cNvSpPr>
            <a:spLocks noGrp="1"/>
          </p:cNvSpPr>
          <p:nvPr>
            <p:ph sz="half" idx="1"/>
          </p:nvPr>
        </p:nvSpPr>
        <p:spPr>
          <a:xfrm>
            <a:off x="3071802" y="214290"/>
            <a:ext cx="6429420" cy="928694"/>
          </a:xfrm>
        </p:spPr>
        <p:txBody>
          <a:bodyPr/>
          <a:lstStyle/>
          <a:p>
            <a:pPr>
              <a:buNone/>
            </a:pPr>
            <a:r>
              <a:rPr lang="ru-RU" i="1" dirty="0" smtClean="0"/>
              <a:t>     </a:t>
            </a:r>
            <a:r>
              <a:rPr lang="ru-RU" sz="2000" i="1" dirty="0" smtClean="0"/>
              <a:t>Основные марки мобильных телефонов, используемые респондентами</a:t>
            </a:r>
            <a:endParaRPr lang="ru-RU" i="1" dirty="0" smtClean="0"/>
          </a:p>
          <a:p>
            <a:pPr>
              <a:buNone/>
            </a:pPr>
            <a:endParaRPr lang="ru-RU"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0417" name="Object 1"/>
          <p:cNvGraphicFramePr>
            <a:graphicFrameLocks noChangeAspect="1"/>
          </p:cNvGraphicFramePr>
          <p:nvPr/>
        </p:nvGraphicFramePr>
        <p:xfrm>
          <a:off x="0" y="921958"/>
          <a:ext cx="7358082" cy="5936041"/>
        </p:xfrm>
        <a:graphic>
          <a:graphicData uri="http://schemas.openxmlformats.org/presentationml/2006/ole">
            <p:oleObj spid="_x0000_s60417" name="Диаграмма" r:id="rId3" imgW="5372202" imgH="4333850" progId="MSGraph.Chart.8">
              <p:embed/>
            </p:oleObj>
          </a:graphicData>
        </a:graphic>
      </p:graphicFrame>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i="1" dirty="0" smtClean="0"/>
              <a:t>Приложение 2</a:t>
            </a:r>
            <a:br>
              <a:rPr lang="ru-RU" sz="3200" i="1" dirty="0" smtClean="0"/>
            </a:br>
            <a:r>
              <a:rPr lang="ru-RU" sz="2700" dirty="0" smtClean="0"/>
              <a:t>Субъективные ощущения пользователей</a:t>
            </a:r>
            <a:r>
              <a:rPr lang="ru-RU" sz="3200" dirty="0" smtClean="0"/>
              <a:t/>
            </a:r>
            <a:br>
              <a:rPr lang="ru-RU" sz="3200" dirty="0" smtClean="0"/>
            </a:br>
            <a:endParaRPr lang="ru-RU" sz="3200" i="1" dirty="0"/>
          </a:p>
        </p:txBody>
      </p:sp>
      <p:sp>
        <p:nvSpPr>
          <p:cNvPr id="634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3489" name="Object 1"/>
          <p:cNvGraphicFramePr>
            <a:graphicFrameLocks noChangeAspect="1"/>
          </p:cNvGraphicFramePr>
          <p:nvPr/>
        </p:nvGraphicFramePr>
        <p:xfrm>
          <a:off x="0" y="661158"/>
          <a:ext cx="7715272" cy="6196842"/>
        </p:xfrm>
        <a:graphic>
          <a:graphicData uri="http://schemas.openxmlformats.org/presentationml/2006/ole">
            <p:oleObj spid="_x0000_s63489" name="Диаграмма" r:id="rId3" imgW="5381625" imgH="4324350" progId="MSGraph.Chart.8">
              <p:embed/>
            </p:oleObj>
          </a:graphicData>
        </a:graphic>
      </p:graphicFrame>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67600" cy="1143000"/>
          </a:xfrm>
        </p:spPr>
        <p:txBody>
          <a:bodyPr>
            <a:normAutofit fontScale="90000"/>
          </a:bodyPr>
          <a:lstStyle/>
          <a:p>
            <a:r>
              <a:rPr lang="ru-RU" sz="3200" i="1" dirty="0" smtClean="0"/>
              <a:t>Приложение 3</a:t>
            </a:r>
            <a:br>
              <a:rPr lang="ru-RU" sz="3200" i="1" dirty="0" smtClean="0"/>
            </a:br>
            <a:r>
              <a:rPr lang="ru-RU" sz="2200" dirty="0" smtClean="0"/>
              <a:t>Степень информированности о влиянии электромагнитных полей мобильных телефонов на здоровье человека</a:t>
            </a:r>
            <a:r>
              <a:rPr lang="ru-RU" sz="3200" dirty="0" smtClean="0"/>
              <a:t/>
            </a:r>
            <a:br>
              <a:rPr lang="ru-RU" sz="3200" dirty="0" smtClean="0"/>
            </a:br>
            <a:endParaRPr lang="ru-RU" sz="3200" i="1" dirty="0"/>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4513" name="Object 1"/>
          <p:cNvGraphicFramePr>
            <a:graphicFrameLocks noChangeAspect="1"/>
          </p:cNvGraphicFramePr>
          <p:nvPr/>
        </p:nvGraphicFramePr>
        <p:xfrm>
          <a:off x="0" y="1142984"/>
          <a:ext cx="5643570" cy="5993279"/>
        </p:xfrm>
        <a:graphic>
          <a:graphicData uri="http://schemas.openxmlformats.org/presentationml/2006/ole">
            <p:oleObj spid="_x0000_s64513" name="Диаграмма" r:id="rId3" imgW="4467225" imgH="4743450" progId="MSGraph.Chart.8">
              <p:embed/>
            </p:oleObj>
          </a:graphicData>
        </a:graphic>
      </p:graphicFrame>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7467600" cy="1143000"/>
          </a:xfrm>
        </p:spPr>
        <p:txBody>
          <a:bodyPr>
            <a:normAutofit fontScale="90000"/>
          </a:bodyPr>
          <a:lstStyle/>
          <a:p>
            <a:r>
              <a:rPr lang="ru-RU" sz="3600" i="1" dirty="0" smtClean="0"/>
              <a:t>Приложение 4</a:t>
            </a:r>
            <a:r>
              <a:rPr lang="ru-RU" dirty="0" smtClean="0"/>
              <a:t/>
            </a:r>
            <a:br>
              <a:rPr lang="ru-RU" dirty="0" smtClean="0"/>
            </a:br>
            <a:r>
              <a:rPr lang="ru-RU" sz="2700" dirty="0" smtClean="0"/>
              <a:t>Процент пользователей по степени их временного контакта с сотовым телефоном сотовым телефоном</a:t>
            </a:r>
            <a:br>
              <a:rPr lang="ru-RU" sz="2700" dirty="0" smtClean="0"/>
            </a:br>
            <a:endParaRPr lang="ru-RU" dirty="0"/>
          </a:p>
        </p:txBody>
      </p:sp>
      <p:graphicFrame>
        <p:nvGraphicFramePr>
          <p:cNvPr id="65538" name="Object 2"/>
          <p:cNvGraphicFramePr>
            <a:graphicFrameLocks noChangeAspect="1"/>
          </p:cNvGraphicFramePr>
          <p:nvPr/>
        </p:nvGraphicFramePr>
        <p:xfrm>
          <a:off x="357158" y="2143116"/>
          <a:ext cx="8433444" cy="4286280"/>
        </p:xfrm>
        <a:graphic>
          <a:graphicData uri="http://schemas.openxmlformats.org/presentationml/2006/ole">
            <p:oleObj spid="_x0000_s65538" name="Диаграмма" r:id="rId3" imgW="6172403" imgH="3133750" progId="MSGraph.Chart.8">
              <p:embed/>
            </p:oleObj>
          </a:graphicData>
        </a:graphic>
      </p:graphicFrame>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7467600" cy="1143000"/>
          </a:xfrm>
        </p:spPr>
        <p:txBody>
          <a:bodyPr>
            <a:normAutofit fontScale="90000"/>
          </a:bodyPr>
          <a:lstStyle/>
          <a:p>
            <a:r>
              <a:rPr lang="ru-RU" sz="3600" i="1" dirty="0" smtClean="0"/>
              <a:t>Приложение 5</a:t>
            </a:r>
            <a:r>
              <a:rPr lang="ru-RU" dirty="0" smtClean="0"/>
              <a:t/>
            </a:r>
            <a:br>
              <a:rPr lang="ru-RU" dirty="0" smtClean="0"/>
            </a:br>
            <a:r>
              <a:rPr lang="ru-RU" sz="2700" dirty="0" smtClean="0"/>
              <a:t>Соотношение значимых и незначимых звонков среди респондентов</a:t>
            </a:r>
            <a:r>
              <a:rPr lang="ru-RU" dirty="0" smtClean="0"/>
              <a:t/>
            </a:r>
            <a:br>
              <a:rPr lang="ru-RU" dirty="0" smtClean="0"/>
            </a:br>
            <a:endParaRPr lang="ru-RU" dirty="0"/>
          </a:p>
        </p:txBody>
      </p:sp>
      <p:pic>
        <p:nvPicPr>
          <p:cNvPr id="66562" name="Picture 2" descr="Безымянный 1"/>
          <p:cNvPicPr>
            <a:picLocks noChangeAspect="1" noChangeArrowheads="1"/>
          </p:cNvPicPr>
          <p:nvPr/>
        </p:nvPicPr>
        <p:blipFill>
          <a:blip r:embed="rId2" cstate="print"/>
          <a:srcRect/>
          <a:stretch>
            <a:fillRect/>
          </a:stretch>
        </p:blipFill>
        <p:spPr bwMode="auto">
          <a:xfrm>
            <a:off x="571472" y="1714488"/>
            <a:ext cx="6858048" cy="470722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O:\Проект по физике\картинки\116850.jpg"/>
          <p:cNvPicPr>
            <a:picLocks noChangeAspect="1" noChangeArrowheads="1"/>
          </p:cNvPicPr>
          <p:nvPr/>
        </p:nvPicPr>
        <p:blipFill>
          <a:blip r:embed="rId2" cstate="print"/>
          <a:srcRect/>
          <a:stretch>
            <a:fillRect/>
          </a:stretch>
        </p:blipFill>
        <p:spPr bwMode="auto">
          <a:xfrm>
            <a:off x="5357818" y="0"/>
            <a:ext cx="3786182" cy="4770589"/>
          </a:xfrm>
          <a:prstGeom prst="rect">
            <a:avLst/>
          </a:prstGeom>
          <a:noFill/>
        </p:spPr>
      </p:pic>
      <p:pic>
        <p:nvPicPr>
          <p:cNvPr id="17" name="Picture 20" descr="O:\Проект по физике\картинки\02_nokia_8800_arte_lowres.jpg"/>
          <p:cNvPicPr>
            <a:picLocks noChangeAspect="1" noChangeArrowheads="1"/>
          </p:cNvPicPr>
          <p:nvPr/>
        </p:nvPicPr>
        <p:blipFill>
          <a:blip r:embed="rId3" cstate="print"/>
          <a:srcRect/>
          <a:stretch>
            <a:fillRect/>
          </a:stretch>
        </p:blipFill>
        <p:spPr bwMode="auto">
          <a:xfrm>
            <a:off x="5857884" y="4558997"/>
            <a:ext cx="3429023" cy="2299003"/>
          </a:xfrm>
          <a:prstGeom prst="rect">
            <a:avLst/>
          </a:prstGeom>
          <a:noFill/>
        </p:spPr>
      </p:pic>
      <p:pic>
        <p:nvPicPr>
          <p:cNvPr id="14" name="Picture 18" descr="O:\Проект по физике\картинки\1216724520_1216734857_nokia5500.jpg.jpg"/>
          <p:cNvPicPr>
            <a:picLocks noChangeAspect="1" noChangeArrowheads="1"/>
          </p:cNvPicPr>
          <p:nvPr/>
        </p:nvPicPr>
        <p:blipFill>
          <a:blip r:embed="rId4" cstate="print"/>
          <a:srcRect/>
          <a:stretch>
            <a:fillRect/>
          </a:stretch>
        </p:blipFill>
        <p:spPr bwMode="auto">
          <a:xfrm>
            <a:off x="0" y="0"/>
            <a:ext cx="5357818" cy="3673933"/>
          </a:xfrm>
          <a:prstGeom prst="rect">
            <a:avLst/>
          </a:prstGeom>
          <a:noFill/>
        </p:spPr>
      </p:pic>
      <p:pic>
        <p:nvPicPr>
          <p:cNvPr id="22" name="Picture 2" descr="O:\Проект по физике\картинки\n95_8gb_10.jpg"/>
          <p:cNvPicPr>
            <a:picLocks noChangeAspect="1" noChangeArrowheads="1"/>
          </p:cNvPicPr>
          <p:nvPr/>
        </p:nvPicPr>
        <p:blipFill>
          <a:blip r:embed="rId5" cstate="print"/>
          <a:srcRect/>
          <a:stretch>
            <a:fillRect/>
          </a:stretch>
        </p:blipFill>
        <p:spPr bwMode="auto">
          <a:xfrm>
            <a:off x="0" y="3643314"/>
            <a:ext cx="5936212" cy="3214686"/>
          </a:xfrm>
          <a:prstGeom prst="rect">
            <a:avLst/>
          </a:prstGeom>
          <a:noFill/>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7467600" cy="654032"/>
          </a:xfrm>
        </p:spPr>
        <p:txBody>
          <a:bodyPr>
            <a:normAutofit fontScale="90000"/>
          </a:bodyPr>
          <a:lstStyle/>
          <a:p>
            <a:r>
              <a:rPr lang="ru-RU" sz="3600" i="1" dirty="0" smtClean="0"/>
              <a:t>Приложение 6</a:t>
            </a:r>
            <a:br>
              <a:rPr lang="ru-RU" sz="3600" i="1" dirty="0" smtClean="0"/>
            </a:br>
            <a:r>
              <a:rPr lang="ru-RU" sz="2700" dirty="0" smtClean="0"/>
              <a:t>Места, используемые для ношения сотовых телефонов</a:t>
            </a:r>
            <a:r>
              <a:rPr lang="ru-RU" dirty="0" smtClean="0"/>
              <a:t/>
            </a:r>
            <a:br>
              <a:rPr lang="ru-RU" dirty="0" smtClean="0"/>
            </a:br>
            <a:r>
              <a:rPr lang="ru-RU" dirty="0" smtClean="0"/>
              <a:t/>
            </a:r>
            <a:br>
              <a:rPr lang="ru-RU" dirty="0" smtClean="0"/>
            </a:br>
            <a:endParaRPr lang="ru-RU" dirty="0"/>
          </a:p>
        </p:txBody>
      </p:sp>
      <p:graphicFrame>
        <p:nvGraphicFramePr>
          <p:cNvPr id="67586" name="Object 2"/>
          <p:cNvGraphicFramePr>
            <a:graphicFrameLocks noChangeAspect="1"/>
          </p:cNvGraphicFramePr>
          <p:nvPr/>
        </p:nvGraphicFramePr>
        <p:xfrm>
          <a:off x="214282" y="1514965"/>
          <a:ext cx="8286808" cy="5343035"/>
        </p:xfrm>
        <a:graphic>
          <a:graphicData uri="http://schemas.openxmlformats.org/presentationml/2006/ole">
            <p:oleObj spid="_x0000_s67586" name="Диаграмма" r:id="rId3" imgW="6181750" imgH="3990848" progId="MSGraph.Chart.8">
              <p:embed/>
            </p:oleObj>
          </a:graphicData>
        </a:graphic>
      </p:graphicFrame>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14348" y="500042"/>
            <a:ext cx="7786742" cy="580915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i="1" dirty="0" smtClean="0"/>
              <a:t>Литература</a:t>
            </a:r>
            <a:endParaRPr lang="ru-RU" sz="3600" i="1" dirty="0"/>
          </a:p>
        </p:txBody>
      </p:sp>
      <p:sp>
        <p:nvSpPr>
          <p:cNvPr id="3" name="Содержимое 2"/>
          <p:cNvSpPr>
            <a:spLocks noGrp="1"/>
          </p:cNvSpPr>
          <p:nvPr>
            <p:ph sz="half" idx="1"/>
          </p:nvPr>
        </p:nvSpPr>
        <p:spPr>
          <a:xfrm>
            <a:off x="457200" y="1600200"/>
            <a:ext cx="8186766" cy="4614882"/>
          </a:xfrm>
        </p:spPr>
        <p:txBody>
          <a:bodyPr>
            <a:normAutofit fontScale="85000" lnSpcReduction="10000"/>
          </a:bodyPr>
          <a:lstStyle/>
          <a:p>
            <a:r>
              <a:rPr lang="ru-RU" dirty="0" smtClean="0"/>
              <a:t>«Древо познания» универсальный иллюстрированный справочник для всей семьи. МС ИСТ ЛИМИТЕД М., 2005г (раздел наука и техника)</a:t>
            </a:r>
          </a:p>
          <a:p>
            <a:r>
              <a:rPr lang="ru-RU" dirty="0" smtClean="0"/>
              <a:t>География энциклопедия ООО «</a:t>
            </a:r>
            <a:r>
              <a:rPr lang="ru-RU" dirty="0" err="1" smtClean="0"/>
              <a:t>Росмэн-Издат</a:t>
            </a:r>
            <a:r>
              <a:rPr lang="ru-RU" dirty="0" smtClean="0"/>
              <a:t>», М., 2000 год</a:t>
            </a:r>
          </a:p>
          <a:p>
            <a:r>
              <a:rPr lang="ru-RU" dirty="0" smtClean="0"/>
              <a:t>Журнал «Домашний компьютер» №3</a:t>
            </a:r>
          </a:p>
          <a:p>
            <a:r>
              <a:rPr lang="ru-RU" dirty="0" smtClean="0"/>
              <a:t>Журнал «Домашний компьютер» №6</a:t>
            </a:r>
          </a:p>
          <a:p>
            <a:r>
              <a:rPr lang="ru-RU" dirty="0" smtClean="0"/>
              <a:t>Журнал «Домашний компьютер» №9.</a:t>
            </a:r>
          </a:p>
          <a:p>
            <a:r>
              <a:rPr lang="ru-RU" dirty="0" smtClean="0"/>
              <a:t>Журнал «Каталог мобильных телефонов». Лето № 10.</a:t>
            </a:r>
          </a:p>
          <a:p>
            <a:r>
              <a:rPr lang="ru-RU" dirty="0" smtClean="0"/>
              <a:t>Интернет сайты</a:t>
            </a:r>
            <a:r>
              <a:rPr lang="en-US" dirty="0" smtClean="0"/>
              <a:t>:</a:t>
            </a:r>
            <a:endParaRPr lang="en-US" dirty="0" smtClean="0">
              <a:hlinkClick r:id="rId2"/>
            </a:endParaRPr>
          </a:p>
          <a:p>
            <a:pPr>
              <a:buFont typeface="Arial" pitchFamily="34" charset="0"/>
              <a:buChar char="•"/>
            </a:pPr>
            <a:r>
              <a:rPr lang="en-US" sz="2100" dirty="0" smtClean="0"/>
              <a:t>http://www.portal-slovo.ru</a:t>
            </a:r>
          </a:p>
          <a:p>
            <a:pPr>
              <a:buFont typeface="Arial" pitchFamily="34" charset="0"/>
              <a:buChar char="•"/>
            </a:pPr>
            <a:r>
              <a:rPr lang="en-US" sz="2100" dirty="0" smtClean="0"/>
              <a:t>http:// www/</a:t>
            </a:r>
            <a:r>
              <a:rPr lang="en-US" sz="2100" dirty="0" err="1" smtClean="0"/>
              <a:t>medienta</a:t>
            </a:r>
            <a:r>
              <a:rPr lang="en-US" sz="2100" dirty="0" smtClean="0"/>
              <a:t>/</a:t>
            </a:r>
            <a:r>
              <a:rPr lang="en-US" sz="2100" dirty="0" err="1" smtClean="0"/>
              <a:t>ru</a:t>
            </a:r>
            <a:endParaRPr lang="ru-RU" sz="2100" dirty="0" smtClean="0"/>
          </a:p>
          <a:p>
            <a:pPr>
              <a:buFont typeface="Arial" pitchFamily="34" charset="0"/>
              <a:buChar char="•"/>
            </a:pPr>
            <a:r>
              <a:rPr lang="en-US" sz="2100" dirty="0" smtClean="0"/>
              <a:t>http://www.cnews.ru/news/top/index.shtml</a:t>
            </a:r>
            <a:endParaRPr lang="ru-RU" sz="2100" dirty="0" smtClean="0"/>
          </a:p>
          <a:p>
            <a:endParaRPr lang="ru-RU"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0138" y="2967335"/>
            <a:ext cx="8223726" cy="923330"/>
          </a:xfrm>
          <a:prstGeom prst="rect">
            <a:avLst/>
          </a:prstGeom>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07" name="Picture 27" descr="O:\Проект по физике\картинки\image.jpg"/>
          <p:cNvPicPr>
            <a:picLocks noChangeAspect="1" noChangeArrowheads="1"/>
          </p:cNvPicPr>
          <p:nvPr/>
        </p:nvPicPr>
        <p:blipFill>
          <a:blip r:embed="rId2" cstate="print"/>
          <a:srcRect/>
          <a:stretch>
            <a:fillRect/>
          </a:stretch>
        </p:blipFill>
        <p:spPr bwMode="auto">
          <a:xfrm>
            <a:off x="6215075" y="0"/>
            <a:ext cx="2928926" cy="3429000"/>
          </a:xfrm>
          <a:prstGeom prst="rect">
            <a:avLst/>
          </a:prstGeom>
          <a:noFill/>
        </p:spPr>
      </p:pic>
      <p:pic>
        <p:nvPicPr>
          <p:cNvPr id="97304" name="Picture 24" descr="O:\Проект по физике\картинки\fly_lx600.jpg"/>
          <p:cNvPicPr>
            <a:picLocks noChangeAspect="1" noChangeArrowheads="1"/>
          </p:cNvPicPr>
          <p:nvPr/>
        </p:nvPicPr>
        <p:blipFill>
          <a:blip r:embed="rId3" cstate="print"/>
          <a:srcRect/>
          <a:stretch>
            <a:fillRect/>
          </a:stretch>
        </p:blipFill>
        <p:spPr bwMode="auto">
          <a:xfrm>
            <a:off x="0" y="3643314"/>
            <a:ext cx="3214685" cy="3214686"/>
          </a:xfrm>
          <a:prstGeom prst="rect">
            <a:avLst/>
          </a:prstGeom>
          <a:noFill/>
        </p:spPr>
      </p:pic>
      <p:pic>
        <p:nvPicPr>
          <p:cNvPr id="97306" name="Picture 26" descr="O:\Проект по физике\картинки\nokia_1200.jpg"/>
          <p:cNvPicPr>
            <a:picLocks noChangeAspect="1" noChangeArrowheads="1"/>
          </p:cNvPicPr>
          <p:nvPr/>
        </p:nvPicPr>
        <p:blipFill>
          <a:blip r:embed="rId4" cstate="print"/>
          <a:srcRect/>
          <a:stretch>
            <a:fillRect/>
          </a:stretch>
        </p:blipFill>
        <p:spPr bwMode="auto">
          <a:xfrm>
            <a:off x="-1" y="-2"/>
            <a:ext cx="3160537" cy="3714753"/>
          </a:xfrm>
          <a:prstGeom prst="rect">
            <a:avLst/>
          </a:prstGeom>
          <a:noFill/>
        </p:spPr>
      </p:pic>
      <p:pic>
        <p:nvPicPr>
          <p:cNvPr id="97305" name="Picture 25" descr="O:\Проект по физике\картинки\veon.jpg"/>
          <p:cNvPicPr>
            <a:picLocks noChangeAspect="1" noChangeArrowheads="1"/>
          </p:cNvPicPr>
          <p:nvPr/>
        </p:nvPicPr>
        <p:blipFill>
          <a:blip r:embed="rId5" cstate="print"/>
          <a:srcRect/>
          <a:stretch>
            <a:fillRect/>
          </a:stretch>
        </p:blipFill>
        <p:spPr bwMode="auto">
          <a:xfrm>
            <a:off x="3071802" y="1953914"/>
            <a:ext cx="3143272" cy="4904086"/>
          </a:xfrm>
          <a:prstGeom prst="rect">
            <a:avLst/>
          </a:prstGeom>
          <a:noFill/>
        </p:spPr>
      </p:pic>
      <p:pic>
        <p:nvPicPr>
          <p:cNvPr id="97308" name="Picture 28" descr="O:\Проект по физике\картинки\1dec8cd990fe.jpg"/>
          <p:cNvPicPr>
            <a:picLocks noChangeAspect="1" noChangeArrowheads="1"/>
          </p:cNvPicPr>
          <p:nvPr/>
        </p:nvPicPr>
        <p:blipFill>
          <a:blip r:embed="rId6" cstate="print"/>
          <a:srcRect/>
          <a:stretch>
            <a:fillRect/>
          </a:stretch>
        </p:blipFill>
        <p:spPr bwMode="auto">
          <a:xfrm>
            <a:off x="6000760" y="3366479"/>
            <a:ext cx="3143240" cy="3491522"/>
          </a:xfrm>
          <a:prstGeom prst="rect">
            <a:avLst/>
          </a:prstGeom>
          <a:noFill/>
        </p:spPr>
      </p:pic>
      <p:pic>
        <p:nvPicPr>
          <p:cNvPr id="97310" name="Picture 30" descr="O:\Проект по физике\картинки\213_3.jpg"/>
          <p:cNvPicPr>
            <a:picLocks noChangeAspect="1" noChangeArrowheads="1"/>
          </p:cNvPicPr>
          <p:nvPr/>
        </p:nvPicPr>
        <p:blipFill>
          <a:blip r:embed="rId7" cstate="print"/>
          <a:srcRect/>
          <a:stretch>
            <a:fillRect/>
          </a:stretch>
        </p:blipFill>
        <p:spPr bwMode="auto">
          <a:xfrm>
            <a:off x="3000364" y="0"/>
            <a:ext cx="3357586" cy="1955050"/>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i="1" dirty="0" smtClean="0"/>
              <a:t>История создания телефона</a:t>
            </a:r>
            <a:endParaRPr lang="ru-RU" i="1" dirty="0"/>
          </a:p>
        </p:txBody>
      </p:sp>
      <p:sp>
        <p:nvSpPr>
          <p:cNvPr id="5" name="Содержимое 4"/>
          <p:cNvSpPr>
            <a:spLocks noGrp="1"/>
          </p:cNvSpPr>
          <p:nvPr>
            <p:ph sz="half" idx="1"/>
          </p:nvPr>
        </p:nvSpPr>
        <p:spPr/>
        <p:txBody>
          <a:bodyPr>
            <a:normAutofit lnSpcReduction="10000"/>
          </a:bodyPr>
          <a:lstStyle/>
          <a:p>
            <a:r>
              <a:rPr lang="ru-RU" dirty="0" smtClean="0"/>
              <a:t>В </a:t>
            </a:r>
            <a:r>
              <a:rPr lang="ru-RU" b="1" dirty="0" smtClean="0">
                <a:solidFill>
                  <a:srgbClr val="FFFF00"/>
                </a:solidFill>
              </a:rPr>
              <a:t>1837</a:t>
            </a:r>
            <a:r>
              <a:rPr lang="ru-RU" dirty="0" smtClean="0"/>
              <a:t> году </a:t>
            </a:r>
            <a:r>
              <a:rPr lang="ru-RU" dirty="0" err="1" smtClean="0"/>
              <a:t>Уитстон</a:t>
            </a:r>
            <a:r>
              <a:rPr lang="ru-RU" dirty="0" smtClean="0"/>
              <a:t> и Кук первый аппарат для передачи и приема сообщений.</a:t>
            </a:r>
          </a:p>
          <a:p>
            <a:r>
              <a:rPr lang="ru-RU" dirty="0" smtClean="0"/>
              <a:t>В </a:t>
            </a:r>
            <a:r>
              <a:rPr lang="ru-RU" b="1" dirty="0" smtClean="0">
                <a:solidFill>
                  <a:srgbClr val="FFFF00"/>
                </a:solidFill>
              </a:rPr>
              <a:t>1876</a:t>
            </a:r>
            <a:r>
              <a:rPr lang="ru-RU" dirty="0" smtClean="0"/>
              <a:t> году Александр Белл изобрел передатчик (микрофон).</a:t>
            </a:r>
          </a:p>
        </p:txBody>
      </p:sp>
      <p:pic>
        <p:nvPicPr>
          <p:cNvPr id="39938" name="Picture 2" descr="C:\Documents and Settings\Библиотека\Рабочий стол\Рисунок1.jpg"/>
          <p:cNvPicPr>
            <a:picLocks noChangeAspect="1" noChangeArrowheads="1"/>
          </p:cNvPicPr>
          <p:nvPr/>
        </p:nvPicPr>
        <p:blipFill>
          <a:blip r:embed="rId2" cstate="print"/>
          <a:srcRect/>
          <a:stretch>
            <a:fillRect/>
          </a:stretch>
        </p:blipFill>
        <p:spPr bwMode="auto">
          <a:xfrm>
            <a:off x="4143372" y="2214554"/>
            <a:ext cx="4621063" cy="3136370"/>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E:\Проект по физике\картинки\telefon.jpg"/>
          <p:cNvPicPr>
            <a:picLocks noChangeAspect="1" noChangeArrowheads="1"/>
          </p:cNvPicPr>
          <p:nvPr/>
        </p:nvPicPr>
        <p:blipFill>
          <a:blip r:embed="rId2" cstate="print"/>
          <a:srcRect/>
          <a:stretch>
            <a:fillRect/>
          </a:stretch>
        </p:blipFill>
        <p:spPr bwMode="auto">
          <a:xfrm>
            <a:off x="5143504" y="500042"/>
            <a:ext cx="3137980" cy="3389016"/>
          </a:xfrm>
          <a:prstGeom prst="rect">
            <a:avLst/>
          </a:prstGeom>
          <a:noFill/>
          <a:ln w="25400" cmpd="sng">
            <a:solidFill>
              <a:schemeClr val="bg2">
                <a:lumMod val="20000"/>
                <a:lumOff val="80000"/>
              </a:schemeClr>
            </a:solidFill>
          </a:ln>
        </p:spPr>
      </p:pic>
      <p:sp>
        <p:nvSpPr>
          <p:cNvPr id="6" name="Прямоугольник 5"/>
          <p:cNvSpPr/>
          <p:nvPr/>
        </p:nvSpPr>
        <p:spPr>
          <a:xfrm>
            <a:off x="571472" y="1428736"/>
            <a:ext cx="4643470" cy="923330"/>
          </a:xfrm>
          <a:prstGeom prst="rect">
            <a:avLst/>
          </a:prstGeom>
        </p:spPr>
        <p:txBody>
          <a:bodyPr wrap="square">
            <a:spAutoFit/>
          </a:bodyPr>
          <a:lstStyle/>
          <a:p>
            <a:r>
              <a:rPr lang="ru-RU" dirty="0" smtClean="0"/>
              <a:t>В</a:t>
            </a:r>
            <a:r>
              <a:rPr lang="ru-RU" b="1" dirty="0" smtClean="0">
                <a:solidFill>
                  <a:srgbClr val="FFFF00"/>
                </a:solidFill>
              </a:rPr>
              <a:t> 1878</a:t>
            </a:r>
            <a:r>
              <a:rPr lang="ru-RU" dirty="0" smtClean="0"/>
              <a:t> году Томас </a:t>
            </a:r>
            <a:r>
              <a:rPr lang="ru-RU" dirty="0" err="1" smtClean="0"/>
              <a:t>Алва</a:t>
            </a:r>
            <a:r>
              <a:rPr lang="ru-RU" dirty="0" smtClean="0"/>
              <a:t> Эдисон использовал в микрофоне угольный порошок.</a:t>
            </a:r>
            <a:endParaRPr lang="ru-RU" dirty="0"/>
          </a:p>
        </p:txBody>
      </p:sp>
      <p:pic>
        <p:nvPicPr>
          <p:cNvPr id="101379" name="Picture 3" descr="E:\Проект по физике\картинки\iden_a46b82af59b6cfT919A.jpg"/>
          <p:cNvPicPr>
            <a:picLocks noChangeAspect="1" noChangeArrowheads="1"/>
          </p:cNvPicPr>
          <p:nvPr/>
        </p:nvPicPr>
        <p:blipFill>
          <a:blip r:embed="rId3" cstate="print"/>
          <a:srcRect/>
          <a:stretch>
            <a:fillRect/>
          </a:stretch>
        </p:blipFill>
        <p:spPr bwMode="auto">
          <a:xfrm>
            <a:off x="857224" y="3286124"/>
            <a:ext cx="3143272" cy="3143272"/>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Первый сотовый телефон, немного истории</a:t>
            </a:r>
            <a:endParaRPr lang="ru-RU" i="1" dirty="0"/>
          </a:p>
        </p:txBody>
      </p:sp>
      <p:sp>
        <p:nvSpPr>
          <p:cNvPr id="3" name="Содержимое 2"/>
          <p:cNvSpPr>
            <a:spLocks noGrp="1"/>
          </p:cNvSpPr>
          <p:nvPr>
            <p:ph sz="half" idx="1"/>
          </p:nvPr>
        </p:nvSpPr>
        <p:spPr>
          <a:xfrm>
            <a:off x="0" y="2071678"/>
            <a:ext cx="3143240" cy="4429155"/>
          </a:xfrm>
        </p:spPr>
        <p:txBody>
          <a:bodyPr>
            <a:noAutofit/>
          </a:bodyPr>
          <a:lstStyle/>
          <a:p>
            <a:r>
              <a:rPr lang="ru-RU" sz="2000" dirty="0" smtClean="0"/>
              <a:t>История сотового телефона началась в </a:t>
            </a:r>
            <a:r>
              <a:rPr lang="ru-RU" sz="2000" b="1" dirty="0" smtClean="0">
                <a:solidFill>
                  <a:srgbClr val="FFFF00"/>
                </a:solidFill>
              </a:rPr>
              <a:t>1947</a:t>
            </a:r>
            <a:r>
              <a:rPr lang="ru-RU" sz="2000" dirty="0" smtClean="0"/>
              <a:t> году.</a:t>
            </a:r>
          </a:p>
          <a:p>
            <a:r>
              <a:rPr lang="ru-RU" sz="2000" b="1" dirty="0" smtClean="0">
                <a:solidFill>
                  <a:srgbClr val="FFFF00"/>
                </a:solidFill>
              </a:rPr>
              <a:t>3 апреля 1973</a:t>
            </a:r>
            <a:r>
              <a:rPr lang="ru-RU" sz="2000" dirty="0" smtClean="0"/>
              <a:t> года была смонтирована базовая станция.</a:t>
            </a:r>
          </a:p>
          <a:p>
            <a:r>
              <a:rPr lang="ru-RU" sz="2000" dirty="0" smtClean="0"/>
              <a:t>Испытание первого в мире мобильного телефона прошли </a:t>
            </a:r>
            <a:r>
              <a:rPr lang="ru-RU" sz="2000" b="1" dirty="0" smtClean="0">
                <a:solidFill>
                  <a:srgbClr val="FFFF00"/>
                </a:solidFill>
              </a:rPr>
              <a:t>3</a:t>
            </a:r>
            <a:r>
              <a:rPr lang="ru-RU" sz="2000" b="1" dirty="0" smtClean="0"/>
              <a:t> </a:t>
            </a:r>
            <a:r>
              <a:rPr lang="ru-RU" sz="2000" b="1" dirty="0" smtClean="0">
                <a:solidFill>
                  <a:srgbClr val="FFFF00"/>
                </a:solidFill>
              </a:rPr>
              <a:t>апреля 1973 </a:t>
            </a:r>
            <a:r>
              <a:rPr lang="ru-RU" sz="2000" dirty="0" smtClean="0"/>
              <a:t>года.</a:t>
            </a:r>
            <a:endParaRPr lang="ru-RU" sz="2000" dirty="0"/>
          </a:p>
        </p:txBody>
      </p:sp>
      <p:pic>
        <p:nvPicPr>
          <p:cNvPr id="13314" name="Picture 2" descr="E:\Проект по физике\Изображения\3.jpg"/>
          <p:cNvPicPr>
            <a:picLocks noChangeAspect="1" noChangeArrowheads="1"/>
          </p:cNvPicPr>
          <p:nvPr/>
        </p:nvPicPr>
        <p:blipFill>
          <a:blip r:embed="rId2" cstate="print"/>
          <a:srcRect/>
          <a:stretch>
            <a:fillRect/>
          </a:stretch>
        </p:blipFill>
        <p:spPr bwMode="auto">
          <a:xfrm>
            <a:off x="3071802" y="1857364"/>
            <a:ext cx="5819775" cy="3848100"/>
          </a:xfrm>
          <a:prstGeom prst="rect">
            <a:avLst/>
          </a:prstGeom>
          <a:noFill/>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889</TotalTime>
  <Words>1531</Words>
  <Application>Microsoft Office PowerPoint</Application>
  <PresentationFormat>Экран (4:3)</PresentationFormat>
  <Paragraphs>226</Paragraphs>
  <Slides>53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53</vt:i4>
      </vt:variant>
    </vt:vector>
  </HeadingPairs>
  <TitlesOfParts>
    <vt:vector size="55" baseType="lpstr">
      <vt:lpstr>Техническая</vt:lpstr>
      <vt:lpstr>Диаграмма</vt:lpstr>
      <vt:lpstr>Влияние сотового телефона на здоровье человека  </vt:lpstr>
      <vt:lpstr>Оглавление </vt:lpstr>
      <vt:lpstr>Слайд 3</vt:lpstr>
      <vt:lpstr>Слайд 4</vt:lpstr>
      <vt:lpstr>Слайд 5</vt:lpstr>
      <vt:lpstr>Слайд 6</vt:lpstr>
      <vt:lpstr>История создания телефона</vt:lpstr>
      <vt:lpstr>Слайд 8</vt:lpstr>
      <vt:lpstr>Первый сотовый телефон, немного истории</vt:lpstr>
      <vt:lpstr>Слайд 10</vt:lpstr>
      <vt:lpstr>Преимущество мобильной связи</vt:lpstr>
      <vt:lpstr>Анкета для родителей</vt:lpstr>
      <vt:lpstr> 1. По мнению родителей, нужен ли ребенку телефон</vt:lpstr>
      <vt:lpstr>2. Качества, учитываемые родителями при покупке мобильного телефона</vt:lpstr>
      <vt:lpstr>3. Знают ли родители, сколько ребенок пользуется телефоном в сутки (включая игры, интернет и т.д.) </vt:lpstr>
      <vt:lpstr>4. По мнению родителей, оказывает ли вредное воздействие телефон на их детей</vt:lpstr>
      <vt:lpstr>Анкета продавцов-консультантов</vt:lpstr>
      <vt:lpstr>Техническая оценка воздействия излучения сотовых телефонов на человека </vt:lpstr>
      <vt:lpstr>W = 0,5*10-11 Вт/см2 </vt:lpstr>
      <vt:lpstr>Нормы поглощения радиоактивной дозы</vt:lpstr>
      <vt:lpstr>Результаты измерений</vt:lpstr>
      <vt:lpstr>Нормированное излучение сотовых телефонов</vt:lpstr>
      <vt:lpstr>Механизм воздействия техногенных излучений на здоровье человека</vt:lpstr>
      <vt:lpstr>Опухоль мозга</vt:lpstr>
      <vt:lpstr>Психологическая зависимость от мобильного телефона</vt:lpstr>
      <vt:lpstr>  Физиологическая зависимость.  Влияние на биохимическую активность мозга  </vt:lpstr>
      <vt:lpstr>Влияние на эндокринную систему</vt:lpstr>
      <vt:lpstr>Влияние ЭМП сотовых телефонов на познавательную функцию</vt:lpstr>
      <vt:lpstr>Влияние на внимание и способность к концентрации </vt:lpstr>
      <vt:lpstr>Влияние на сон и иммунную систему</vt:lpstr>
      <vt:lpstr>Анкета для учащихся </vt:lpstr>
      <vt:lpstr>1. С какого возраста у детей появился телефон</vt:lpstr>
      <vt:lpstr>2. Самые распространенные модели телефонов среди учеников</vt:lpstr>
      <vt:lpstr>3. Среднее время на разговоры в сутки (мин.)</vt:lpstr>
      <vt:lpstr>4. Средняя продолжительность разговора (мин.)</vt:lpstr>
      <vt:lpstr>5. Количество детей, использующих интернет на телефоне</vt:lpstr>
      <vt:lpstr>6. Среднее время использования Интернета на мобильном в день (мин.) </vt:lpstr>
      <vt:lpstr>7. Места, где обычно носят телефон</vt:lpstr>
      <vt:lpstr>8. На какие качества ученики смотрят при выборе телефона</vt:lpstr>
      <vt:lpstr> Самые опасные телефоны</vt:lpstr>
      <vt:lpstr>Слайд 41</vt:lpstr>
      <vt:lpstr> Критерии вредности сотового телефона</vt:lpstr>
      <vt:lpstr>Рекомендации по использованию сотового телефона</vt:lpstr>
      <vt:lpstr>Телефонный этикет</vt:lpstr>
      <vt:lpstr>Заключение Приложение 1</vt:lpstr>
      <vt:lpstr>Приложение 2 Субъективные ощущения пользователей </vt:lpstr>
      <vt:lpstr>Приложение 3 Степень информированности о влиянии электромагнитных полей мобильных телефонов на здоровье человека </vt:lpstr>
      <vt:lpstr>Приложение 4 Процент пользователей по степени их временного контакта с сотовым телефоном сотовым телефоном </vt:lpstr>
      <vt:lpstr>Приложение 5 Соотношение значимых и незначимых звонков среди респондентов </vt:lpstr>
      <vt:lpstr>Приложение 6 Места, используемые для ношения сотовых телефонов  </vt:lpstr>
      <vt:lpstr>Слайд 51</vt:lpstr>
      <vt:lpstr>Литература</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оля</cp:lastModifiedBy>
  <cp:revision>140</cp:revision>
  <dcterms:modified xsi:type="dcterms:W3CDTF">2012-10-28T09:35:34Z</dcterms:modified>
</cp:coreProperties>
</file>