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462" autoAdjust="0"/>
  </p:normalViewPr>
  <p:slideViewPr>
    <p:cSldViewPr>
      <p:cViewPr>
        <p:scale>
          <a:sx n="64" d="100"/>
          <a:sy n="64" d="100"/>
        </p:scale>
        <p:origin x="-166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A58C3-D64D-4586-BCC5-1F3701B0E22A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8112-567C-4620-AD66-03D3A5DD7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F8112-567C-4620-AD66-03D3A5DD72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60034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Конструкт внеурочного занятия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215370" cy="4714908"/>
          </a:xfrm>
        </p:spPr>
        <p:txBody>
          <a:bodyPr>
            <a:noAutofit/>
          </a:bodyPr>
          <a:lstStyle/>
          <a:p>
            <a:r>
              <a:rPr lang="ru-RU" sz="52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Форма проведения: </a:t>
            </a: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«театрализованная игра»</a:t>
            </a:r>
            <a:endParaRPr lang="ru-RU" sz="4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Разработчик: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Квапиш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Н.Е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.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r"/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МАОУ лицей № 110 им. Л.К. Гришиной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VII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этап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Презентация проектов</a:t>
            </a: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Познавательные: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осознанно и произвольно строить речевое  высказывание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Коммуникативные: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выражать свои мысли.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14620"/>
            <a:ext cx="2368151" cy="3567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VIII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этап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Обобщение и рефлексия</a:t>
            </a: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</a:p>
          <a:p>
            <a:pPr marL="0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Регулятивные: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Оценка, выделение учащимися того, что уже усвоено и что еще подлежит усвоению, прогнозирование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Коммуникативные: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выражать свои мысли, умение работать с учителем и сверстниками, участие в коллективном обсуждении</a:t>
            </a:r>
          </a:p>
          <a:p>
            <a:pPr marL="0" indent="0">
              <a:buNone/>
            </a:pPr>
            <a:endParaRPr lang="ru-RU" sz="1600" u="sng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Познавательные: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Оценка процесса и результата деятельности.</a:t>
            </a:r>
          </a:p>
          <a:p>
            <a:pPr marL="0" indent="0">
              <a:buNone/>
            </a:pPr>
            <a:endParaRPr lang="ru-RU" dirty="0">
              <a:latin typeface="Cambria" pitchFamily="18" charset="0"/>
            </a:endParaRPr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500438"/>
            <a:ext cx="28575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643050"/>
            <a:ext cx="957266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Cambria" pitchFamily="18" charset="0"/>
              </a:rPr>
              <a:t> </a:t>
            </a:r>
          </a:p>
          <a:p>
            <a:pPr algn="ctr">
              <a:buNone/>
            </a:pPr>
            <a:r>
              <a:rPr lang="ru-RU" sz="5200" b="1" i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«Добру откроется сердце»</a:t>
            </a:r>
            <a:r>
              <a:rPr lang="ru-RU" sz="5200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 </a:t>
            </a:r>
            <a:endParaRPr lang="ru-RU" sz="5200" b="1" dirty="0">
              <a:solidFill>
                <a:schemeClr val="accent5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14314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Благодарю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Внеурочное занятие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: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классный час.</a:t>
            </a:r>
          </a:p>
          <a:p>
            <a:pPr marL="0" indent="0">
              <a:buNone/>
            </a:pPr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Дата проведения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: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II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четверть.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Класс:</a:t>
            </a:r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1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Тема:</a:t>
            </a:r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 царстве вежливости и доброты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Цель: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формирование у учащихся нравственных ценностных ориентиров, мотивов нравственного поведения, навыков вежливого общения с окружающими, опыта самооценки и оценки поведения других людей с позиций добра и зла.</a:t>
            </a:r>
          </a:p>
          <a:p>
            <a:pPr marL="0" indent="0" algn="just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Задачи для учителя: </a:t>
            </a:r>
            <a:endParaRPr lang="ru-RU" sz="1500" u="sng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lv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1. Создать условия для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организации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ценностного совместного переживания с учащимися ценностно-нравственных категорий. </a:t>
            </a:r>
          </a:p>
          <a:p>
            <a:pPr marL="0" lv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2. Дать представление о понятиях «добро» и «зло»,  добрые отношения, вежливость.</a:t>
            </a:r>
          </a:p>
          <a:p>
            <a:pPr marL="0" lv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3. </a:t>
            </a:r>
            <a:r>
              <a:rPr lang="ru-RU" sz="15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Смотивировать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учащихся на создание словаря «добрых слов» и комплиментов.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Задачи для учащихся:</a:t>
            </a:r>
            <a:endParaRPr lang="ru-RU" sz="1500" u="sng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распознавать добро и зло;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ru-RU" sz="15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осознавать ценность коллектива, дружбы;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уважать точку зрения одноклассников;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создать словарь «добрых слов» и комплиментов</a:t>
            </a:r>
          </a:p>
          <a:p>
            <a:pPr>
              <a:buNone/>
            </a:pPr>
            <a:r>
              <a:rPr lang="ru-RU" sz="1200" dirty="0" smtClean="0">
                <a:latin typeface="Cambria" pitchFamily="18" charset="0"/>
              </a:rPr>
              <a:t> 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722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5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Направление ДЕ: 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духовно-нравственное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Вид ДЕ учащихся</a:t>
            </a:r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игровая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познавательная 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проблемно-личностное общение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трудовая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- художественное творчество</a:t>
            </a:r>
          </a:p>
          <a:p>
            <a:pPr marL="0" indent="0">
              <a:buNone/>
            </a:pPr>
            <a:endParaRPr lang="ru-RU" sz="15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Оборудование:</a:t>
            </a:r>
            <a:endParaRPr lang="ru-RU" sz="1500" u="sng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карточки с пословицами и высказываниями о вежливости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карточки с вежливыми словами   и  картинки с ситуациями</a:t>
            </a:r>
          </a:p>
          <a:p>
            <a:pPr marL="0" indent="0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500" b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Планируемый результат:</a:t>
            </a:r>
            <a:endParaRPr lang="ru-RU" sz="1500" u="sng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учащиеся получают  начальные представления о моральных нормах и правилах нравственного поведения, взаимоотношений в школе, уважительного отношения  друг к другу;</a:t>
            </a:r>
          </a:p>
          <a:p>
            <a:pPr marL="0" indent="0" algn="just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учащиеся проявляют  сочувствие к  человеку, находящемуся в трудной ситуации;</a:t>
            </a:r>
          </a:p>
          <a:p>
            <a:pPr marL="0" indent="0" algn="just">
              <a:buNone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- учащиеся показывают способность эмоционально сопереживать и эмоционально отзываться на чувства других людей, реагировать на негативные проявления в поступках, анализировать нравственную сторону своих поступков и поступков других людей;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87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itchFamily="18" charset="0"/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этап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Мотивация. Постановка проблемы.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Где Красота – там доброта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Их разлучить ничто не может.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Любая светлая мечта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На двух подруг всегда похожа.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нам без них не обойтись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Ни светлым днем, ни днем дождливым.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если хочешь быть красивым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То добротою поделись.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                    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В.  Суслов</a:t>
            </a:r>
          </a:p>
          <a:p>
            <a:pPr marL="0" indent="0">
              <a:buNone/>
            </a:pPr>
            <a:endParaRPr lang="en-US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</a:p>
          <a:p>
            <a:pPr marL="0" indent="0">
              <a:buNone/>
            </a:pPr>
            <a:r>
              <a:rPr lang="ru-RU" sz="18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Личностные</a:t>
            </a:r>
            <a:r>
              <a:rPr lang="ru-RU" sz="1800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Умение сопереживать и эмоционально отзываться на чувства других людей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8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Познавательные: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Установление взаимосвязи между воспитательной деятельностью и мотивом;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Извлекать необходимую информацию из прослушанного текста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Рисунок 3" descr="baba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714620"/>
            <a:ext cx="22860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483245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II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этап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Определение проблемы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и постановка учебной задачи</a:t>
            </a:r>
            <a:endParaRPr lang="ru-RU" sz="24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«Что такое хорошо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что такое плохо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»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Регулятивные: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Выделение ключевых моментов темы; Умение  планировать деятельность для решения учебной задачи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Коммуникативные: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Участие в коллективном обсуждении проблемы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643314"/>
            <a:ext cx="2904621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ambria" pitchFamily="18" charset="0"/>
              </a:rPr>
              <a:t>III </a:t>
            </a:r>
            <a:r>
              <a:rPr lang="ru-RU" sz="2600" b="1" dirty="0" smtClean="0">
                <a:solidFill>
                  <a:srgbClr val="002060"/>
                </a:solidFill>
                <a:latin typeface="Cambria" pitchFamily="18" charset="0"/>
              </a:rPr>
              <a:t>этап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Cambria" pitchFamily="18" charset="0"/>
              </a:rPr>
              <a:t>Фиксация темы 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Cambria" pitchFamily="18" charset="0"/>
              </a:rPr>
              <a:t>занятия </a:t>
            </a: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179388" indent="0"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</a:p>
          <a:p>
            <a:pPr marL="179388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179388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Личностные: </a:t>
            </a:r>
          </a:p>
          <a:p>
            <a:pPr marL="179388" indent="0">
              <a:buNone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Смыслообразование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610852"/>
            <a:ext cx="3643338" cy="2413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ambria" pitchFamily="18" charset="0"/>
              </a:rPr>
              <a:t>IV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этап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Исследование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</a:p>
          <a:p>
            <a:pPr marL="0" indent="0">
              <a:buNone/>
            </a:pPr>
            <a:r>
              <a:rPr lang="ru-RU" sz="17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Личностные: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Жизненное самоопределение, умение выстраивать межличностные отношения</a:t>
            </a:r>
          </a:p>
          <a:p>
            <a:pPr marL="0" indent="0">
              <a:buNone/>
            </a:pPr>
            <a:endParaRPr lang="ru-RU" sz="17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7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Регулятивные: 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Планирование последовательности действий</a:t>
            </a:r>
          </a:p>
          <a:p>
            <a:pPr marL="0" indent="0">
              <a:buNone/>
            </a:pPr>
            <a:endParaRPr lang="ru-RU" sz="17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7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Коммуникативные: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работать с учителем и сверстниками, участие в коллективном обсуждении</a:t>
            </a:r>
          </a:p>
          <a:p>
            <a:pPr marL="0" indent="0">
              <a:buNone/>
            </a:pPr>
            <a:endParaRPr lang="ru-RU" sz="17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7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Познавательные: 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извлекать необходимую  информацию из прослушанного 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429000"/>
            <a:ext cx="3357586" cy="2518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ambria" pitchFamily="18" charset="0"/>
              </a:rPr>
              <a:t>V </a:t>
            </a:r>
            <a:r>
              <a:rPr lang="ru-RU" sz="2600" b="1" dirty="0" smtClean="0">
                <a:solidFill>
                  <a:srgbClr val="002060"/>
                </a:solidFill>
                <a:latin typeface="Cambria" pitchFamily="18" charset="0"/>
              </a:rPr>
              <a:t>этап 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Cambria" pitchFamily="18" charset="0"/>
              </a:rPr>
              <a:t>Мотивация на создание проекта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</a:p>
          <a:p>
            <a:pPr marL="0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Коммуникативные: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строить речевое высказывание в соответствии с поставленными задачами;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оформлять свои мысли в устной форме</a:t>
            </a:r>
          </a:p>
          <a:p>
            <a:pPr marL="0" indent="0">
              <a:buNone/>
            </a:pPr>
            <a:endParaRPr lang="ru-RU" dirty="0">
              <a:latin typeface="Cambria" pitchFamily="18" charset="0"/>
            </a:endParaRPr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303934"/>
            <a:ext cx="3500462" cy="2625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VI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этап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Работа над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проектом</a:t>
            </a: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Формируемые УУД</a:t>
            </a:r>
          </a:p>
          <a:p>
            <a:pPr marL="0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Коммуникативные: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Умение с достаточной полнотой и точностью выражать мнение группы, слушать, задавать вопросы, высказывать свою точку зрения.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1600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Познавательные: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Построение логической цепи рассуждения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858330"/>
            <a:ext cx="3071834" cy="203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354</Words>
  <Application>Microsoft Office PowerPoint</Application>
  <PresentationFormat>Экран (4:3)</PresentationFormat>
  <Paragraphs>321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Конструкт внеурочного занятия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</cp:lastModifiedBy>
  <cp:revision>51</cp:revision>
  <dcterms:created xsi:type="dcterms:W3CDTF">2012-04-02T18:11:05Z</dcterms:created>
  <dcterms:modified xsi:type="dcterms:W3CDTF">2012-09-30T04:17:22Z</dcterms:modified>
</cp:coreProperties>
</file>