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323" r:id="rId2"/>
    <p:sldId id="257" r:id="rId3"/>
    <p:sldId id="259" r:id="rId4"/>
    <p:sldId id="261" r:id="rId5"/>
    <p:sldId id="283" r:id="rId6"/>
    <p:sldId id="263" r:id="rId7"/>
    <p:sldId id="264" r:id="rId8"/>
    <p:sldId id="265" r:id="rId9"/>
    <p:sldId id="266" r:id="rId10"/>
    <p:sldId id="268" r:id="rId11"/>
    <p:sldId id="271" r:id="rId12"/>
    <p:sldId id="274" r:id="rId13"/>
    <p:sldId id="275" r:id="rId14"/>
    <p:sldId id="290" r:id="rId15"/>
    <p:sldId id="291" r:id="rId16"/>
    <p:sldId id="292" r:id="rId17"/>
    <p:sldId id="293" r:id="rId18"/>
    <p:sldId id="297" r:id="rId19"/>
    <p:sldId id="298" r:id="rId20"/>
    <p:sldId id="299" r:id="rId21"/>
    <p:sldId id="302" r:id="rId22"/>
    <p:sldId id="308" r:id="rId23"/>
    <p:sldId id="312" r:id="rId24"/>
    <p:sldId id="307" r:id="rId25"/>
    <p:sldId id="309" r:id="rId26"/>
    <p:sldId id="313" r:id="rId27"/>
    <p:sldId id="315" r:id="rId28"/>
    <p:sldId id="31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FF0909"/>
    <a:srgbClr val="FFFFA7"/>
    <a:srgbClr val="FFFF8B"/>
    <a:srgbClr val="F20000"/>
    <a:srgbClr val="DE0000"/>
    <a:srgbClr val="D4224C"/>
    <a:srgbClr val="237B4D"/>
    <a:srgbClr val="660033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36"/>
      </p:cViewPr>
      <p:guideLst>
        <p:guide orient="horz" pos="4319"/>
        <p:guide pos="42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1FFEC6-6001-4CEC-99CE-14DD42FEBD56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D9164A-AB57-472D-966E-78BCDB4F7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E5919-7927-49E2-9380-D15B21B696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57201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5E3-A3AC-4B45-95EA-89109A33FE60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F0D8-C547-4908-87EB-6C532F8FC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FFA2-6BAB-4F4B-BC97-1F625416E73C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024B-D2D7-4513-BB1A-B378286D2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8C0F-88B4-4840-A365-FEA767508F35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7129-F9BE-4820-AA4E-7C56C8DE4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6934-0239-498E-9152-DF017AB0E9F2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BA87-7EDD-489C-97C2-65F0853545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121C-4690-4C3C-8E26-A83AD080344A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AEEC-72A6-415A-873B-77373C167C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0215-0457-440E-808F-0B63DCACB0D1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3C4F-D9DC-4E9D-9D37-2ADF03E46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 cap="none" spc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B03B-8217-414A-B466-4E0012443494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0B93-6C26-4F96-94B8-C32614960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D24A-7497-46F6-8FB9-BD089588A1AB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CD93-8F53-4571-B136-A32FE23BA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2CB5-38DF-48FD-BD12-9CFEBC7AE776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B859-5661-4A17-83EC-93317BDE7A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696E-1AA4-42F5-B466-283F956CE725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89FE-AFF1-4427-9EB1-C47CD0D8B2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E5EF-A3C5-42D0-A4A4-80513EAD568B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213B-B38C-4856-98B6-04CA19BB9C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66EE5DB-B68A-4F4B-9B00-86923A3031A8}" type="datetimeFigureOut">
              <a:rPr lang="ru-RU"/>
              <a:pPr>
                <a:defRPr/>
              </a:pPr>
              <a:t>16.09.2012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3BD4E74-DD63-40CC-9F79-E65AAF9A88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50800"/>
          <a:solidFill>
            <a:srgbClr val="57201F"/>
          </a:solid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  <a:latin typeface="+mj-lt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old.kp.ru/readyimages/234987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2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gif"/><Relationship Id="rId7" Type="http://schemas.openxmlformats.org/officeDocument/2006/relationships/slide" Target="slide22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22.xml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23120" y="188640"/>
            <a:ext cx="7920880" cy="923330"/>
          </a:xfrm>
          <a:custGeom>
            <a:avLst/>
            <a:gdLst>
              <a:gd name="connsiteX0" fmla="*/ 0 w 6552728"/>
              <a:gd name="connsiteY0" fmla="*/ 0 h 923330"/>
              <a:gd name="connsiteX1" fmla="*/ 6552728 w 6552728"/>
              <a:gd name="connsiteY1" fmla="*/ 0 h 923330"/>
              <a:gd name="connsiteX2" fmla="*/ 6552728 w 6552728"/>
              <a:gd name="connsiteY2" fmla="*/ 923330 h 923330"/>
              <a:gd name="connsiteX3" fmla="*/ 0 w 6552728"/>
              <a:gd name="connsiteY3" fmla="*/ 923330 h 923330"/>
              <a:gd name="connsiteX4" fmla="*/ 0 w 6552728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2728" h="923330">
                <a:moveTo>
                  <a:pt x="0" y="0"/>
                </a:moveTo>
                <a:lnTo>
                  <a:pt x="6552728" y="0"/>
                </a:lnTo>
                <a:lnTo>
                  <a:pt x="6552728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C0000"/>
                </a:solidFill>
                <a:effectLst/>
              </a:rPr>
              <a:t>ВИКТОРИНА</a:t>
            </a:r>
            <a:endParaRPr lang="ru-RU" sz="5400" b="1" cap="all" spc="0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743302">
            <a:off x="528317" y="1358959"/>
            <a:ext cx="49888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26B441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6600" b="1" cap="all" spc="0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6600" b="1" cap="all" spc="0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6600" b="1" cap="all" spc="0" dirty="0" smtClean="0">
                <a:ln w="0"/>
                <a:solidFill>
                  <a:srgbClr val="660033"/>
                </a:soli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r>
              <a:rPr lang="ru-RU" sz="6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6600" b="1" cap="all" spc="0" dirty="0" smtClean="0">
                <a:ln w="0"/>
                <a:solidFill>
                  <a:srgbClr val="237B4D"/>
                </a:solidFill>
                <a:effectLst>
                  <a:reflection blurRad="12700" stA="50000" endPos="50000" dist="5000" dir="5400000" sy="-100000" rotWithShape="0"/>
                </a:effectLst>
              </a:rPr>
              <a:t>я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833158">
            <a:off x="2675164" y="2790356"/>
            <a:ext cx="60683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2A925C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66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6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6600" b="1" cap="all" spc="0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6600" b="1" cap="all" spc="0" dirty="0" smtClean="0">
                <a:ln w="0"/>
                <a:solidFill>
                  <a:srgbClr val="B6A12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66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6600" b="1" cap="all" spc="0" dirty="0" smtClean="0">
                <a:ln w="0"/>
                <a:solidFill>
                  <a:srgbClr val="EA8B00"/>
                </a:soli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ru-RU" sz="6600" b="1" cap="all" spc="0" dirty="0" smtClean="0">
                <a:ln w="0"/>
                <a:solidFill>
                  <a:srgbClr val="237B4D"/>
                </a:soli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6600" b="1" cap="all" spc="0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6600" b="1" cap="all" spc="0" dirty="0">
              <a:ln w="0"/>
              <a:solidFill>
                <a:srgbClr val="66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1656184" cy="26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9264" y="4941168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pc="300" dirty="0" smtClean="0">
                <a:ln w="1905">
                  <a:solidFill>
                    <a:srgbClr val="990033"/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Дроздова Наталия Геннадьевна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400" b="1" spc="300" dirty="0" smtClean="0">
              <a:ln w="1905">
                <a:solidFill>
                  <a:srgbClr val="990033"/>
                </a:solidFill>
              </a:ln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spc="300" dirty="0" smtClean="0">
                <a:ln w="1905">
                  <a:solidFill>
                    <a:srgbClr val="990033"/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преподаватель математики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pc="300" dirty="0" smtClean="0">
                <a:ln w="1905">
                  <a:solidFill>
                    <a:srgbClr val="990033"/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ГБОУ НПО ПЛ № 80</a:t>
            </a:r>
            <a:endParaRPr lang="ru-RU" sz="2400" b="1" spc="300" dirty="0">
              <a:ln w="1905">
                <a:solidFill>
                  <a:srgbClr val="990033"/>
                </a:solidFill>
              </a:ln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2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2000250" y="4887913"/>
            <a:ext cx="4357688" cy="1311275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1433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786313"/>
            <a:ext cx="106838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</a:t>
            </a:r>
            <a:r>
              <a:rPr lang="ru-RU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</a:rPr>
              <a:t> </a:t>
            </a: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№7</a:t>
            </a:r>
            <a:endParaRPr lang="ru-RU" dirty="0">
              <a:ea typeface="+mj-ea"/>
            </a:endParaRPr>
          </a:p>
        </p:txBody>
      </p:sp>
      <p:grpSp>
        <p:nvGrpSpPr>
          <p:cNvPr id="14341" name="Группа 7"/>
          <p:cNvGrpSpPr>
            <a:grpSpLocks/>
          </p:cNvGrpSpPr>
          <p:nvPr/>
        </p:nvGrpSpPr>
        <p:grpSpPr bwMode="auto">
          <a:xfrm>
            <a:off x="180975" y="1700213"/>
            <a:ext cx="8963025" cy="2592387"/>
            <a:chOff x="214282" y="1785926"/>
            <a:chExt cx="8639176" cy="2159000"/>
          </a:xfrm>
        </p:grpSpPr>
        <p:pic>
          <p:nvPicPr>
            <p:cNvPr id="1434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1785926"/>
              <a:ext cx="8496300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14282" y="2499864"/>
              <a:ext cx="928796" cy="1072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 rot="-372580">
            <a:off x="2786063" y="5143500"/>
            <a:ext cx="2714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Corbel" pitchFamily="34" charset="0"/>
              </a:rPr>
              <a:t>отрезок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836613"/>
            <a:ext cx="85328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 rot="-535545">
            <a:off x="2559050" y="4479925"/>
            <a:ext cx="4357688" cy="1311275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1638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652963"/>
            <a:ext cx="10683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</a:t>
            </a:r>
            <a:r>
              <a:rPr lang="ru-RU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</a:rPr>
              <a:t> </a:t>
            </a: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№9</a:t>
            </a:r>
            <a:endParaRPr lang="ru-RU" dirty="0">
              <a:ea typeface="+mj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623131">
            <a:off x="3182938" y="4695825"/>
            <a:ext cx="2951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квадрат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71294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5295900" y="5157788"/>
            <a:ext cx="3813175" cy="1220787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1843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157788"/>
            <a:ext cx="13636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 rtlCol="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</a:t>
            </a:r>
            <a:r>
              <a:rPr lang="ru-RU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</a:rPr>
              <a:t> </a:t>
            </a: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№11</a:t>
            </a:r>
            <a:endParaRPr lang="ru-RU" dirty="0">
              <a:ea typeface="+mj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374408">
            <a:off x="6103938" y="5419725"/>
            <a:ext cx="22145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orbel" pitchFamily="34" charset="0"/>
              </a:rPr>
              <a:t>вектор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8172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 rot="697225">
            <a:off x="2771775" y="5100638"/>
            <a:ext cx="5443538" cy="1287462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1946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941888"/>
            <a:ext cx="11826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32" y="0"/>
            <a:ext cx="5857884" cy="571480"/>
          </a:xfrm>
        </p:spPr>
        <p:txBody>
          <a:bodyPr rtlCol="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</a:t>
            </a:r>
            <a:r>
              <a:rPr lang="ru-RU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</a:rPr>
              <a:t> </a:t>
            </a: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№12</a:t>
            </a:r>
            <a:endParaRPr lang="ru-RU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 rot="955149">
            <a:off x="4000500" y="5429250"/>
            <a:ext cx="3286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>
                <a:solidFill>
                  <a:srgbClr val="FF0000"/>
                </a:solidFill>
                <a:latin typeface="+mn-lt"/>
              </a:rPr>
              <a:t>диагональ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179512" y="260648"/>
            <a:ext cx="5113337" cy="4130675"/>
          </a:xfrm>
          <a:prstGeom prst="cloudCallout">
            <a:avLst>
              <a:gd name="adj1" fmla="val 46056"/>
              <a:gd name="adj2" fmla="val 55227"/>
            </a:avLst>
          </a:prstGeom>
          <a:solidFill>
            <a:srgbClr val="FFFF66"/>
          </a:solidFill>
          <a:ln w="3175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Конкурс</a:t>
            </a:r>
          </a:p>
          <a:p>
            <a:pPr>
              <a:defRPr/>
            </a:pPr>
            <a:r>
              <a:rPr lang="ru-RU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«Задачи на смекалку»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35814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506662"/>
          </a:xfrm>
        </p:spPr>
        <p:txBody>
          <a:bodyPr rtlCol="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>
                <a:solidFill>
                  <a:srgbClr val="660033"/>
                </a:solidFill>
                <a:ea typeface="+mj-ea"/>
              </a:rPr>
              <a:t>Чебурашка</a:t>
            </a:r>
            <a:r>
              <a:rPr lang="ru-RU" sz="4000" dirty="0">
                <a:solidFill>
                  <a:srgbClr val="660033"/>
                </a:solidFill>
                <a:ea typeface="+mj-ea"/>
              </a:rPr>
              <a:t> купил в магазине </a:t>
            </a:r>
            <a:br>
              <a:rPr lang="ru-RU" sz="4000" dirty="0">
                <a:solidFill>
                  <a:srgbClr val="660033"/>
                </a:solidFill>
                <a:ea typeface="+mj-ea"/>
              </a:rPr>
            </a:br>
            <a:r>
              <a:rPr lang="ru-RU" sz="4000" dirty="0">
                <a:solidFill>
                  <a:srgbClr val="660033"/>
                </a:solidFill>
                <a:ea typeface="+mj-ea"/>
              </a:rPr>
              <a:t>7 одинаковых тетрадей. </a:t>
            </a:r>
            <a:br>
              <a:rPr lang="ru-RU" sz="4000" dirty="0">
                <a:solidFill>
                  <a:srgbClr val="660033"/>
                </a:solidFill>
                <a:ea typeface="+mj-ea"/>
              </a:rPr>
            </a:br>
            <a:r>
              <a:rPr lang="ru-RU" sz="4000" dirty="0">
                <a:solidFill>
                  <a:srgbClr val="660033"/>
                </a:solidFill>
                <a:ea typeface="+mj-ea"/>
              </a:rPr>
              <a:t/>
            </a:r>
            <a:br>
              <a:rPr lang="ru-RU" sz="4000" dirty="0">
                <a:solidFill>
                  <a:srgbClr val="660033"/>
                </a:solidFill>
                <a:ea typeface="+mj-ea"/>
              </a:rPr>
            </a:br>
            <a:r>
              <a:rPr lang="ru-RU" sz="4000" dirty="0">
                <a:solidFill>
                  <a:srgbClr val="660033"/>
                </a:solidFill>
                <a:ea typeface="+mj-ea"/>
              </a:rPr>
              <a:t>Сколько он заплатил</a:t>
            </a:r>
            <a:r>
              <a:rPr lang="ru-RU" sz="4000" dirty="0">
                <a:solidFill>
                  <a:srgbClr val="7030A0"/>
                </a:solidFill>
                <a:ea typeface="+mj-ea"/>
              </a:rPr>
              <a:t>?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36912"/>
            <a:ext cx="8229600" cy="3057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00FF"/>
                </a:solidFill>
              </a:rPr>
              <a:t>1</a:t>
            </a:r>
            <a:r>
              <a:rPr lang="ru-RU" sz="4000" b="1" dirty="0">
                <a:solidFill>
                  <a:srgbClr val="0000FF"/>
                </a:solidFill>
              </a:rPr>
              <a:t>) 200 р.</a:t>
            </a:r>
            <a:br>
              <a:rPr lang="ru-RU" sz="4000" b="1" dirty="0">
                <a:solidFill>
                  <a:srgbClr val="0000FF"/>
                </a:solidFill>
              </a:rPr>
            </a:br>
            <a:r>
              <a:rPr lang="ru-RU" sz="4000" b="1" dirty="0">
                <a:solidFill>
                  <a:srgbClr val="0000FF"/>
                </a:solidFill>
              </a:rPr>
              <a:t>2) 154 р.</a:t>
            </a:r>
            <a:br>
              <a:rPr lang="ru-RU" sz="4000" b="1" dirty="0">
                <a:solidFill>
                  <a:srgbClr val="0000FF"/>
                </a:solidFill>
              </a:rPr>
            </a:br>
            <a:r>
              <a:rPr lang="ru-RU" sz="4000" b="1" dirty="0">
                <a:solidFill>
                  <a:srgbClr val="0000FF"/>
                </a:solidFill>
              </a:rPr>
              <a:t>3) 307 р.</a:t>
            </a:r>
            <a:br>
              <a:rPr lang="ru-RU" sz="4000" b="1" dirty="0">
                <a:solidFill>
                  <a:srgbClr val="0000FF"/>
                </a:solidFill>
              </a:rPr>
            </a:br>
            <a:r>
              <a:rPr lang="ru-RU" sz="4000" b="1" dirty="0">
                <a:solidFill>
                  <a:srgbClr val="0000FF"/>
                </a:solidFill>
              </a:rPr>
              <a:t>4) 222 р.</a:t>
            </a:r>
          </a:p>
        </p:txBody>
      </p:sp>
      <p:pic>
        <p:nvPicPr>
          <p:cNvPr id="22532" name="Picture 5" descr="Картинка 28 из 6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275"/>
            <a:ext cx="3937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251520" y="5774105"/>
            <a:ext cx="2321768" cy="1083895"/>
            <a:chOff x="179512" y="5661248"/>
            <a:chExt cx="2321768" cy="1083895"/>
          </a:xfrm>
        </p:grpSpPr>
        <p:pic>
          <p:nvPicPr>
            <p:cNvPr id="6" name="Picture 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5877272"/>
              <a:ext cx="1025624" cy="86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9512" y="5661248"/>
              <a:ext cx="1296144" cy="576063"/>
            </a:xfrm>
            <a:prstGeom prst="cloudCallout">
              <a:avLst>
                <a:gd name="adj1" fmla="val 46056"/>
                <a:gd name="adj2" fmla="val 55227"/>
              </a:avLst>
            </a:prstGeom>
            <a:solidFill>
              <a:srgbClr val="FFFF66"/>
            </a:solidFill>
            <a:ln w="317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домой</a:t>
              </a:r>
              <a:endPara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60350"/>
            <a:ext cx="4608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179512" y="188640"/>
            <a:ext cx="2321768" cy="1083895"/>
            <a:chOff x="179512" y="5661248"/>
            <a:chExt cx="2321768" cy="1083895"/>
          </a:xfrm>
        </p:grpSpPr>
        <p:pic>
          <p:nvPicPr>
            <p:cNvPr id="4" name="Picture 4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5877272"/>
              <a:ext cx="1025624" cy="86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79512" y="5661248"/>
              <a:ext cx="1296144" cy="576063"/>
            </a:xfrm>
            <a:prstGeom prst="cloudCallout">
              <a:avLst>
                <a:gd name="adj1" fmla="val 46056"/>
                <a:gd name="adj2" fmla="val 55227"/>
              </a:avLst>
            </a:prstGeom>
            <a:solidFill>
              <a:srgbClr val="FFFF66"/>
            </a:solidFill>
            <a:ln w="317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домой</a:t>
              </a:r>
              <a:endPara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 rot="1276416">
            <a:off x="6659563" y="3789363"/>
            <a:ext cx="10795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 Black"/>
              </a:rPr>
              <a:t>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5589240"/>
            <a:ext cx="2321768" cy="1083895"/>
            <a:chOff x="179512" y="5661248"/>
            <a:chExt cx="2321768" cy="1083895"/>
          </a:xfrm>
        </p:grpSpPr>
        <p:pic>
          <p:nvPicPr>
            <p:cNvPr id="4" name="Picture 4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5877272"/>
              <a:ext cx="1025624" cy="86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79512" y="5661248"/>
              <a:ext cx="1296144" cy="576063"/>
            </a:xfrm>
            <a:prstGeom prst="cloudCallout">
              <a:avLst>
                <a:gd name="adj1" fmla="val 46056"/>
                <a:gd name="adj2" fmla="val 55227"/>
              </a:avLst>
            </a:prstGeom>
            <a:solidFill>
              <a:srgbClr val="FFFF66"/>
            </a:solidFill>
            <a:ln w="317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домой</a:t>
              </a:r>
              <a:endPara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11560" y="260648"/>
            <a:ext cx="777716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6600"/>
                </a:solidFill>
                <a:latin typeface="Corbel" pitchFamily="34" charset="0"/>
              </a:rPr>
              <a:t>Если  из одной стопки тетрадей переложить в другую 10 штук, то тетрадей в стопках будет поровну. На сколько в одной стопке было больше тетрадей, чем в другой?</a:t>
            </a:r>
          </a:p>
        </p:txBody>
      </p:sp>
      <p:pic>
        <p:nvPicPr>
          <p:cNvPr id="26627" name="Picture 7" descr="i?id=42379312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187166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i?id=42379312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2936"/>
            <a:ext cx="187166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395536" y="5517232"/>
            <a:ext cx="2321768" cy="1083895"/>
            <a:chOff x="179512" y="5661248"/>
            <a:chExt cx="2321768" cy="1083895"/>
          </a:xfrm>
        </p:grpSpPr>
        <p:pic>
          <p:nvPicPr>
            <p:cNvPr id="6" name="Picture 4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5877272"/>
              <a:ext cx="1025624" cy="86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9512" y="5661248"/>
              <a:ext cx="1296144" cy="576063"/>
            </a:xfrm>
            <a:prstGeom prst="cloudCallout">
              <a:avLst>
                <a:gd name="adj1" fmla="val 46056"/>
                <a:gd name="adj2" fmla="val 55227"/>
              </a:avLst>
            </a:prstGeom>
            <a:solidFill>
              <a:srgbClr val="FFFF66"/>
            </a:solidFill>
            <a:ln w="317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домой</a:t>
              </a:r>
              <a:endPara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5693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6600"/>
                </a:solidFill>
                <a:latin typeface="Corbel" pitchFamily="34" charset="0"/>
              </a:rPr>
              <a:t>В классе 36 учащихся. Мальчиков из них на 6 человека больше, чем девочек. Сколько в классе девочек?</a:t>
            </a:r>
          </a:p>
        </p:txBody>
      </p:sp>
      <p:pic>
        <p:nvPicPr>
          <p:cNvPr id="27651" name="Picture 5" descr="J03369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45" y="3429967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J0336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061741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J03369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983" y="2421905"/>
            <a:ext cx="342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J03368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308" y="2709242"/>
            <a:ext cx="62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J03368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772816"/>
            <a:ext cx="39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J03368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9070" y="3214067"/>
            <a:ext cx="62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J03368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7270" y="3933205"/>
            <a:ext cx="62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J03368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645" y="4653930"/>
            <a:ext cx="62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3" descr="J03368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83" y="4293567"/>
            <a:ext cx="62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4" descr="J03368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7270" y="2348880"/>
            <a:ext cx="62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5" descr="J03369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8345" y="2925142"/>
            <a:ext cx="342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 descr="J03369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6545" y="4006230"/>
            <a:ext cx="342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7" descr="J03369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8345" y="3574430"/>
            <a:ext cx="342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8" descr="J03369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45" y="3069605"/>
            <a:ext cx="342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9" descr="J03369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95" y="3789040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0" descr="J03369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470" y="4366592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21" descr="J03369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070" y="4653930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2" descr="J03369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970" y="2566367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3" descr="J03369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870" y="3790330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4" descr="J03368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2780878"/>
            <a:ext cx="39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5" descr="J03368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638003"/>
            <a:ext cx="39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6" descr="J03368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3141241"/>
            <a:ext cx="39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27" descr="J03368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861966"/>
            <a:ext cx="39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4" name="Picture 28" descr="J03368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573041"/>
            <a:ext cx="39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Picture 29" descr="J0336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34907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30" descr="J0336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0160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7" name="Picture 31" descr="J0336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141241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32" descr="J0336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93340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Picture 33" descr="J03369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36520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Группа 31"/>
          <p:cNvGrpSpPr/>
          <p:nvPr/>
        </p:nvGrpSpPr>
        <p:grpSpPr>
          <a:xfrm>
            <a:off x="251520" y="5585465"/>
            <a:ext cx="2321768" cy="1083895"/>
            <a:chOff x="179512" y="5661248"/>
            <a:chExt cx="2321768" cy="1083895"/>
          </a:xfrm>
        </p:grpSpPr>
        <p:pic>
          <p:nvPicPr>
            <p:cNvPr id="33" name="Picture 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5877272"/>
              <a:ext cx="1025624" cy="86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179512" y="5661248"/>
              <a:ext cx="1296144" cy="576063"/>
            </a:xfrm>
            <a:prstGeom prst="cloudCallout">
              <a:avLst>
                <a:gd name="adj1" fmla="val 46056"/>
                <a:gd name="adj2" fmla="val 55227"/>
              </a:avLst>
            </a:prstGeom>
            <a:solidFill>
              <a:srgbClr val="FFFF66"/>
            </a:solidFill>
            <a:ln w="317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домой</a:t>
              </a:r>
              <a:endPara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979111">
            <a:off x="58597" y="523465"/>
            <a:ext cx="63367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 занятиях математикой человек играет и ум свой развивает.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7727">
            <a:off x="4745433" y="956076"/>
            <a:ext cx="4185545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Математика начинается</a:t>
            </a:r>
          </a:p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с осмысления слов.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51520">
            <a:off x="432899" y="2050096"/>
            <a:ext cx="4572000" cy="830997"/>
          </a:xfrm>
          <a:prstGeom prst="rect">
            <a:avLst/>
          </a:prstGeom>
          <a:solidFill>
            <a:srgbClr val="15C2FF"/>
          </a:solidFill>
        </p:spPr>
        <p:txBody>
          <a:bodyPr>
            <a:spAutoFit/>
          </a:bodyPr>
          <a:lstStyle/>
          <a:p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Математика помогает лучше разбираться в жизни.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682871">
            <a:off x="3995936" y="2860196"/>
            <a:ext cx="4572000" cy="1200329"/>
          </a:xfrm>
          <a:prstGeom prst="rect">
            <a:avLst/>
          </a:prstGeom>
          <a:solidFill>
            <a:srgbClr val="00FF00"/>
          </a:solidFill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Школьная математика есть игровое начало познания жизни.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127017">
            <a:off x="240223" y="4186165"/>
            <a:ext cx="4572000" cy="1200329"/>
          </a:xfrm>
          <a:prstGeom prst="rect">
            <a:avLst/>
          </a:prstGeom>
          <a:solidFill>
            <a:srgbClr val="AE12B2"/>
          </a:solidFill>
        </p:spPr>
        <p:txBody>
          <a:bodyPr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Математика через игры ума развивает разные виды мышления</a:t>
            </a:r>
            <a:endParaRPr lang="ru-RU" sz="24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15930">
            <a:off x="4212402" y="4996155"/>
            <a:ext cx="4898453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</a:rPr>
              <a:t>Прежде чем задание решать нужно каждое слово задания понимать.</a:t>
            </a:r>
            <a:endParaRPr lang="ru-RU" sz="2400" b="1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ea typeface="+mj-ea"/>
            </a:endParaRP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645024"/>
            <a:ext cx="18875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BD1365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3789040"/>
            <a:ext cx="2952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51520" y="5589240"/>
            <a:ext cx="2321768" cy="1083895"/>
            <a:chOff x="179512" y="5661248"/>
            <a:chExt cx="2321768" cy="1083895"/>
          </a:xfrm>
        </p:grpSpPr>
        <p:pic>
          <p:nvPicPr>
            <p:cNvPr id="7" name="Picture 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5877272"/>
              <a:ext cx="1025624" cy="86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79512" y="5661248"/>
              <a:ext cx="1296144" cy="576063"/>
            </a:xfrm>
            <a:prstGeom prst="cloudCallout">
              <a:avLst>
                <a:gd name="adj1" fmla="val 46056"/>
                <a:gd name="adj2" fmla="val 55227"/>
              </a:avLst>
            </a:prstGeom>
            <a:solidFill>
              <a:srgbClr val="FFFF66"/>
            </a:solidFill>
            <a:ln w="317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домой</a:t>
              </a:r>
              <a:endPara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ea typeface="+mj-ea"/>
            </a:endParaRP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5544616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5589240"/>
            <a:ext cx="2321768" cy="1083895"/>
            <a:chOff x="179512" y="5661248"/>
            <a:chExt cx="2321768" cy="1083895"/>
          </a:xfrm>
        </p:grpSpPr>
        <p:pic>
          <p:nvPicPr>
            <p:cNvPr id="6" name="Picture 4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5877272"/>
              <a:ext cx="1025624" cy="86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9512" y="5661248"/>
              <a:ext cx="1296144" cy="576063"/>
            </a:xfrm>
            <a:prstGeom prst="cloudCallout">
              <a:avLst>
                <a:gd name="adj1" fmla="val 46056"/>
                <a:gd name="adj2" fmla="val 55227"/>
              </a:avLst>
            </a:prstGeom>
            <a:solidFill>
              <a:srgbClr val="FFFF66"/>
            </a:solidFill>
            <a:ln w="317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домой</a:t>
              </a:r>
              <a:endPara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419872" y="0"/>
            <a:ext cx="4427984" cy="1037977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DA2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Конкурс</a:t>
            </a:r>
            <a:endParaRPr lang="ru-RU" dirty="0">
              <a:solidFill>
                <a:srgbClr val="DA26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131840" y="1052736"/>
            <a:ext cx="6372200" cy="1728192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DA2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</a:t>
            </a:r>
          </a:p>
          <a:p>
            <a:pPr marL="1619250" indent="528638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DA2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внутри</a:t>
            </a:r>
            <a:endParaRPr lang="ru-RU" sz="4800" dirty="0">
              <a:solidFill>
                <a:srgbClr val="DA26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Рисунок 3" descr="093115f16d924f6a669787e5ae57bdda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2940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947651"/>
            <a:ext cx="8532812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sz="32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ru-RU" sz="36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Реши уравнения, найди его корни</a:t>
            </a:r>
          </a:p>
          <a:p>
            <a:pPr>
              <a:buFontTx/>
              <a:buChar char="-"/>
              <a:defRPr/>
            </a:pPr>
            <a:r>
              <a:rPr lang="ru-RU" sz="36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 буквы соответствующие          	</a:t>
            </a:r>
            <a:r>
              <a:rPr lang="ru-RU" sz="36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полученным корням</a:t>
            </a:r>
            <a:endParaRPr lang="ru-RU" sz="36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А   Б   В   Г   Д     и т. д.</a:t>
            </a:r>
          </a:p>
          <a:p>
            <a:pPr>
              <a:defRPr/>
            </a:pPr>
            <a:r>
              <a:rPr lang="ru-RU" sz="36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   2    3   4   5      и т.д.</a:t>
            </a:r>
          </a:p>
          <a:p>
            <a:pPr>
              <a:defRPr/>
            </a:pPr>
            <a:r>
              <a:rPr lang="ru-RU" sz="36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Составь слово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093115f16d924f6a669787e5ae57bdda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73675"/>
            <a:ext cx="1609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8313" y="188913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620713"/>
            <a:ext cx="3600450" cy="296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lvl="1" indent="-85725">
              <a:defRPr/>
            </a:pPr>
            <a:r>
              <a:rPr lang="ru-RU" sz="1600" b="1" dirty="0"/>
              <a:t>1)</a:t>
            </a:r>
            <a:r>
              <a:rPr lang="ru-RU" sz="1600" dirty="0"/>
              <a:t>  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33CC"/>
                </a:solidFill>
              </a:rPr>
              <a:t>х</a:t>
            </a:r>
            <a:r>
              <a:rPr lang="ru-RU" sz="2800" b="1" baseline="30000" dirty="0">
                <a:solidFill>
                  <a:srgbClr val="0033CC"/>
                </a:solidFill>
              </a:rPr>
              <a:t>2</a:t>
            </a:r>
            <a:r>
              <a:rPr lang="ru-RU" sz="2800" b="1" dirty="0">
                <a:solidFill>
                  <a:srgbClr val="0033CC"/>
                </a:solidFill>
              </a:rPr>
              <a:t> -16х + 28 =0</a:t>
            </a:r>
          </a:p>
          <a:p>
            <a:pPr marL="342900" indent="-342900">
              <a:defRPr/>
            </a:pPr>
            <a:r>
              <a:rPr lang="ru-RU" sz="1600" b="1" dirty="0"/>
              <a:t>2)   </a:t>
            </a:r>
            <a:r>
              <a:rPr lang="ru-RU" sz="1400" dirty="0"/>
              <a:t> </a:t>
            </a:r>
            <a:r>
              <a:rPr lang="ru-RU" sz="2800" b="1" dirty="0">
                <a:solidFill>
                  <a:srgbClr val="0033CC"/>
                </a:solidFill>
              </a:rPr>
              <a:t>2(3х – 2) = </a:t>
            </a:r>
            <a:r>
              <a:rPr lang="ru-RU" sz="2800" b="1" dirty="0" err="1">
                <a:solidFill>
                  <a:srgbClr val="0033CC"/>
                </a:solidFill>
              </a:rPr>
              <a:t>х</a:t>
            </a:r>
            <a:r>
              <a:rPr lang="ru-RU" sz="2800" b="1" dirty="0">
                <a:solidFill>
                  <a:srgbClr val="0033CC"/>
                </a:solidFill>
              </a:rPr>
              <a:t> + 86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indent="-342900">
              <a:defRPr/>
            </a:pPr>
            <a:r>
              <a:rPr lang="ru-RU" dirty="0"/>
              <a:t> </a:t>
            </a:r>
            <a:r>
              <a:rPr lang="ru-RU" sz="1600" b="1" dirty="0"/>
              <a:t>3)</a:t>
            </a:r>
          </a:p>
          <a:p>
            <a:pPr marL="342900" indent="-342900">
              <a:buFontTx/>
              <a:buAutoNum type="arabicParenR"/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379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916113"/>
            <a:ext cx="24241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59113" y="3213100"/>
            <a:ext cx="2881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команда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525" y="260350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725" y="692150"/>
            <a:ext cx="3600450" cy="296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lvl="1" indent="-85725">
              <a:defRPr/>
            </a:pPr>
            <a:r>
              <a:rPr lang="ru-RU" sz="1600" b="1" dirty="0"/>
              <a:t>1)</a:t>
            </a:r>
            <a:r>
              <a:rPr lang="ru-RU" sz="1600" dirty="0"/>
              <a:t>  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33CC"/>
                </a:solidFill>
              </a:rPr>
              <a:t>х</a:t>
            </a:r>
            <a:r>
              <a:rPr lang="ru-RU" sz="2800" b="1" baseline="30000" dirty="0">
                <a:solidFill>
                  <a:srgbClr val="0033CC"/>
                </a:solidFill>
              </a:rPr>
              <a:t>2</a:t>
            </a:r>
            <a:r>
              <a:rPr lang="ru-RU" sz="2800" b="1" dirty="0">
                <a:solidFill>
                  <a:srgbClr val="0033CC"/>
                </a:solidFill>
              </a:rPr>
              <a:t> -16х + 48 =0</a:t>
            </a:r>
          </a:p>
          <a:p>
            <a:pPr marL="342900" indent="-342900">
              <a:defRPr/>
            </a:pPr>
            <a:r>
              <a:rPr lang="ru-RU" sz="1600" b="1" dirty="0"/>
              <a:t>2)   </a:t>
            </a:r>
            <a:r>
              <a:rPr lang="ru-RU" sz="1400" dirty="0"/>
              <a:t> </a:t>
            </a:r>
            <a:r>
              <a:rPr lang="ru-RU" sz="2800" b="1" dirty="0">
                <a:solidFill>
                  <a:srgbClr val="0033CC"/>
                </a:solidFill>
              </a:rPr>
              <a:t>5(7 – </a:t>
            </a:r>
            <a:r>
              <a:rPr lang="ru-RU" sz="2800" b="1" dirty="0" err="1">
                <a:solidFill>
                  <a:srgbClr val="0033CC"/>
                </a:solidFill>
              </a:rPr>
              <a:t>х</a:t>
            </a:r>
            <a:r>
              <a:rPr lang="ru-RU" sz="2800" b="1" dirty="0">
                <a:solidFill>
                  <a:srgbClr val="0033CC"/>
                </a:solidFill>
              </a:rPr>
              <a:t>) = -2х - 28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indent="-342900">
              <a:defRPr/>
            </a:pPr>
            <a:r>
              <a:rPr lang="ru-RU" dirty="0"/>
              <a:t> </a:t>
            </a:r>
            <a:r>
              <a:rPr lang="ru-RU" sz="1600" b="1" dirty="0"/>
              <a:t>3)</a:t>
            </a:r>
          </a:p>
          <a:p>
            <a:pPr marL="342900" indent="-342900">
              <a:buFontTx/>
              <a:buAutoNum type="arabicParenR"/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buFontTx/>
              <a:buAutoNum type="arabicParenR"/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71775" y="3644900"/>
            <a:ext cx="3600450" cy="296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lvl="1" indent="-85725">
              <a:defRPr/>
            </a:pPr>
            <a:r>
              <a:rPr lang="ru-RU" sz="1600" b="1" dirty="0"/>
              <a:t>1)</a:t>
            </a:r>
            <a:r>
              <a:rPr lang="ru-RU" sz="1600" dirty="0"/>
              <a:t>  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33CC"/>
                </a:solidFill>
              </a:rPr>
              <a:t>х</a:t>
            </a:r>
            <a:r>
              <a:rPr lang="ru-RU" sz="2800" b="1" baseline="30000" dirty="0">
                <a:solidFill>
                  <a:srgbClr val="0033CC"/>
                </a:solidFill>
              </a:rPr>
              <a:t>2</a:t>
            </a:r>
            <a:r>
              <a:rPr lang="ru-RU" sz="2800" b="1" dirty="0">
                <a:solidFill>
                  <a:srgbClr val="0033CC"/>
                </a:solidFill>
              </a:rPr>
              <a:t> -25х + 84 =0</a:t>
            </a:r>
          </a:p>
          <a:p>
            <a:pPr marL="342900" indent="-342900">
              <a:defRPr/>
            </a:pPr>
            <a:r>
              <a:rPr lang="ru-RU" sz="1600" b="1" dirty="0"/>
              <a:t>2) </a:t>
            </a:r>
            <a:r>
              <a:rPr lang="ru-RU" sz="2800" b="1" dirty="0">
                <a:solidFill>
                  <a:srgbClr val="0033CC"/>
                </a:solidFill>
              </a:rPr>
              <a:t>16 – 4х = 4(</a:t>
            </a:r>
            <a:r>
              <a:rPr lang="ru-RU" sz="2800" b="1" dirty="0" err="1">
                <a:solidFill>
                  <a:srgbClr val="0033CC"/>
                </a:solidFill>
              </a:rPr>
              <a:t>х</a:t>
            </a:r>
            <a:r>
              <a:rPr lang="ru-RU" sz="2800" b="1" dirty="0">
                <a:solidFill>
                  <a:srgbClr val="0033CC"/>
                </a:solidFill>
              </a:rPr>
              <a:t> – 28)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indent="-342900">
              <a:defRPr/>
            </a:pPr>
            <a:r>
              <a:rPr lang="ru-RU" dirty="0"/>
              <a:t> </a:t>
            </a:r>
            <a:r>
              <a:rPr lang="ru-RU" sz="1600" b="1" dirty="0"/>
              <a:t>3)</a:t>
            </a:r>
          </a:p>
          <a:p>
            <a:pPr marL="342900" indent="-342900">
              <a:buFontTx/>
              <a:buAutoNum type="arabicParenR"/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buFontTx/>
              <a:buAutoNum type="arabicParenR"/>
              <a:defRPr/>
            </a:pPr>
            <a:endParaRPr lang="ru-RU" dirty="0"/>
          </a:p>
        </p:txBody>
      </p:sp>
      <p:sp>
        <p:nvSpPr>
          <p:cNvPr id="338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380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989138"/>
            <a:ext cx="261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868863"/>
            <a:ext cx="18002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611188" y="2852738"/>
            <a:ext cx="2016125" cy="1008062"/>
            <a:chOff x="611560" y="2852936"/>
            <a:chExt cx="2016224" cy="1008112"/>
          </a:xfrm>
        </p:grpSpPr>
        <p:sp>
          <p:nvSpPr>
            <p:cNvPr id="19" name="Блок-схема: память с посл. доступом 18"/>
            <p:cNvSpPr/>
            <p:nvPr/>
          </p:nvSpPr>
          <p:spPr>
            <a:xfrm flipH="1">
              <a:off x="611560" y="2852936"/>
              <a:ext cx="2016224" cy="1008112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14" name="TextBox 19"/>
            <p:cNvSpPr txBox="1">
              <a:spLocks noChangeArrowheads="1"/>
            </p:cNvSpPr>
            <p:nvPr/>
          </p:nvSpPr>
          <p:spPr bwMode="auto">
            <a:xfrm>
              <a:off x="827584" y="3068960"/>
              <a:ext cx="15121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solidFill>
                    <a:schemeClr val="bg1"/>
                  </a:solidFill>
                </a:rPr>
                <a:t>ромб</a:t>
              </a:r>
            </a:p>
          </p:txBody>
        </p: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6443663" y="2781300"/>
            <a:ext cx="2016125" cy="1008063"/>
            <a:chOff x="611560" y="2852936"/>
            <a:chExt cx="2016224" cy="1008112"/>
          </a:xfrm>
        </p:grpSpPr>
        <p:sp>
          <p:nvSpPr>
            <p:cNvPr id="23" name="Блок-схема: память с посл. доступом 22"/>
            <p:cNvSpPr/>
            <p:nvPr/>
          </p:nvSpPr>
          <p:spPr>
            <a:xfrm flipH="1">
              <a:off x="611560" y="2852936"/>
              <a:ext cx="2016224" cy="1008112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12" name="TextBox 23"/>
            <p:cNvSpPr txBox="1">
              <a:spLocks noChangeArrowheads="1"/>
            </p:cNvSpPr>
            <p:nvPr/>
          </p:nvSpPr>
          <p:spPr bwMode="auto">
            <a:xfrm>
              <a:off x="827584" y="3068960"/>
              <a:ext cx="15121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solidFill>
                    <a:schemeClr val="bg1"/>
                  </a:solidFill>
                </a:rPr>
                <a:t>круг</a:t>
              </a:r>
            </a:p>
          </p:txBody>
        </p:sp>
      </p:grpSp>
      <p:grpSp>
        <p:nvGrpSpPr>
          <p:cNvPr id="7" name="Группа 24"/>
          <p:cNvGrpSpPr>
            <a:grpSpLocks/>
          </p:cNvGrpSpPr>
          <p:nvPr/>
        </p:nvGrpSpPr>
        <p:grpSpPr bwMode="auto">
          <a:xfrm>
            <a:off x="3492500" y="5849938"/>
            <a:ext cx="2016125" cy="1008062"/>
            <a:chOff x="611560" y="2852936"/>
            <a:chExt cx="2016224" cy="1008112"/>
          </a:xfrm>
        </p:grpSpPr>
        <p:sp>
          <p:nvSpPr>
            <p:cNvPr id="26" name="Блок-схема: память с посл. доступом 25"/>
            <p:cNvSpPr/>
            <p:nvPr/>
          </p:nvSpPr>
          <p:spPr>
            <a:xfrm flipH="1">
              <a:off x="611560" y="2852936"/>
              <a:ext cx="2016224" cy="1008112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10" name="TextBox 26"/>
            <p:cNvSpPr txBox="1">
              <a:spLocks noChangeArrowheads="1"/>
            </p:cNvSpPr>
            <p:nvPr/>
          </p:nvSpPr>
          <p:spPr bwMode="auto">
            <a:xfrm>
              <a:off x="827584" y="3068960"/>
              <a:ext cx="15121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solidFill>
                    <a:schemeClr val="bg1"/>
                  </a:solidFill>
                </a:rPr>
                <a:t>угол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7772400" cy="3744416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Конкурс</a:t>
            </a:r>
            <a:br>
              <a:rPr lang="ru-RU" dirty="0" smtClean="0">
                <a:ea typeface="+mj-ea"/>
              </a:rPr>
            </a:br>
            <a:r>
              <a:rPr lang="ru-RU" dirty="0" smtClean="0">
                <a:ea typeface="+mj-ea"/>
              </a:rPr>
              <a:t/>
            </a:r>
            <a:br>
              <a:rPr lang="ru-RU" dirty="0" smtClean="0">
                <a:ea typeface="+mj-ea"/>
              </a:rPr>
            </a:br>
            <a:r>
              <a:rPr lang="ru-RU" sz="7300" dirty="0" smtClean="0">
                <a:solidFill>
                  <a:srgbClr val="C00000"/>
                </a:solidFill>
                <a:ea typeface="+mj-ea"/>
              </a:rPr>
              <a:t>«Разгадай кроссворд»</a:t>
            </a:r>
            <a:endParaRPr lang="ru-RU" sz="7300" dirty="0">
              <a:solidFill>
                <a:srgbClr val="C000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2060575"/>
          <a:ext cx="3024336" cy="3096345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  <a:gridCol w="1008112"/>
              </a:tblGrid>
              <a:tr h="103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43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43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43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4300" b="1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4300" b="1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43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4300" b="1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4300" b="1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3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43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086" marR="268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59338" y="3789363"/>
          <a:ext cx="2610390" cy="2520279"/>
        </p:xfrm>
        <a:graphic>
          <a:graphicData uri="http://schemas.openxmlformats.org/drawingml/2006/table">
            <a:tbl>
              <a:tblPr/>
              <a:tblGrid>
                <a:gridCol w="870130"/>
                <a:gridCol w="870130"/>
                <a:gridCol w="870130"/>
              </a:tblGrid>
              <a:tr h="84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38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38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38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3800" b="1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3800" b="1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38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3800" b="1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3800" b="1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3800" b="1" dirty="0">
                        <a:solidFill>
                          <a:srgbClr val="00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11" marR="23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60350"/>
            <a:ext cx="795655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Магический квадрат</a:t>
            </a:r>
          </a:p>
          <a:p>
            <a:pPr>
              <a:defRPr/>
            </a:pPr>
            <a:r>
              <a:rPr lang="ru-RU" b="1" dirty="0"/>
              <a:t>Расставь цифры, помещенные в квадратиках так, чтобы суммы чисел по любой горизонтали, вертикали, диагонали были одинаковы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3800" y="3357563"/>
            <a:ext cx="230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0350"/>
            <a:ext cx="79565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Магический  круг</a:t>
            </a:r>
          </a:p>
          <a:p>
            <a:pPr>
              <a:defRPr/>
            </a:pPr>
            <a:r>
              <a:rPr lang="ru-RU" b="1" dirty="0"/>
              <a:t>В кружках надо расставить цифры от 1 до 7 так, чтобы их сумма на каждой окружности и на каждой прямой равнялась 12</a:t>
            </a:r>
          </a:p>
        </p:txBody>
      </p:sp>
      <p:grpSp>
        <p:nvGrpSpPr>
          <p:cNvPr id="36867" name="Группа 32"/>
          <p:cNvGrpSpPr>
            <a:grpSpLocks/>
          </p:cNvGrpSpPr>
          <p:nvPr/>
        </p:nvGrpSpPr>
        <p:grpSpPr bwMode="auto">
          <a:xfrm>
            <a:off x="1258888" y="1312863"/>
            <a:ext cx="5473700" cy="5545137"/>
            <a:chOff x="1187624" y="1124744"/>
            <a:chExt cx="5472608" cy="5544616"/>
          </a:xfrm>
        </p:grpSpPr>
        <p:grpSp>
          <p:nvGrpSpPr>
            <p:cNvPr id="36875" name="Группа 31"/>
            <p:cNvGrpSpPr>
              <a:grpSpLocks/>
            </p:cNvGrpSpPr>
            <p:nvPr/>
          </p:nvGrpSpPr>
          <p:grpSpPr bwMode="auto">
            <a:xfrm>
              <a:off x="1246925" y="1484784"/>
              <a:ext cx="5413307" cy="5184576"/>
              <a:chOff x="1246925" y="1484784"/>
              <a:chExt cx="5413307" cy="518457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246349" y="1485072"/>
                <a:ext cx="5413883" cy="51842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368488" y="2493040"/>
                <a:ext cx="3169605" cy="31683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485865" y="3608947"/>
                <a:ext cx="934850" cy="93653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4" name="Прямая соединительная линия 13"/>
              <p:cNvCxnSpPr>
                <a:stCxn id="9" idx="0"/>
                <a:endCxn id="11" idx="0"/>
              </p:cNvCxnSpPr>
              <p:nvPr/>
            </p:nvCxnSpPr>
            <p:spPr>
              <a:xfrm flipH="1">
                <a:off x="3952497" y="1485072"/>
                <a:ext cx="1587" cy="212387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endCxn id="11" idx="3"/>
              </p:cNvCxnSpPr>
              <p:nvPr/>
            </p:nvCxnSpPr>
            <p:spPr>
              <a:xfrm flipV="1">
                <a:off x="1763771" y="4407385"/>
                <a:ext cx="1858592" cy="118257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4355642" y="4293096"/>
                <a:ext cx="1872876" cy="12968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Овал 11"/>
            <p:cNvSpPr/>
            <p:nvPr/>
          </p:nvSpPr>
          <p:spPr>
            <a:xfrm>
              <a:off x="4715932" y="4437545"/>
              <a:ext cx="936438" cy="9349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723794" y="5085184"/>
              <a:ext cx="936438" cy="9365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187624" y="5085184"/>
              <a:ext cx="936438" cy="9365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492214" y="2204143"/>
              <a:ext cx="936438" cy="9365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492214" y="1124744"/>
              <a:ext cx="936438" cy="9365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492214" y="3601011"/>
              <a:ext cx="936438" cy="9349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268495" y="4437545"/>
              <a:ext cx="934851" cy="9349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779838" y="256540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DA2618"/>
                </a:solidFill>
              </a:rPr>
              <a:t>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79838" y="1412875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DA2618"/>
                </a:solidFill>
              </a:rPr>
              <a:t>5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779838" y="386080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DA2618"/>
                </a:solidFill>
              </a:rPr>
              <a:t>4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03800" y="472440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DA2618"/>
                </a:solidFill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476375" y="5373688"/>
            <a:ext cx="503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DA2618"/>
                </a:solidFill>
              </a:rPr>
              <a:t>1</a:t>
            </a:r>
            <a:endParaRPr lang="ru-RU" sz="4000" b="1" dirty="0">
              <a:solidFill>
                <a:srgbClr val="DA2618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55875" y="4724400"/>
            <a:ext cx="503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DA2618"/>
                </a:solidFill>
              </a:rPr>
              <a:t>7</a:t>
            </a:r>
            <a:endParaRPr lang="ru-RU" sz="4000" b="1" dirty="0">
              <a:solidFill>
                <a:srgbClr val="DA2618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011863" y="5373688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DA2618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0350"/>
            <a:ext cx="7956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 стертые цифры</a:t>
            </a:r>
            <a:endParaRPr lang="ru-RU" b="1" dirty="0"/>
          </a:p>
        </p:txBody>
      </p:sp>
      <p:grpSp>
        <p:nvGrpSpPr>
          <p:cNvPr id="38915" name="Группа 62"/>
          <p:cNvGrpSpPr>
            <a:grpSpLocks/>
          </p:cNvGrpSpPr>
          <p:nvPr/>
        </p:nvGrpSpPr>
        <p:grpSpPr bwMode="auto">
          <a:xfrm>
            <a:off x="0" y="1916113"/>
            <a:ext cx="2663825" cy="3217862"/>
            <a:chOff x="35496" y="1844824"/>
            <a:chExt cx="2664296" cy="3217713"/>
          </a:xfrm>
        </p:grpSpPr>
        <p:sp>
          <p:nvSpPr>
            <p:cNvPr id="38940" name="TextBox 29"/>
            <p:cNvSpPr txBox="1">
              <a:spLocks noChangeArrowheads="1"/>
            </p:cNvSpPr>
            <p:nvPr/>
          </p:nvSpPr>
          <p:spPr bwMode="auto">
            <a:xfrm>
              <a:off x="1187624" y="1844824"/>
              <a:ext cx="1368152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      </a:t>
              </a:r>
              <a:endParaRPr lang="ru-RU" sz="4400" b="1"/>
            </a:p>
            <a:p>
              <a:endParaRPr lang="ru-RU" sz="4400" b="1"/>
            </a:p>
          </p:txBody>
        </p:sp>
        <p:grpSp>
          <p:nvGrpSpPr>
            <p:cNvPr id="38941" name="Группа 42"/>
            <p:cNvGrpSpPr>
              <a:grpSpLocks/>
            </p:cNvGrpSpPr>
            <p:nvPr/>
          </p:nvGrpSpPr>
          <p:grpSpPr bwMode="auto">
            <a:xfrm>
              <a:off x="1656875" y="2693821"/>
              <a:ext cx="833175" cy="350988"/>
              <a:chOff x="1656875" y="2693821"/>
              <a:chExt cx="833175" cy="350988"/>
            </a:xfrm>
          </p:grpSpPr>
          <p:sp>
            <p:nvSpPr>
              <p:cNvPr id="32" name="4-конечная звезда 31"/>
              <p:cNvSpPr/>
              <p:nvPr/>
            </p:nvSpPr>
            <p:spPr>
              <a:xfrm rot="2608791">
                <a:off x="1656621" y="2694097"/>
                <a:ext cx="401708" cy="350822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4-конечная звезда 32"/>
              <p:cNvSpPr/>
              <p:nvPr/>
            </p:nvSpPr>
            <p:spPr>
              <a:xfrm rot="2608791">
                <a:off x="2088497" y="2694097"/>
                <a:ext cx="401708" cy="350822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862730" y="3141751"/>
              <a:ext cx="1621124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43" name="Группа 43"/>
            <p:cNvGrpSpPr>
              <a:grpSpLocks/>
            </p:cNvGrpSpPr>
            <p:nvPr/>
          </p:nvGrpSpPr>
          <p:grpSpPr bwMode="auto">
            <a:xfrm>
              <a:off x="1619672" y="3284984"/>
              <a:ext cx="833175" cy="350988"/>
              <a:chOff x="1584867" y="2693821"/>
              <a:chExt cx="833175" cy="350988"/>
            </a:xfrm>
          </p:grpSpPr>
          <p:sp>
            <p:nvSpPr>
              <p:cNvPr id="45" name="4-конечная звезда 44"/>
              <p:cNvSpPr/>
              <p:nvPr/>
            </p:nvSpPr>
            <p:spPr>
              <a:xfrm rot="2608791">
                <a:off x="1585296" y="2693456"/>
                <a:ext cx="400121" cy="350822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4-конечная звезда 45"/>
              <p:cNvSpPr/>
              <p:nvPr/>
            </p:nvSpPr>
            <p:spPr>
              <a:xfrm rot="2608791">
                <a:off x="2017172" y="2693456"/>
                <a:ext cx="400121" cy="350822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8944" name="Группа 46"/>
            <p:cNvGrpSpPr>
              <a:grpSpLocks/>
            </p:cNvGrpSpPr>
            <p:nvPr/>
          </p:nvGrpSpPr>
          <p:grpSpPr bwMode="auto">
            <a:xfrm>
              <a:off x="1259632" y="3789040"/>
              <a:ext cx="833175" cy="350988"/>
              <a:chOff x="1584867" y="2693821"/>
              <a:chExt cx="833175" cy="350988"/>
            </a:xfrm>
          </p:grpSpPr>
          <p:sp>
            <p:nvSpPr>
              <p:cNvPr id="48" name="4-конечная звезда 47"/>
              <p:cNvSpPr/>
              <p:nvPr/>
            </p:nvSpPr>
            <p:spPr>
              <a:xfrm rot="2608791">
                <a:off x="1584910" y="2694202"/>
                <a:ext cx="401708" cy="350822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4-конечная звезда 48"/>
              <p:cNvSpPr/>
              <p:nvPr/>
            </p:nvSpPr>
            <p:spPr>
              <a:xfrm rot="2608791">
                <a:off x="2016786" y="2694202"/>
                <a:ext cx="401708" cy="350822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8945" name="Группа 49"/>
            <p:cNvGrpSpPr>
              <a:grpSpLocks/>
            </p:cNvGrpSpPr>
            <p:nvPr/>
          </p:nvGrpSpPr>
          <p:grpSpPr bwMode="auto">
            <a:xfrm>
              <a:off x="317246" y="3806888"/>
              <a:ext cx="833175" cy="350988"/>
              <a:chOff x="1074529" y="2207613"/>
              <a:chExt cx="833175" cy="350988"/>
            </a:xfrm>
          </p:grpSpPr>
          <p:sp>
            <p:nvSpPr>
              <p:cNvPr id="51" name="4-конечная звезда 50"/>
              <p:cNvSpPr/>
              <p:nvPr/>
            </p:nvSpPr>
            <p:spPr>
              <a:xfrm rot="2608791">
                <a:off x="1073817" y="2207608"/>
                <a:ext cx="401708" cy="350821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 rot="2608791">
                <a:off x="1505693" y="2207608"/>
                <a:ext cx="401708" cy="350821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8946" name="Группа 52"/>
            <p:cNvGrpSpPr>
              <a:grpSpLocks/>
            </p:cNvGrpSpPr>
            <p:nvPr/>
          </p:nvGrpSpPr>
          <p:grpSpPr bwMode="auto">
            <a:xfrm>
              <a:off x="352742" y="4526968"/>
              <a:ext cx="833175" cy="350988"/>
              <a:chOff x="1110025" y="2207613"/>
              <a:chExt cx="833175" cy="350988"/>
            </a:xfrm>
          </p:grpSpPr>
          <p:sp>
            <p:nvSpPr>
              <p:cNvPr id="54" name="4-конечная звезда 53"/>
              <p:cNvSpPr/>
              <p:nvPr/>
            </p:nvSpPr>
            <p:spPr>
              <a:xfrm rot="2608791">
                <a:off x="1110335" y="2208220"/>
                <a:ext cx="401709" cy="350821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4-конечная звезда 54"/>
              <p:cNvSpPr/>
              <p:nvPr/>
            </p:nvSpPr>
            <p:spPr>
              <a:xfrm rot="2608791">
                <a:off x="1542211" y="2208220"/>
                <a:ext cx="401709" cy="350821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8947" name="Прямоугольник 56"/>
            <p:cNvSpPr>
              <a:spLocks noChangeArrowheads="1"/>
            </p:cNvSpPr>
            <p:nvPr/>
          </p:nvSpPr>
          <p:spPr bwMode="auto">
            <a:xfrm>
              <a:off x="2015208" y="42930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79985" y="4365657"/>
              <a:ext cx="251980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49" name="TextBox 60"/>
            <p:cNvSpPr txBox="1">
              <a:spLocks noChangeArrowheads="1"/>
            </p:cNvSpPr>
            <p:nvPr/>
          </p:nvSpPr>
          <p:spPr bwMode="auto">
            <a:xfrm rot="3061873">
              <a:off x="418023" y="2264863"/>
              <a:ext cx="6480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/>
                <a:t>+</a:t>
              </a:r>
            </a:p>
          </p:txBody>
        </p:sp>
        <p:sp>
          <p:nvSpPr>
            <p:cNvPr id="38950" name="TextBox 61"/>
            <p:cNvSpPr txBox="1">
              <a:spLocks noChangeArrowheads="1"/>
            </p:cNvSpPr>
            <p:nvPr/>
          </p:nvSpPr>
          <p:spPr bwMode="auto">
            <a:xfrm>
              <a:off x="35496" y="3284984"/>
              <a:ext cx="5395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/>
                <a:t>+</a:t>
              </a:r>
            </a:p>
          </p:txBody>
        </p:sp>
        <p:sp>
          <p:nvSpPr>
            <p:cNvPr id="47" name="4-конечная звезда 46"/>
            <p:cNvSpPr/>
            <p:nvPr/>
          </p:nvSpPr>
          <p:spPr>
            <a:xfrm rot="2608791">
              <a:off x="1034211" y="2168659"/>
              <a:ext cx="377892" cy="330185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2" name="Прямоугольник 49"/>
            <p:cNvSpPr>
              <a:spLocks noChangeArrowheads="1"/>
            </p:cNvSpPr>
            <p:nvPr/>
          </p:nvSpPr>
          <p:spPr bwMode="auto">
            <a:xfrm>
              <a:off x="2123728" y="1939479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6</a:t>
              </a:r>
              <a:endParaRPr lang="ru-RU"/>
            </a:p>
          </p:txBody>
        </p:sp>
        <p:sp>
          <p:nvSpPr>
            <p:cNvPr id="38953" name="Прямоугольник 52"/>
            <p:cNvSpPr>
              <a:spLocks noChangeArrowheads="1"/>
            </p:cNvSpPr>
            <p:nvPr/>
          </p:nvSpPr>
          <p:spPr bwMode="auto">
            <a:xfrm>
              <a:off x="1547664" y="1939479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7</a:t>
              </a:r>
              <a:endParaRPr lang="ru-RU"/>
            </a:p>
          </p:txBody>
        </p:sp>
        <p:sp>
          <p:nvSpPr>
            <p:cNvPr id="38954" name="Прямоугольник 58"/>
            <p:cNvSpPr>
              <a:spLocks noChangeArrowheads="1"/>
            </p:cNvSpPr>
            <p:nvPr/>
          </p:nvSpPr>
          <p:spPr bwMode="auto">
            <a:xfrm>
              <a:off x="1187624" y="3068960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8</a:t>
              </a:r>
              <a:endParaRPr lang="ru-RU"/>
            </a:p>
          </p:txBody>
        </p:sp>
        <p:sp>
          <p:nvSpPr>
            <p:cNvPr id="38955" name="Прямоугольник 59"/>
            <p:cNvSpPr>
              <a:spLocks noChangeArrowheads="1"/>
            </p:cNvSpPr>
            <p:nvPr/>
          </p:nvSpPr>
          <p:spPr bwMode="auto">
            <a:xfrm>
              <a:off x="760777" y="3068960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38956" name="Прямоугольник 65"/>
            <p:cNvSpPr>
              <a:spLocks noChangeArrowheads="1"/>
            </p:cNvSpPr>
            <p:nvPr/>
          </p:nvSpPr>
          <p:spPr bwMode="auto">
            <a:xfrm>
              <a:off x="1583160" y="42930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38957" name="Прямоугольник 66"/>
            <p:cNvSpPr>
              <a:spLocks noChangeArrowheads="1"/>
            </p:cNvSpPr>
            <p:nvPr/>
          </p:nvSpPr>
          <p:spPr bwMode="auto">
            <a:xfrm>
              <a:off x="1151112" y="42930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9</a:t>
              </a:r>
              <a:endParaRPr lang="ru-RU"/>
            </a:p>
          </p:txBody>
        </p:sp>
      </p:grpSp>
      <p:grpSp>
        <p:nvGrpSpPr>
          <p:cNvPr id="9" name="Группа 62"/>
          <p:cNvGrpSpPr>
            <a:grpSpLocks/>
          </p:cNvGrpSpPr>
          <p:nvPr/>
        </p:nvGrpSpPr>
        <p:grpSpPr bwMode="auto">
          <a:xfrm>
            <a:off x="4500563" y="1844675"/>
            <a:ext cx="2663825" cy="3217863"/>
            <a:chOff x="35496" y="1844824"/>
            <a:chExt cx="2664296" cy="3217713"/>
          </a:xfrm>
        </p:grpSpPr>
        <p:sp>
          <p:nvSpPr>
            <p:cNvPr id="38917" name="TextBox 69"/>
            <p:cNvSpPr txBox="1">
              <a:spLocks noChangeArrowheads="1"/>
            </p:cNvSpPr>
            <p:nvPr/>
          </p:nvSpPr>
          <p:spPr bwMode="auto">
            <a:xfrm>
              <a:off x="1187624" y="1844824"/>
              <a:ext cx="1368152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      </a:t>
              </a:r>
              <a:endParaRPr lang="ru-RU" sz="4400" b="1"/>
            </a:p>
            <a:p>
              <a:endParaRPr lang="ru-RU" sz="4400" b="1"/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862729" y="3141752"/>
              <a:ext cx="1621125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19" name="Прямоугольник 80"/>
            <p:cNvSpPr>
              <a:spLocks noChangeArrowheads="1"/>
            </p:cNvSpPr>
            <p:nvPr/>
          </p:nvSpPr>
          <p:spPr bwMode="auto">
            <a:xfrm>
              <a:off x="2015208" y="42930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79984" y="4365656"/>
              <a:ext cx="2519808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1" name="TextBox 82"/>
            <p:cNvSpPr txBox="1">
              <a:spLocks noChangeArrowheads="1"/>
            </p:cNvSpPr>
            <p:nvPr/>
          </p:nvSpPr>
          <p:spPr bwMode="auto">
            <a:xfrm rot="3061873">
              <a:off x="418023" y="2264863"/>
              <a:ext cx="6480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/>
                <a:t>+</a:t>
              </a:r>
            </a:p>
          </p:txBody>
        </p:sp>
        <p:sp>
          <p:nvSpPr>
            <p:cNvPr id="38922" name="TextBox 83"/>
            <p:cNvSpPr txBox="1">
              <a:spLocks noChangeArrowheads="1"/>
            </p:cNvSpPr>
            <p:nvPr/>
          </p:nvSpPr>
          <p:spPr bwMode="auto">
            <a:xfrm>
              <a:off x="35496" y="3284984"/>
              <a:ext cx="5395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/>
                <a:t>+</a:t>
              </a:r>
            </a:p>
          </p:txBody>
        </p:sp>
        <p:sp>
          <p:nvSpPr>
            <p:cNvPr id="38923" name="Прямоугольник 85"/>
            <p:cNvSpPr>
              <a:spLocks noChangeArrowheads="1"/>
            </p:cNvSpPr>
            <p:nvPr/>
          </p:nvSpPr>
          <p:spPr bwMode="auto">
            <a:xfrm>
              <a:off x="1979712" y="1916832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6</a:t>
              </a:r>
              <a:endParaRPr lang="ru-RU"/>
            </a:p>
          </p:txBody>
        </p:sp>
        <p:sp>
          <p:nvSpPr>
            <p:cNvPr id="38924" name="Прямоугольник 86"/>
            <p:cNvSpPr>
              <a:spLocks noChangeArrowheads="1"/>
            </p:cNvSpPr>
            <p:nvPr/>
          </p:nvSpPr>
          <p:spPr bwMode="auto">
            <a:xfrm>
              <a:off x="1547664" y="1916832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7</a:t>
              </a:r>
              <a:endParaRPr lang="ru-RU"/>
            </a:p>
          </p:txBody>
        </p:sp>
        <p:sp>
          <p:nvSpPr>
            <p:cNvPr id="38925" name="Прямоугольник 99"/>
            <p:cNvSpPr>
              <a:spLocks noChangeArrowheads="1"/>
            </p:cNvSpPr>
            <p:nvPr/>
          </p:nvSpPr>
          <p:spPr bwMode="auto">
            <a:xfrm>
              <a:off x="1187624" y="3068960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8</a:t>
              </a:r>
              <a:endParaRPr lang="ru-RU"/>
            </a:p>
          </p:txBody>
        </p:sp>
        <p:sp>
          <p:nvSpPr>
            <p:cNvPr id="38926" name="Прямоугольник 100"/>
            <p:cNvSpPr>
              <a:spLocks noChangeArrowheads="1"/>
            </p:cNvSpPr>
            <p:nvPr/>
          </p:nvSpPr>
          <p:spPr bwMode="auto">
            <a:xfrm>
              <a:off x="760777" y="3068960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38927" name="Прямоугольник 101"/>
            <p:cNvSpPr>
              <a:spLocks noChangeArrowheads="1"/>
            </p:cNvSpPr>
            <p:nvPr/>
          </p:nvSpPr>
          <p:spPr bwMode="auto">
            <a:xfrm>
              <a:off x="1583160" y="42930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38928" name="Прямоугольник 102"/>
            <p:cNvSpPr>
              <a:spLocks noChangeArrowheads="1"/>
            </p:cNvSpPr>
            <p:nvPr/>
          </p:nvSpPr>
          <p:spPr bwMode="auto">
            <a:xfrm>
              <a:off x="1151112" y="42930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0000"/>
                  </a:solidFill>
                </a:rPr>
                <a:t>9</a:t>
              </a:r>
              <a:endParaRPr lang="ru-RU"/>
            </a:p>
          </p:txBody>
        </p:sp>
        <p:sp>
          <p:nvSpPr>
            <p:cNvPr id="38929" name="Прямоугольник 113"/>
            <p:cNvSpPr>
              <a:spLocks noChangeArrowheads="1"/>
            </p:cNvSpPr>
            <p:nvPr/>
          </p:nvSpPr>
          <p:spPr bwMode="auto">
            <a:xfrm>
              <a:off x="1043608" y="1916832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3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0" name="Прямоугольник 114"/>
            <p:cNvSpPr>
              <a:spLocks noChangeArrowheads="1"/>
            </p:cNvSpPr>
            <p:nvPr/>
          </p:nvSpPr>
          <p:spPr bwMode="auto">
            <a:xfrm>
              <a:off x="1979712" y="24928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5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1" name="Прямоугольник 115"/>
            <p:cNvSpPr>
              <a:spLocks noChangeArrowheads="1"/>
            </p:cNvSpPr>
            <p:nvPr/>
          </p:nvSpPr>
          <p:spPr bwMode="auto">
            <a:xfrm>
              <a:off x="1547664" y="24928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4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2" name="Прямоугольник 116"/>
            <p:cNvSpPr>
              <a:spLocks noChangeArrowheads="1"/>
            </p:cNvSpPr>
            <p:nvPr/>
          </p:nvSpPr>
          <p:spPr bwMode="auto">
            <a:xfrm>
              <a:off x="2051720" y="3068960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0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3" name="Прямоугольник 117"/>
            <p:cNvSpPr>
              <a:spLocks noChangeArrowheads="1"/>
            </p:cNvSpPr>
            <p:nvPr/>
          </p:nvSpPr>
          <p:spPr bwMode="auto">
            <a:xfrm>
              <a:off x="1619672" y="3068960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8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4" name="Прямоугольник 118"/>
            <p:cNvSpPr>
              <a:spLocks noChangeArrowheads="1"/>
            </p:cNvSpPr>
            <p:nvPr/>
          </p:nvSpPr>
          <p:spPr bwMode="auto">
            <a:xfrm>
              <a:off x="750375" y="3645024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5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5" name="Прямоугольник 119"/>
            <p:cNvSpPr>
              <a:spLocks noChangeArrowheads="1"/>
            </p:cNvSpPr>
            <p:nvPr/>
          </p:nvSpPr>
          <p:spPr bwMode="auto">
            <a:xfrm>
              <a:off x="323528" y="3645024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1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6" name="Прямоугольник 120"/>
            <p:cNvSpPr>
              <a:spLocks noChangeArrowheads="1"/>
            </p:cNvSpPr>
            <p:nvPr/>
          </p:nvSpPr>
          <p:spPr bwMode="auto">
            <a:xfrm>
              <a:off x="1614471" y="3645024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4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7" name="Прямоугольник 121"/>
            <p:cNvSpPr>
              <a:spLocks noChangeArrowheads="1"/>
            </p:cNvSpPr>
            <p:nvPr/>
          </p:nvSpPr>
          <p:spPr bwMode="auto">
            <a:xfrm>
              <a:off x="1182423" y="3645024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solidFill>
                    <a:srgbClr val="CC0000"/>
                  </a:solidFill>
                </a:rPr>
                <a:t>0</a:t>
              </a:r>
              <a:endParaRPr lang="ru-RU" dirty="0">
                <a:solidFill>
                  <a:srgbClr val="CC0000"/>
                </a:solidFill>
              </a:endParaRPr>
            </a:p>
          </p:txBody>
        </p:sp>
        <p:sp>
          <p:nvSpPr>
            <p:cNvPr id="38938" name="Прямоугольник 122"/>
            <p:cNvSpPr>
              <a:spLocks noChangeArrowheads="1"/>
            </p:cNvSpPr>
            <p:nvPr/>
          </p:nvSpPr>
          <p:spPr bwMode="auto">
            <a:xfrm>
              <a:off x="678367" y="42930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6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38939" name="Прямоугольник 123"/>
            <p:cNvSpPr>
              <a:spLocks noChangeArrowheads="1"/>
            </p:cNvSpPr>
            <p:nvPr/>
          </p:nvSpPr>
          <p:spPr bwMode="auto">
            <a:xfrm>
              <a:off x="251520" y="4293096"/>
              <a:ext cx="4268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CC0000"/>
                  </a:solidFill>
                </a:rPr>
                <a:t>1</a:t>
              </a:r>
              <a:endParaRPr lang="ru-RU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 rot="21243819">
            <a:off x="391708" y="2078223"/>
            <a:ext cx="885527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О сколько нам открытий чудных</a:t>
            </a:r>
            <a:b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</a:b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  Готовят просвещенья дух</a:t>
            </a:r>
            <a:b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</a:b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  И опыт, сын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ошибок трудных</a:t>
            </a: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,</a:t>
            </a:r>
            <a:b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</a:b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  И гений, парадоксов друг…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/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               </a:t>
            </a:r>
          </a:p>
        </p:txBody>
      </p:sp>
      <p:pic>
        <p:nvPicPr>
          <p:cNvPr id="39939" name="Рисунок 5" descr="пушкин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60852" cy="23042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14" descr="Пушкин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63526">
            <a:off x="3981552" y="5695639"/>
            <a:ext cx="28241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/>
        </p:nvGrpSpPr>
        <p:grpSpPr>
          <a:xfrm>
            <a:off x="6660232" y="4941168"/>
            <a:ext cx="1721386" cy="1327532"/>
            <a:chOff x="1641513" y="4976870"/>
            <a:chExt cx="1721386" cy="1327532"/>
          </a:xfrm>
          <a:gradFill flip="none" rotWithShape="1">
            <a:gsLst>
              <a:gs pos="83000">
                <a:srgbClr val="000066"/>
              </a:gs>
              <a:gs pos="100000">
                <a:schemeClr val="bg2"/>
              </a:gs>
            </a:gsLst>
            <a:lin ang="18900000" scaled="1"/>
            <a:tileRect/>
          </a:gradFill>
        </p:grpSpPr>
        <p:pic>
          <p:nvPicPr>
            <p:cNvPr id="3" name="Рисунок 2" descr="перо.gif"/>
            <p:cNvPicPr>
              <a:picLocks noChangeAspect="1"/>
            </p:cNvPicPr>
            <p:nvPr/>
          </p:nvPicPr>
          <p:blipFill>
            <a:blip r:embed="rId4" cstate="print"/>
            <a:srcRect r="-1472" b="1460"/>
            <a:stretch>
              <a:fillRect/>
            </a:stretch>
          </p:blipFill>
          <p:spPr>
            <a:xfrm>
              <a:off x="1714480" y="5000636"/>
              <a:ext cx="1643074" cy="1285884"/>
            </a:xfrm>
            <a:prstGeom prst="rect">
              <a:avLst/>
            </a:prstGeom>
            <a:grpFill/>
          </p:spPr>
        </p:pic>
        <p:sp>
          <p:nvSpPr>
            <p:cNvPr id="11" name="Полилиния 10"/>
            <p:cNvSpPr/>
            <p:nvPr/>
          </p:nvSpPr>
          <p:spPr>
            <a:xfrm>
              <a:off x="1641513" y="4976870"/>
              <a:ext cx="1713123" cy="1162279"/>
            </a:xfrm>
            <a:custGeom>
              <a:avLst/>
              <a:gdLst>
                <a:gd name="connsiteX0" fmla="*/ 30297 w 1713123"/>
                <a:gd name="connsiteY0" fmla="*/ 1162279 h 1162279"/>
                <a:gd name="connsiteX1" fmla="*/ 291947 w 1713123"/>
                <a:gd name="connsiteY1" fmla="*/ 925417 h 1162279"/>
                <a:gd name="connsiteX2" fmla="*/ 313981 w 1713123"/>
                <a:gd name="connsiteY2" fmla="*/ 881349 h 1162279"/>
                <a:gd name="connsiteX3" fmla="*/ 327752 w 1713123"/>
                <a:gd name="connsiteY3" fmla="*/ 856561 h 1162279"/>
                <a:gd name="connsiteX4" fmla="*/ 330506 w 1713123"/>
                <a:gd name="connsiteY4" fmla="*/ 812494 h 1162279"/>
                <a:gd name="connsiteX5" fmla="*/ 366311 w 1713123"/>
                <a:gd name="connsiteY5" fmla="*/ 793214 h 1162279"/>
                <a:gd name="connsiteX6" fmla="*/ 380082 w 1713123"/>
                <a:gd name="connsiteY6" fmla="*/ 829019 h 1162279"/>
                <a:gd name="connsiteX7" fmla="*/ 404870 w 1713123"/>
                <a:gd name="connsiteY7" fmla="*/ 762918 h 1162279"/>
                <a:gd name="connsiteX8" fmla="*/ 473726 w 1713123"/>
                <a:gd name="connsiteY8" fmla="*/ 685800 h 1162279"/>
                <a:gd name="connsiteX9" fmla="*/ 548089 w 1713123"/>
                <a:gd name="connsiteY9" fmla="*/ 600419 h 1162279"/>
                <a:gd name="connsiteX10" fmla="*/ 611436 w 1713123"/>
                <a:gd name="connsiteY10" fmla="*/ 550843 h 1162279"/>
                <a:gd name="connsiteX11" fmla="*/ 685800 w 1713123"/>
                <a:gd name="connsiteY11" fmla="*/ 487496 h 1162279"/>
                <a:gd name="connsiteX12" fmla="*/ 768427 w 1713123"/>
                <a:gd name="connsiteY12" fmla="*/ 429658 h 1162279"/>
                <a:gd name="connsiteX13" fmla="*/ 892367 w 1713123"/>
                <a:gd name="connsiteY13" fmla="*/ 347031 h 1162279"/>
                <a:gd name="connsiteX14" fmla="*/ 980501 w 1713123"/>
                <a:gd name="connsiteY14" fmla="*/ 294701 h 1162279"/>
                <a:gd name="connsiteX15" fmla="*/ 1087916 w 1713123"/>
                <a:gd name="connsiteY15" fmla="*/ 225846 h 1162279"/>
                <a:gd name="connsiteX16" fmla="*/ 1192576 w 1713123"/>
                <a:gd name="connsiteY16" fmla="*/ 165253 h 1162279"/>
                <a:gd name="connsiteX17" fmla="*/ 1277957 w 1713123"/>
                <a:gd name="connsiteY17" fmla="*/ 126694 h 1162279"/>
                <a:gd name="connsiteX18" fmla="*/ 1366092 w 1713123"/>
                <a:gd name="connsiteY18" fmla="*/ 101906 h 1162279"/>
                <a:gd name="connsiteX19" fmla="*/ 1429439 w 1713123"/>
                <a:gd name="connsiteY19" fmla="*/ 90889 h 1162279"/>
                <a:gd name="connsiteX20" fmla="*/ 1498294 w 1713123"/>
                <a:gd name="connsiteY20" fmla="*/ 82626 h 1162279"/>
                <a:gd name="connsiteX21" fmla="*/ 1578167 w 1713123"/>
                <a:gd name="connsiteY21" fmla="*/ 79872 h 1162279"/>
                <a:gd name="connsiteX22" fmla="*/ 1652530 w 1713123"/>
                <a:gd name="connsiteY22" fmla="*/ 96397 h 1162279"/>
                <a:gd name="connsiteX23" fmla="*/ 1710369 w 1713123"/>
                <a:gd name="connsiteY23" fmla="*/ 156990 h 1162279"/>
                <a:gd name="connsiteX24" fmla="*/ 1713123 w 1713123"/>
                <a:gd name="connsiteY24" fmla="*/ 0 h 1162279"/>
                <a:gd name="connsiteX25" fmla="*/ 0 w 1713123"/>
                <a:gd name="connsiteY25" fmla="*/ 2754 h 1162279"/>
                <a:gd name="connsiteX26" fmla="*/ 30297 w 1713123"/>
                <a:gd name="connsiteY26" fmla="*/ 1162279 h 116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3123" h="1162279">
                  <a:moveTo>
                    <a:pt x="30297" y="1162279"/>
                  </a:moveTo>
                  <a:lnTo>
                    <a:pt x="291947" y="925417"/>
                  </a:lnTo>
                  <a:lnTo>
                    <a:pt x="313981" y="881349"/>
                  </a:lnTo>
                  <a:lnTo>
                    <a:pt x="327752" y="856561"/>
                  </a:lnTo>
                  <a:lnTo>
                    <a:pt x="330506" y="812494"/>
                  </a:lnTo>
                  <a:lnTo>
                    <a:pt x="366311" y="793214"/>
                  </a:lnTo>
                  <a:lnTo>
                    <a:pt x="380082" y="829019"/>
                  </a:lnTo>
                  <a:lnTo>
                    <a:pt x="404870" y="762918"/>
                  </a:lnTo>
                  <a:lnTo>
                    <a:pt x="473726" y="685800"/>
                  </a:lnTo>
                  <a:cubicBezTo>
                    <a:pt x="548703" y="602491"/>
                    <a:pt x="548089" y="640227"/>
                    <a:pt x="548089" y="600419"/>
                  </a:cubicBezTo>
                  <a:lnTo>
                    <a:pt x="611436" y="550843"/>
                  </a:lnTo>
                  <a:lnTo>
                    <a:pt x="685800" y="487496"/>
                  </a:lnTo>
                  <a:cubicBezTo>
                    <a:pt x="769191" y="431903"/>
                    <a:pt x="768427" y="465514"/>
                    <a:pt x="768427" y="429658"/>
                  </a:cubicBezTo>
                  <a:lnTo>
                    <a:pt x="892367" y="347031"/>
                  </a:lnTo>
                  <a:lnTo>
                    <a:pt x="980501" y="294701"/>
                  </a:lnTo>
                  <a:cubicBezTo>
                    <a:pt x="1086260" y="227907"/>
                    <a:pt x="1055985" y="257777"/>
                    <a:pt x="1087916" y="225846"/>
                  </a:cubicBezTo>
                  <a:lnTo>
                    <a:pt x="1192576" y="165253"/>
                  </a:lnTo>
                  <a:lnTo>
                    <a:pt x="1277957" y="126694"/>
                  </a:lnTo>
                  <a:lnTo>
                    <a:pt x="1366092" y="101906"/>
                  </a:lnTo>
                  <a:lnTo>
                    <a:pt x="1429439" y="90889"/>
                  </a:lnTo>
                  <a:lnTo>
                    <a:pt x="1498294" y="82626"/>
                  </a:lnTo>
                  <a:lnTo>
                    <a:pt x="1578167" y="79872"/>
                  </a:lnTo>
                  <a:lnTo>
                    <a:pt x="1652530" y="96397"/>
                  </a:lnTo>
                  <a:lnTo>
                    <a:pt x="1710369" y="156990"/>
                  </a:lnTo>
                  <a:cubicBezTo>
                    <a:pt x="1711303" y="104660"/>
                    <a:pt x="1713123" y="52338"/>
                    <a:pt x="1713123" y="0"/>
                  </a:cubicBezTo>
                  <a:lnTo>
                    <a:pt x="0" y="2754"/>
                  </a:lnTo>
                  <a:lnTo>
                    <a:pt x="30297" y="11622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685581" y="5117335"/>
              <a:ext cx="1677318" cy="1187067"/>
            </a:xfrm>
            <a:custGeom>
              <a:avLst/>
              <a:gdLst>
                <a:gd name="connsiteX0" fmla="*/ 13771 w 1677318"/>
                <a:gd name="connsiteY0" fmla="*/ 1087916 h 1187067"/>
                <a:gd name="connsiteX1" fmla="*/ 283684 w 1677318"/>
                <a:gd name="connsiteY1" fmla="*/ 848299 h 1187067"/>
                <a:gd name="connsiteX2" fmla="*/ 308472 w 1677318"/>
                <a:gd name="connsiteY2" fmla="*/ 864824 h 1187067"/>
                <a:gd name="connsiteX3" fmla="*/ 327752 w 1677318"/>
                <a:gd name="connsiteY3" fmla="*/ 889612 h 1187067"/>
                <a:gd name="connsiteX4" fmla="*/ 355294 w 1677318"/>
                <a:gd name="connsiteY4" fmla="*/ 889612 h 1187067"/>
                <a:gd name="connsiteX5" fmla="*/ 360802 w 1677318"/>
                <a:gd name="connsiteY5" fmla="*/ 875841 h 1187067"/>
                <a:gd name="connsiteX6" fmla="*/ 402115 w 1677318"/>
                <a:gd name="connsiteY6" fmla="*/ 900629 h 1187067"/>
                <a:gd name="connsiteX7" fmla="*/ 421395 w 1677318"/>
                <a:gd name="connsiteY7" fmla="*/ 906137 h 1187067"/>
                <a:gd name="connsiteX8" fmla="*/ 454446 w 1677318"/>
                <a:gd name="connsiteY8" fmla="*/ 906137 h 1187067"/>
                <a:gd name="connsiteX9" fmla="*/ 459954 w 1677318"/>
                <a:gd name="connsiteY9" fmla="*/ 897875 h 1187067"/>
                <a:gd name="connsiteX10" fmla="*/ 523301 w 1677318"/>
                <a:gd name="connsiteY10" fmla="*/ 895120 h 1187067"/>
                <a:gd name="connsiteX11" fmla="*/ 517792 w 1677318"/>
                <a:gd name="connsiteY11" fmla="*/ 875841 h 1187067"/>
                <a:gd name="connsiteX12" fmla="*/ 393853 w 1677318"/>
                <a:gd name="connsiteY12" fmla="*/ 771181 h 1187067"/>
                <a:gd name="connsiteX13" fmla="*/ 451691 w 1677318"/>
                <a:gd name="connsiteY13" fmla="*/ 776689 h 1187067"/>
                <a:gd name="connsiteX14" fmla="*/ 515038 w 1677318"/>
                <a:gd name="connsiteY14" fmla="*/ 795969 h 1187067"/>
                <a:gd name="connsiteX15" fmla="*/ 548089 w 1677318"/>
                <a:gd name="connsiteY15" fmla="*/ 809740 h 1187067"/>
                <a:gd name="connsiteX16" fmla="*/ 559106 w 1677318"/>
                <a:gd name="connsiteY16" fmla="*/ 818002 h 1187067"/>
                <a:gd name="connsiteX17" fmla="*/ 605927 w 1677318"/>
                <a:gd name="connsiteY17" fmla="*/ 793214 h 1187067"/>
                <a:gd name="connsiteX18" fmla="*/ 674783 w 1677318"/>
                <a:gd name="connsiteY18" fmla="*/ 762918 h 1187067"/>
                <a:gd name="connsiteX19" fmla="*/ 724359 w 1677318"/>
                <a:gd name="connsiteY19" fmla="*/ 716096 h 1187067"/>
                <a:gd name="connsiteX20" fmla="*/ 782197 w 1677318"/>
                <a:gd name="connsiteY20" fmla="*/ 685800 h 1187067"/>
                <a:gd name="connsiteX21" fmla="*/ 831773 w 1677318"/>
                <a:gd name="connsiteY21" fmla="*/ 661012 h 1187067"/>
                <a:gd name="connsiteX22" fmla="*/ 881349 w 1677318"/>
                <a:gd name="connsiteY22" fmla="*/ 633470 h 1187067"/>
                <a:gd name="connsiteX23" fmla="*/ 928171 w 1677318"/>
                <a:gd name="connsiteY23" fmla="*/ 605928 h 1187067"/>
                <a:gd name="connsiteX24" fmla="*/ 983255 w 1677318"/>
                <a:gd name="connsiteY24" fmla="*/ 564614 h 1187067"/>
                <a:gd name="connsiteX25" fmla="*/ 1054865 w 1677318"/>
                <a:gd name="connsiteY25" fmla="*/ 520547 h 1187067"/>
                <a:gd name="connsiteX26" fmla="*/ 1096178 w 1677318"/>
                <a:gd name="connsiteY26" fmla="*/ 490251 h 1187067"/>
                <a:gd name="connsiteX27" fmla="*/ 1148508 w 1677318"/>
                <a:gd name="connsiteY27" fmla="*/ 448937 h 1187067"/>
                <a:gd name="connsiteX28" fmla="*/ 1214609 w 1677318"/>
                <a:gd name="connsiteY28" fmla="*/ 424149 h 1187067"/>
                <a:gd name="connsiteX29" fmla="*/ 1242152 w 1677318"/>
                <a:gd name="connsiteY29" fmla="*/ 380082 h 1187067"/>
                <a:gd name="connsiteX30" fmla="*/ 1311007 w 1677318"/>
                <a:gd name="connsiteY30" fmla="*/ 338769 h 1187067"/>
                <a:gd name="connsiteX31" fmla="*/ 1352320 w 1677318"/>
                <a:gd name="connsiteY31" fmla="*/ 294701 h 1187067"/>
                <a:gd name="connsiteX32" fmla="*/ 1393633 w 1677318"/>
                <a:gd name="connsiteY32" fmla="*/ 264405 h 1187067"/>
                <a:gd name="connsiteX33" fmla="*/ 1437701 w 1677318"/>
                <a:gd name="connsiteY33" fmla="*/ 220337 h 1187067"/>
                <a:gd name="connsiteX34" fmla="*/ 1470752 w 1677318"/>
                <a:gd name="connsiteY34" fmla="*/ 195549 h 1187067"/>
                <a:gd name="connsiteX35" fmla="*/ 1509311 w 1677318"/>
                <a:gd name="connsiteY35" fmla="*/ 140465 h 1187067"/>
                <a:gd name="connsiteX36" fmla="*/ 1531344 w 1677318"/>
                <a:gd name="connsiteY36" fmla="*/ 107414 h 1187067"/>
                <a:gd name="connsiteX37" fmla="*/ 1556132 w 1677318"/>
                <a:gd name="connsiteY37" fmla="*/ 88135 h 1187067"/>
                <a:gd name="connsiteX38" fmla="*/ 1594691 w 1677318"/>
                <a:gd name="connsiteY38" fmla="*/ 52330 h 1187067"/>
                <a:gd name="connsiteX39" fmla="*/ 1608462 w 1677318"/>
                <a:gd name="connsiteY39" fmla="*/ 33051 h 1187067"/>
                <a:gd name="connsiteX40" fmla="*/ 1644267 w 1677318"/>
                <a:gd name="connsiteY40" fmla="*/ 0 h 1187067"/>
                <a:gd name="connsiteX41" fmla="*/ 1677318 w 1677318"/>
                <a:gd name="connsiteY41" fmla="*/ 8263 h 1187067"/>
                <a:gd name="connsiteX42" fmla="*/ 1674564 w 1677318"/>
                <a:gd name="connsiteY42" fmla="*/ 1187067 h 1187067"/>
                <a:gd name="connsiteX43" fmla="*/ 0 w 1677318"/>
                <a:gd name="connsiteY43" fmla="*/ 1176051 h 1187067"/>
                <a:gd name="connsiteX44" fmla="*/ 13771 w 1677318"/>
                <a:gd name="connsiteY44" fmla="*/ 1087916 h 118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77318" h="1187067">
                  <a:moveTo>
                    <a:pt x="13771" y="1087916"/>
                  </a:moveTo>
                  <a:lnTo>
                    <a:pt x="283684" y="848299"/>
                  </a:lnTo>
                  <a:lnTo>
                    <a:pt x="308472" y="864824"/>
                  </a:lnTo>
                  <a:lnTo>
                    <a:pt x="327752" y="889612"/>
                  </a:lnTo>
                  <a:lnTo>
                    <a:pt x="355294" y="889612"/>
                  </a:lnTo>
                  <a:lnTo>
                    <a:pt x="360802" y="875841"/>
                  </a:lnTo>
                  <a:lnTo>
                    <a:pt x="402115" y="900629"/>
                  </a:lnTo>
                  <a:lnTo>
                    <a:pt x="421395" y="906137"/>
                  </a:lnTo>
                  <a:lnTo>
                    <a:pt x="454446" y="906137"/>
                  </a:lnTo>
                  <a:lnTo>
                    <a:pt x="459954" y="897875"/>
                  </a:lnTo>
                  <a:lnTo>
                    <a:pt x="523301" y="895120"/>
                  </a:lnTo>
                  <a:cubicBezTo>
                    <a:pt x="517502" y="877724"/>
                    <a:pt x="517792" y="884401"/>
                    <a:pt x="517792" y="875841"/>
                  </a:cubicBezTo>
                  <a:lnTo>
                    <a:pt x="393853" y="771181"/>
                  </a:lnTo>
                  <a:lnTo>
                    <a:pt x="451691" y="776689"/>
                  </a:lnTo>
                  <a:lnTo>
                    <a:pt x="515038" y="795969"/>
                  </a:lnTo>
                  <a:lnTo>
                    <a:pt x="548089" y="809740"/>
                  </a:lnTo>
                  <a:lnTo>
                    <a:pt x="559106" y="818002"/>
                  </a:lnTo>
                  <a:lnTo>
                    <a:pt x="605927" y="793214"/>
                  </a:lnTo>
                  <a:lnTo>
                    <a:pt x="674783" y="762918"/>
                  </a:lnTo>
                  <a:lnTo>
                    <a:pt x="724359" y="716096"/>
                  </a:lnTo>
                  <a:lnTo>
                    <a:pt x="782197" y="685800"/>
                  </a:lnTo>
                  <a:lnTo>
                    <a:pt x="831773" y="661012"/>
                  </a:lnTo>
                  <a:lnTo>
                    <a:pt x="881349" y="633470"/>
                  </a:lnTo>
                  <a:lnTo>
                    <a:pt x="928171" y="605928"/>
                  </a:lnTo>
                  <a:lnTo>
                    <a:pt x="983255" y="564614"/>
                  </a:lnTo>
                  <a:lnTo>
                    <a:pt x="1054865" y="520547"/>
                  </a:lnTo>
                  <a:lnTo>
                    <a:pt x="1096178" y="490251"/>
                  </a:lnTo>
                  <a:lnTo>
                    <a:pt x="1148508" y="448937"/>
                  </a:lnTo>
                  <a:lnTo>
                    <a:pt x="1214609" y="424149"/>
                  </a:lnTo>
                  <a:lnTo>
                    <a:pt x="1242152" y="380082"/>
                  </a:lnTo>
                  <a:cubicBezTo>
                    <a:pt x="1307037" y="337766"/>
                    <a:pt x="1280290" y="338769"/>
                    <a:pt x="1311007" y="338769"/>
                  </a:cubicBezTo>
                  <a:lnTo>
                    <a:pt x="1352320" y="294701"/>
                  </a:lnTo>
                  <a:lnTo>
                    <a:pt x="1393633" y="264405"/>
                  </a:lnTo>
                  <a:lnTo>
                    <a:pt x="1437701" y="220337"/>
                  </a:lnTo>
                  <a:lnTo>
                    <a:pt x="1470752" y="195549"/>
                  </a:lnTo>
                  <a:lnTo>
                    <a:pt x="1509311" y="140465"/>
                  </a:lnTo>
                  <a:lnTo>
                    <a:pt x="1531344" y="107414"/>
                  </a:lnTo>
                  <a:lnTo>
                    <a:pt x="1556132" y="88135"/>
                  </a:lnTo>
                  <a:lnTo>
                    <a:pt x="1594691" y="52330"/>
                  </a:lnTo>
                  <a:lnTo>
                    <a:pt x="1608462" y="33051"/>
                  </a:lnTo>
                  <a:lnTo>
                    <a:pt x="1644267" y="0"/>
                  </a:lnTo>
                  <a:lnTo>
                    <a:pt x="1677318" y="8263"/>
                  </a:lnTo>
                  <a:lnTo>
                    <a:pt x="1674564" y="1187067"/>
                  </a:lnTo>
                  <a:lnTo>
                    <a:pt x="0" y="1176051"/>
                  </a:lnTo>
                  <a:lnTo>
                    <a:pt x="13771" y="10879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088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338" y="0"/>
            <a:ext cx="263366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rot="-462725">
            <a:off x="271463" y="2690813"/>
            <a:ext cx="6056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orbel" pitchFamily="34" charset="0"/>
              </a:rPr>
              <a:t>( 164 : 4 – 11 ) ∙ 5 : 30 + 16 =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00113" y="3860800"/>
            <a:ext cx="7107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Corbel" pitchFamily="34" charset="0"/>
              </a:rPr>
              <a:t>( 200 – ( 14 ∙ 9 – 36 ) : 18 ) ∙ 2 – 347 =</a:t>
            </a:r>
            <a:endParaRPr lang="ru-RU" sz="3600" b="1">
              <a:latin typeface="Corbe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rot="410062">
            <a:off x="628650" y="5067300"/>
            <a:ext cx="6996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009900"/>
                </a:solidFill>
                <a:latin typeface="Corbel" pitchFamily="34" charset="0"/>
              </a:rPr>
              <a:t>( 159 : 3 + 230 : 23 + 41 ∙ 2 ) : 5 =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90073">
            <a:off x="6146800" y="2146300"/>
            <a:ext cx="110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40650" y="3860800"/>
            <a:ext cx="1008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628689">
            <a:off x="7375525" y="5489575"/>
            <a:ext cx="107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2640013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2699792" y="188640"/>
            <a:ext cx="6444208" cy="3600400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Конкурс</a:t>
            </a:r>
          </a:p>
          <a:p>
            <a:pPr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«РАЗГАДАЙ                  		РЕБУС»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  № 1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ea typeface="+mj-ea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85875"/>
            <a:ext cx="7416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2317750" y="5167313"/>
            <a:ext cx="4254500" cy="1231900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819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072063"/>
            <a:ext cx="10429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-441280">
            <a:off x="2886988" y="5342745"/>
            <a:ext cx="3150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показатель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63" y="2071688"/>
            <a:ext cx="1214437" cy="1785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 rot="-1162327">
            <a:off x="1760538" y="5245100"/>
            <a:ext cx="4037012" cy="971550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921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57192"/>
            <a:ext cx="10429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-1411825">
            <a:off x="2155825" y="5386388"/>
            <a:ext cx="2786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наклонная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39784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</a:t>
            </a:r>
            <a:r>
              <a:rPr lang="ru-RU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</a:rPr>
              <a:t> </a:t>
            </a: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№2</a:t>
            </a:r>
            <a:endParaRPr lang="ru-RU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ea typeface="+mj-ea"/>
            </a:endParaRPr>
          </a:p>
        </p:txBody>
      </p:sp>
      <p:grpSp>
        <p:nvGrpSpPr>
          <p:cNvPr id="9222" name="Группа 9"/>
          <p:cNvGrpSpPr>
            <a:grpSpLocks/>
          </p:cNvGrpSpPr>
          <p:nvPr/>
        </p:nvGrpSpPr>
        <p:grpSpPr bwMode="auto">
          <a:xfrm>
            <a:off x="1143000" y="1000125"/>
            <a:ext cx="7129463" cy="3652838"/>
            <a:chOff x="1142976" y="1071546"/>
            <a:chExt cx="7129463" cy="3652838"/>
          </a:xfrm>
        </p:grpSpPr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071546"/>
              <a:ext cx="7129463" cy="365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285851" y="2143109"/>
              <a:ext cx="1285875" cy="1785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ChangeArrowheads="1"/>
          </p:cNvSpPr>
          <p:nvPr/>
        </p:nvSpPr>
        <p:spPr bwMode="auto">
          <a:xfrm>
            <a:off x="2220913" y="5233988"/>
            <a:ext cx="3994150" cy="1177925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1024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5143500"/>
            <a:ext cx="9794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501754">
            <a:off x="3040063" y="5454650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orbel" pitchFamily="34" charset="0"/>
              </a:rPr>
              <a:t>подобие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72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</a:t>
            </a:r>
            <a:r>
              <a:rPr lang="ru-RU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</a:rPr>
              <a:t> </a:t>
            </a: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№3</a:t>
            </a:r>
            <a:endParaRPr lang="ru-RU" dirty="0">
              <a:ea typeface="+mj-ea"/>
            </a:endParaRPr>
          </a:p>
        </p:txBody>
      </p:sp>
      <p:grpSp>
        <p:nvGrpSpPr>
          <p:cNvPr id="10246" name="Группа 8"/>
          <p:cNvGrpSpPr>
            <a:grpSpLocks/>
          </p:cNvGrpSpPr>
          <p:nvPr/>
        </p:nvGrpSpPr>
        <p:grpSpPr bwMode="auto">
          <a:xfrm>
            <a:off x="1214438" y="1000125"/>
            <a:ext cx="7489825" cy="4110038"/>
            <a:chOff x="827088" y="981075"/>
            <a:chExt cx="7489825" cy="4110038"/>
          </a:xfrm>
        </p:grpSpPr>
        <p:pic>
          <p:nvPicPr>
            <p:cNvPr id="102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088" y="981075"/>
              <a:ext cx="7489825" cy="411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143000" y="2286000"/>
              <a:ext cx="1571625" cy="2357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/>
          <p:cNvSpPr>
            <a:spLocks noChangeArrowheads="1"/>
          </p:cNvSpPr>
          <p:nvPr/>
        </p:nvSpPr>
        <p:spPr bwMode="auto">
          <a:xfrm>
            <a:off x="4370388" y="5160963"/>
            <a:ext cx="4202112" cy="1144587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1126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5072063"/>
            <a:ext cx="1030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6313" y="5357813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стереометрия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</a:t>
            </a:r>
            <a:r>
              <a:rPr lang="ru-RU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</a:rPr>
              <a:t> </a:t>
            </a: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№4</a:t>
            </a:r>
            <a:endParaRPr lang="ru-RU" dirty="0">
              <a:ea typeface="+mj-ea"/>
            </a:endParaRPr>
          </a:p>
        </p:txBody>
      </p:sp>
      <p:grpSp>
        <p:nvGrpSpPr>
          <p:cNvPr id="11270" name="Группа 8"/>
          <p:cNvGrpSpPr>
            <a:grpSpLocks/>
          </p:cNvGrpSpPr>
          <p:nvPr/>
        </p:nvGrpSpPr>
        <p:grpSpPr bwMode="auto">
          <a:xfrm>
            <a:off x="0" y="857250"/>
            <a:ext cx="8496300" cy="3944938"/>
            <a:chOff x="0" y="857232"/>
            <a:chExt cx="8496300" cy="3944938"/>
          </a:xfrm>
        </p:grpSpPr>
        <p:pic>
          <p:nvPicPr>
            <p:cNvPr id="1127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857232"/>
              <a:ext cx="8496300" cy="3944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1785920"/>
              <a:ext cx="1571625" cy="1928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 rot="875218">
            <a:off x="2857500" y="4745038"/>
            <a:ext cx="5929313" cy="1311275"/>
          </a:xfrm>
          <a:prstGeom prst="cloudCallout">
            <a:avLst>
              <a:gd name="adj1" fmla="val -62634"/>
              <a:gd name="adj2" fmla="val 59370"/>
            </a:avLst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  <p:pic>
        <p:nvPicPr>
          <p:cNvPr id="12291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643438"/>
            <a:ext cx="106838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Ребус</a:t>
            </a:r>
            <a:r>
              <a:rPr lang="ru-RU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</a:rPr>
              <a:t> </a:t>
            </a:r>
            <a:r>
              <a:rPr lang="ru-RU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</a:rPr>
              <a:t>№5</a:t>
            </a:r>
            <a:endParaRPr lang="ru-RU" dirty="0">
              <a:ea typeface="+mj-ea"/>
            </a:endParaRPr>
          </a:p>
        </p:txBody>
      </p:sp>
      <p:grpSp>
        <p:nvGrpSpPr>
          <p:cNvPr id="12293" name="Группа 7"/>
          <p:cNvGrpSpPr>
            <a:grpSpLocks/>
          </p:cNvGrpSpPr>
          <p:nvPr/>
        </p:nvGrpSpPr>
        <p:grpSpPr bwMode="auto">
          <a:xfrm>
            <a:off x="-252413" y="1268413"/>
            <a:ext cx="9396413" cy="2665412"/>
            <a:chOff x="323850" y="1628775"/>
            <a:chExt cx="8496300" cy="2305050"/>
          </a:xfrm>
        </p:grpSpPr>
        <p:pic>
          <p:nvPicPr>
            <p:cNvPr id="1229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850" y="1628775"/>
              <a:ext cx="8496300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500408" y="2286380"/>
              <a:ext cx="713408" cy="1070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 rot="597369">
            <a:off x="3571875" y="5000625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Теорема  Пифагора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Головолом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439</Words>
  <Application>Microsoft Office PowerPoint</Application>
  <PresentationFormat>Экран (4:3)</PresentationFormat>
  <Paragraphs>152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Головоломка</vt:lpstr>
      <vt:lpstr>Слайд 1</vt:lpstr>
      <vt:lpstr>Слайд 2</vt:lpstr>
      <vt:lpstr>Слайд 3</vt:lpstr>
      <vt:lpstr>Слайд 4</vt:lpstr>
      <vt:lpstr>Ребус  № 1</vt:lpstr>
      <vt:lpstr>Ребус №2</vt:lpstr>
      <vt:lpstr>Ребус №3</vt:lpstr>
      <vt:lpstr>Ребус №4</vt:lpstr>
      <vt:lpstr>Ребус №5</vt:lpstr>
      <vt:lpstr>Ребус №7</vt:lpstr>
      <vt:lpstr>Ребус №9</vt:lpstr>
      <vt:lpstr>Ребус №11</vt:lpstr>
      <vt:lpstr>Ребус №12</vt:lpstr>
      <vt:lpstr>Слайд 14</vt:lpstr>
      <vt:lpstr>Чебурашка купил в магазине  7 одинаковых тетрадей.   Сколько он заплатил? </vt:lpstr>
      <vt:lpstr>Слайд 16</vt:lpstr>
      <vt:lpstr>Слайд 17</vt:lpstr>
      <vt:lpstr>Слайд 18</vt:lpstr>
      <vt:lpstr>Слайд 19</vt:lpstr>
      <vt:lpstr>Слайд 20</vt:lpstr>
      <vt:lpstr>Слайд 21</vt:lpstr>
      <vt:lpstr>Конкурс</vt:lpstr>
      <vt:lpstr>Слайд 23</vt:lpstr>
      <vt:lpstr>Конкурс  «Разгадай кроссворд»</vt:lpstr>
      <vt:lpstr>Слайд 25</vt:lpstr>
      <vt:lpstr>Слайд 26</vt:lpstr>
      <vt:lpstr>Слайд 27</vt:lpstr>
      <vt:lpstr>Слайд 28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2010-01-09T09:42:32Z</dcterms:created>
  <dcterms:modified xsi:type="dcterms:W3CDTF">2012-09-16T13:58:26Z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TC103626551049</vt:lpwstr>
  </property>
</Properties>
</file>