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1" r:id="rId8"/>
    <p:sldId id="262" r:id="rId9"/>
    <p:sldId id="263" r:id="rId10"/>
    <p:sldId id="264" r:id="rId11"/>
    <p:sldId id="265"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6" r:id="rId30"/>
    <p:sldId id="285" r:id="rId31"/>
    <p:sldId id="282" r:id="rId32"/>
    <p:sldId id="288" r:id="rId33"/>
    <p:sldId id="289" r:id="rId34"/>
    <p:sldId id="290"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2" autoAdjust="0"/>
    <p:restoredTop sz="94660"/>
  </p:normalViewPr>
  <p:slideViewPr>
    <p:cSldViewPr>
      <p:cViewPr varScale="1">
        <p:scale>
          <a:sx n="69" d="100"/>
          <a:sy n="69" d="100"/>
        </p:scale>
        <p:origin x="-13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04F47A7-78E4-4520-BB9D-DBC12C7A6159}" type="datetimeFigureOut">
              <a:rPr lang="ru-RU" smtClean="0"/>
              <a:t>16.09.2012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0CBE54-03B6-4838-BC85-ED16A9C1CDFA}" type="slidenum">
              <a:rPr lang="ru-RU" smtClean="0"/>
              <a:t>‹#›</a:t>
            </a:fld>
            <a:endParaRPr lang="ru-RU"/>
          </a:p>
        </p:txBody>
      </p:sp>
    </p:spTree>
    <p:extLst>
      <p:ext uri="{BB962C8B-B14F-4D97-AF65-F5344CB8AC3E}">
        <p14:creationId xmlns:p14="http://schemas.microsoft.com/office/powerpoint/2010/main" val="4034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4F47A7-78E4-4520-BB9D-DBC12C7A6159}" type="datetimeFigureOut">
              <a:rPr lang="ru-RU" smtClean="0"/>
              <a:t>16.09.2012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0CBE54-03B6-4838-BC85-ED16A9C1CDFA}" type="slidenum">
              <a:rPr lang="ru-RU" smtClean="0"/>
              <a:t>‹#›</a:t>
            </a:fld>
            <a:endParaRPr lang="ru-RU"/>
          </a:p>
        </p:txBody>
      </p:sp>
    </p:spTree>
    <p:extLst>
      <p:ext uri="{BB962C8B-B14F-4D97-AF65-F5344CB8AC3E}">
        <p14:creationId xmlns:p14="http://schemas.microsoft.com/office/powerpoint/2010/main" val="213589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4F47A7-78E4-4520-BB9D-DBC12C7A6159}" type="datetimeFigureOut">
              <a:rPr lang="ru-RU" smtClean="0"/>
              <a:t>16.09.2012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0CBE54-03B6-4838-BC85-ED16A9C1CDFA}" type="slidenum">
              <a:rPr lang="ru-RU" smtClean="0"/>
              <a:t>‹#›</a:t>
            </a:fld>
            <a:endParaRPr lang="ru-RU"/>
          </a:p>
        </p:txBody>
      </p:sp>
    </p:spTree>
    <p:extLst>
      <p:ext uri="{BB962C8B-B14F-4D97-AF65-F5344CB8AC3E}">
        <p14:creationId xmlns:p14="http://schemas.microsoft.com/office/powerpoint/2010/main" val="396251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4F47A7-78E4-4520-BB9D-DBC12C7A6159}" type="datetimeFigureOut">
              <a:rPr lang="ru-RU" smtClean="0"/>
              <a:t>16.09.2012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0CBE54-03B6-4838-BC85-ED16A9C1CDFA}" type="slidenum">
              <a:rPr lang="ru-RU" smtClean="0"/>
              <a:t>‹#›</a:t>
            </a:fld>
            <a:endParaRPr lang="ru-RU"/>
          </a:p>
        </p:txBody>
      </p:sp>
    </p:spTree>
    <p:extLst>
      <p:ext uri="{BB962C8B-B14F-4D97-AF65-F5344CB8AC3E}">
        <p14:creationId xmlns:p14="http://schemas.microsoft.com/office/powerpoint/2010/main" val="341536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04F47A7-78E4-4520-BB9D-DBC12C7A6159}" type="datetimeFigureOut">
              <a:rPr lang="ru-RU" smtClean="0"/>
              <a:t>16.09.2012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0CBE54-03B6-4838-BC85-ED16A9C1CDFA}" type="slidenum">
              <a:rPr lang="ru-RU" smtClean="0"/>
              <a:t>‹#›</a:t>
            </a:fld>
            <a:endParaRPr lang="ru-RU"/>
          </a:p>
        </p:txBody>
      </p:sp>
    </p:spTree>
    <p:extLst>
      <p:ext uri="{BB962C8B-B14F-4D97-AF65-F5344CB8AC3E}">
        <p14:creationId xmlns:p14="http://schemas.microsoft.com/office/powerpoint/2010/main" val="51724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04F47A7-78E4-4520-BB9D-DBC12C7A6159}" type="datetimeFigureOut">
              <a:rPr lang="ru-RU" smtClean="0"/>
              <a:t>16.09.2012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0CBE54-03B6-4838-BC85-ED16A9C1CDFA}" type="slidenum">
              <a:rPr lang="ru-RU" smtClean="0"/>
              <a:t>‹#›</a:t>
            </a:fld>
            <a:endParaRPr lang="ru-RU"/>
          </a:p>
        </p:txBody>
      </p:sp>
    </p:spTree>
    <p:extLst>
      <p:ext uri="{BB962C8B-B14F-4D97-AF65-F5344CB8AC3E}">
        <p14:creationId xmlns:p14="http://schemas.microsoft.com/office/powerpoint/2010/main" val="129795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04F47A7-78E4-4520-BB9D-DBC12C7A6159}" type="datetimeFigureOut">
              <a:rPr lang="ru-RU" smtClean="0"/>
              <a:t>16.09.2012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70CBE54-03B6-4838-BC85-ED16A9C1CDFA}" type="slidenum">
              <a:rPr lang="ru-RU" smtClean="0"/>
              <a:t>‹#›</a:t>
            </a:fld>
            <a:endParaRPr lang="ru-RU"/>
          </a:p>
        </p:txBody>
      </p:sp>
    </p:spTree>
    <p:extLst>
      <p:ext uri="{BB962C8B-B14F-4D97-AF65-F5344CB8AC3E}">
        <p14:creationId xmlns:p14="http://schemas.microsoft.com/office/powerpoint/2010/main" val="100816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04F47A7-78E4-4520-BB9D-DBC12C7A6159}" type="datetimeFigureOut">
              <a:rPr lang="ru-RU" smtClean="0"/>
              <a:t>16.09.2012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70CBE54-03B6-4838-BC85-ED16A9C1CDFA}" type="slidenum">
              <a:rPr lang="ru-RU" smtClean="0"/>
              <a:t>‹#›</a:t>
            </a:fld>
            <a:endParaRPr lang="ru-RU"/>
          </a:p>
        </p:txBody>
      </p:sp>
    </p:spTree>
    <p:extLst>
      <p:ext uri="{BB962C8B-B14F-4D97-AF65-F5344CB8AC3E}">
        <p14:creationId xmlns:p14="http://schemas.microsoft.com/office/powerpoint/2010/main" val="28457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04F47A7-78E4-4520-BB9D-DBC12C7A6159}" type="datetimeFigureOut">
              <a:rPr lang="ru-RU" smtClean="0"/>
              <a:t>16.09.2012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70CBE54-03B6-4838-BC85-ED16A9C1CDFA}" type="slidenum">
              <a:rPr lang="ru-RU" smtClean="0"/>
              <a:t>‹#›</a:t>
            </a:fld>
            <a:endParaRPr lang="ru-RU"/>
          </a:p>
        </p:txBody>
      </p:sp>
    </p:spTree>
    <p:extLst>
      <p:ext uri="{BB962C8B-B14F-4D97-AF65-F5344CB8AC3E}">
        <p14:creationId xmlns:p14="http://schemas.microsoft.com/office/powerpoint/2010/main" val="205347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04F47A7-78E4-4520-BB9D-DBC12C7A6159}" type="datetimeFigureOut">
              <a:rPr lang="ru-RU" smtClean="0"/>
              <a:t>16.09.2012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0CBE54-03B6-4838-BC85-ED16A9C1CDFA}" type="slidenum">
              <a:rPr lang="ru-RU" smtClean="0"/>
              <a:t>‹#›</a:t>
            </a:fld>
            <a:endParaRPr lang="ru-RU"/>
          </a:p>
        </p:txBody>
      </p:sp>
    </p:spTree>
    <p:extLst>
      <p:ext uri="{BB962C8B-B14F-4D97-AF65-F5344CB8AC3E}">
        <p14:creationId xmlns:p14="http://schemas.microsoft.com/office/powerpoint/2010/main" val="230840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04F47A7-78E4-4520-BB9D-DBC12C7A6159}" type="datetimeFigureOut">
              <a:rPr lang="ru-RU" smtClean="0"/>
              <a:t>16.09.2012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0CBE54-03B6-4838-BC85-ED16A9C1CDFA}" type="slidenum">
              <a:rPr lang="ru-RU" smtClean="0"/>
              <a:t>‹#›</a:t>
            </a:fld>
            <a:endParaRPr lang="ru-RU"/>
          </a:p>
        </p:txBody>
      </p:sp>
    </p:spTree>
    <p:extLst>
      <p:ext uri="{BB962C8B-B14F-4D97-AF65-F5344CB8AC3E}">
        <p14:creationId xmlns:p14="http://schemas.microsoft.com/office/powerpoint/2010/main" val="320103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F47A7-78E4-4520-BB9D-DBC12C7A6159}" type="datetimeFigureOut">
              <a:rPr lang="ru-RU" smtClean="0"/>
              <a:t>16.09.2012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CBE54-03B6-4838-BC85-ED16A9C1CDFA}" type="slidenum">
              <a:rPr lang="ru-RU" smtClean="0"/>
              <a:t>‹#›</a:t>
            </a:fld>
            <a:endParaRPr lang="ru-RU"/>
          </a:p>
        </p:txBody>
      </p:sp>
    </p:spTree>
    <p:extLst>
      <p:ext uri="{BB962C8B-B14F-4D97-AF65-F5344CB8AC3E}">
        <p14:creationId xmlns:p14="http://schemas.microsoft.com/office/powerpoint/2010/main" val="902858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hyperlink" Target="http://www.olympiady.ru/" TargetMode="External"/><Relationship Id="rId2" Type="http://schemas.openxmlformats.org/officeDocument/2006/relationships/hyperlink" Target="http://ru.wikipedia.org/" TargetMode="External"/><Relationship Id="rId1" Type="http://schemas.openxmlformats.org/officeDocument/2006/relationships/slideLayout" Target="../slideLayouts/slideLayout2.xml"/><Relationship Id="rId6" Type="http://schemas.openxmlformats.org/officeDocument/2006/relationships/hyperlink" Target="http://sportschools.ru/page.php?name=olimpic_games" TargetMode="External"/><Relationship Id="rId5" Type="http://schemas.openxmlformats.org/officeDocument/2006/relationships/hyperlink" Target="http://www.afizika.ru/zanimatelniestati/164-istoriyaolimpig" TargetMode="External"/><Relationship Id="rId4" Type="http://schemas.openxmlformats.org/officeDocument/2006/relationships/hyperlink" Target="http://zdorovosport.ru/history1.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6165" y="3068960"/>
            <a:ext cx="7359707"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Script" pitchFamily="34" charset="0"/>
                <a:ea typeface="MS Gothic" pitchFamily="49" charset="-128"/>
                <a:cs typeface="Simplified Arabic" pitchFamily="18" charset="-78"/>
              </a:rPr>
              <a:t>ОЛИМПИЙСКИЕ </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Script" pitchFamily="34" charset="0"/>
                <a:ea typeface="MS Gothic" pitchFamily="49" charset="-128"/>
                <a:cs typeface="Simplified Arabic" pitchFamily="18" charset="-78"/>
              </a:rPr>
              <a:t>ИГРЫ</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Script" pitchFamily="34" charset="0"/>
              <a:ea typeface="MS Gothic" pitchFamily="49" charset="-128"/>
              <a:cs typeface="Simplified Arabic" pitchFamily="18" charset="-78"/>
            </a:endParaRPr>
          </a:p>
        </p:txBody>
      </p:sp>
      <p:sp>
        <p:nvSpPr>
          <p:cNvPr id="2" name="TextBox 1"/>
          <p:cNvSpPr txBox="1"/>
          <p:nvPr/>
        </p:nvSpPr>
        <p:spPr>
          <a:xfrm>
            <a:off x="899592" y="388824"/>
            <a:ext cx="7939161" cy="646331"/>
          </a:xfrm>
          <a:prstGeom prst="rect">
            <a:avLst/>
          </a:prstGeom>
          <a:noFill/>
        </p:spPr>
        <p:txBody>
          <a:bodyPr wrap="none" rtlCol="0">
            <a:spAutoFit/>
          </a:bodyPr>
          <a:lstStyle/>
          <a:p>
            <a:pPr algn="ctr"/>
            <a:r>
              <a:rPr lang="ru-RU" b="1" dirty="0" smtClean="0"/>
              <a:t>Государственное бюджетное общеобразовательное учреждение</a:t>
            </a:r>
          </a:p>
          <a:p>
            <a:pPr algn="ctr"/>
            <a:r>
              <a:rPr lang="ru-RU" b="1" dirty="0" smtClean="0"/>
              <a:t>Лицей № 373 «Экономический лицей Московского района Санкт-Петербурга</a:t>
            </a:r>
            <a:endParaRPr lang="ru-RU" b="1" dirty="0"/>
          </a:p>
        </p:txBody>
      </p:sp>
      <p:sp>
        <p:nvSpPr>
          <p:cNvPr id="3" name="TextBox 2"/>
          <p:cNvSpPr txBox="1"/>
          <p:nvPr/>
        </p:nvSpPr>
        <p:spPr>
          <a:xfrm>
            <a:off x="2104178" y="1844824"/>
            <a:ext cx="5243680" cy="1077218"/>
          </a:xfrm>
          <a:prstGeom prst="rect">
            <a:avLst/>
          </a:prstGeom>
          <a:noFill/>
        </p:spPr>
        <p:txBody>
          <a:bodyPr wrap="none" rtlCol="0">
            <a:spAutoFit/>
          </a:bodyPr>
          <a:lstStyle/>
          <a:p>
            <a:pPr algn="ctr"/>
            <a:r>
              <a:rPr lang="ru-RU" sz="3200" b="1" dirty="0" smtClean="0"/>
              <a:t>Тематический классный час </a:t>
            </a:r>
          </a:p>
          <a:p>
            <a:pPr algn="ctr"/>
            <a:r>
              <a:rPr lang="ru-RU" sz="3200" b="1" dirty="0" smtClean="0"/>
              <a:t>6 – 8 класс</a:t>
            </a:r>
            <a:endParaRPr lang="ru-RU" sz="3200" b="1" dirty="0"/>
          </a:p>
        </p:txBody>
      </p:sp>
      <p:sp>
        <p:nvSpPr>
          <p:cNvPr id="5" name="TextBox 4"/>
          <p:cNvSpPr txBox="1"/>
          <p:nvPr/>
        </p:nvSpPr>
        <p:spPr>
          <a:xfrm>
            <a:off x="4605314" y="5221382"/>
            <a:ext cx="3813929" cy="646331"/>
          </a:xfrm>
          <a:prstGeom prst="rect">
            <a:avLst/>
          </a:prstGeom>
          <a:noFill/>
        </p:spPr>
        <p:txBody>
          <a:bodyPr wrap="none" rtlCol="0">
            <a:spAutoFit/>
          </a:bodyPr>
          <a:lstStyle/>
          <a:p>
            <a:r>
              <a:rPr lang="ru-RU" b="1" dirty="0" smtClean="0"/>
              <a:t>Учитель истории и обществознания </a:t>
            </a:r>
          </a:p>
          <a:p>
            <a:r>
              <a:rPr lang="ru-RU" b="1" dirty="0" smtClean="0"/>
              <a:t>Демидова Ирина Васильевна</a:t>
            </a:r>
            <a:endParaRPr lang="ru-RU" b="1" dirty="0"/>
          </a:p>
        </p:txBody>
      </p:sp>
    </p:spTree>
    <p:extLst>
      <p:ext uri="{BB962C8B-B14F-4D97-AF65-F5344CB8AC3E}">
        <p14:creationId xmlns:p14="http://schemas.microsoft.com/office/powerpoint/2010/main" val="325744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67356"/>
            <a:ext cx="9036496" cy="5774012"/>
          </a:xfrm>
        </p:spPr>
        <p:txBody>
          <a:bodyPr>
            <a:normAutofit fontScale="92500" lnSpcReduction="10000"/>
          </a:bodyPr>
          <a:lstStyle/>
          <a:p>
            <a:r>
              <a:rPr lang="ru-RU" sz="2400" b="1" dirty="0" smtClean="0">
                <a:latin typeface="Verdana" pitchFamily="34" charset="0"/>
                <a:ea typeface="Verdana" pitchFamily="34" charset="0"/>
                <a:cs typeface="Verdana" pitchFamily="34" charset="0"/>
              </a:rPr>
              <a:t>К участию в Олимпийских играх </a:t>
            </a:r>
            <a:r>
              <a:rPr lang="ru-RU" sz="2400" b="1" dirty="0" smtClean="0">
                <a:solidFill>
                  <a:srgbClr val="FF0000"/>
                </a:solidFill>
                <a:latin typeface="Verdana" pitchFamily="34" charset="0"/>
                <a:ea typeface="Verdana" pitchFamily="34" charset="0"/>
                <a:cs typeface="Verdana" pitchFamily="34" charset="0"/>
              </a:rPr>
              <a:t>допускались все свободнорожденные греческие граждане (мужчины). </a:t>
            </a:r>
            <a:r>
              <a:rPr lang="ru-RU" sz="2400" b="1" dirty="0" smtClean="0">
                <a:latin typeface="Verdana" pitchFamily="34" charset="0"/>
                <a:ea typeface="Verdana" pitchFamily="34" charset="0"/>
                <a:cs typeface="Verdana" pitchFamily="34" charset="0"/>
              </a:rPr>
              <a:t>Рабы и варвары, т.е. лица негреческого происхождения, участвовать в Олимпийских играх не могли.</a:t>
            </a:r>
          </a:p>
          <a:p>
            <a:r>
              <a:rPr lang="ru-RU" sz="2400" b="1" dirty="0" smtClean="0">
                <a:latin typeface="Verdana" pitchFamily="34" charset="0"/>
                <a:ea typeface="Verdana" pitchFamily="34" charset="0"/>
                <a:cs typeface="Verdana" pitchFamily="34" charset="0"/>
              </a:rPr>
              <a:t>Основополагающим принципом состязаний была </a:t>
            </a:r>
            <a:r>
              <a:rPr lang="ru-RU" sz="2400" b="1" dirty="0" smtClean="0">
                <a:solidFill>
                  <a:srgbClr val="FF0000"/>
                </a:solidFill>
                <a:latin typeface="Verdana" pitchFamily="34" charset="0"/>
                <a:ea typeface="Verdana" pitchFamily="34" charset="0"/>
                <a:cs typeface="Verdana" pitchFamily="34" charset="0"/>
              </a:rPr>
              <a:t>честность участников</a:t>
            </a:r>
            <a:r>
              <a:rPr lang="ru-RU" sz="2400" b="1" dirty="0" smtClean="0">
                <a:latin typeface="Verdana" pitchFamily="34" charset="0"/>
                <a:ea typeface="Verdana" pitchFamily="34" charset="0"/>
                <a:cs typeface="Verdana" pitchFamily="34" charset="0"/>
              </a:rPr>
              <a:t>. </a:t>
            </a:r>
          </a:p>
          <a:p>
            <a:r>
              <a:rPr lang="ru-RU" sz="2400" b="1" dirty="0" smtClean="0">
                <a:latin typeface="Verdana" pitchFamily="34" charset="0"/>
                <a:ea typeface="Verdana" pitchFamily="34" charset="0"/>
                <a:cs typeface="Verdana" pitchFamily="34" charset="0"/>
              </a:rPr>
              <a:t>Вход на соревнования был </a:t>
            </a:r>
            <a:r>
              <a:rPr lang="ru-RU" sz="2400" b="1" dirty="0" smtClean="0">
                <a:solidFill>
                  <a:srgbClr val="FF0000"/>
                </a:solidFill>
                <a:latin typeface="Verdana" pitchFamily="34" charset="0"/>
                <a:ea typeface="Verdana" pitchFamily="34" charset="0"/>
                <a:cs typeface="Verdana" pitchFamily="34" charset="0"/>
              </a:rPr>
              <a:t>бесплатный.</a:t>
            </a:r>
            <a:r>
              <a:rPr lang="ru-RU" sz="2400" b="1" dirty="0" smtClean="0">
                <a:latin typeface="Verdana" pitchFamily="34" charset="0"/>
                <a:ea typeface="Verdana" pitchFamily="34" charset="0"/>
                <a:cs typeface="Verdana" pitchFamily="34" charset="0"/>
              </a:rPr>
              <a:t> Но их могли посещать только мужчины, женщинам под страхом смертной казни запрещалось появляться в Олимпии в течение всего празднества</a:t>
            </a:r>
          </a:p>
          <a:p>
            <a:r>
              <a:rPr lang="ru-RU" sz="2400" b="1" dirty="0">
                <a:latin typeface="Verdana" pitchFamily="34" charset="0"/>
                <a:ea typeface="Verdana" pitchFamily="34" charset="0"/>
                <a:cs typeface="Verdana" pitchFamily="34" charset="0"/>
              </a:rPr>
              <a:t>Древнегреческие атлеты </a:t>
            </a:r>
            <a:r>
              <a:rPr lang="ru-RU" sz="2400" b="1" dirty="0">
                <a:solidFill>
                  <a:srgbClr val="FF0000"/>
                </a:solidFill>
                <a:latin typeface="Verdana" pitchFamily="34" charset="0"/>
                <a:ea typeface="Verdana" pitchFamily="34" charset="0"/>
                <a:cs typeface="Verdana" pitchFamily="34" charset="0"/>
              </a:rPr>
              <a:t>соревновались голыми. </a:t>
            </a:r>
            <a:r>
              <a:rPr lang="ru-RU" sz="2400" b="1" dirty="0">
                <a:latin typeface="Verdana" pitchFamily="34" charset="0"/>
                <a:ea typeface="Verdana" pitchFamily="34" charset="0"/>
                <a:cs typeface="Verdana" pitchFamily="34" charset="0"/>
              </a:rPr>
              <a:t>От слова "голый" ("</a:t>
            </a:r>
            <a:r>
              <a:rPr lang="ru-RU" sz="2400" b="1" dirty="0" err="1">
                <a:latin typeface="Verdana" pitchFamily="34" charset="0"/>
                <a:ea typeface="Verdana" pitchFamily="34" charset="0"/>
                <a:cs typeface="Verdana" pitchFamily="34" charset="0"/>
              </a:rPr>
              <a:t>гимнос</a:t>
            </a:r>
            <a:r>
              <a:rPr lang="ru-RU" sz="2400" b="1" dirty="0">
                <a:latin typeface="Verdana" pitchFamily="34" charset="0"/>
                <a:ea typeface="Verdana" pitchFamily="34" charset="0"/>
                <a:cs typeface="Verdana" pitchFamily="34" charset="0"/>
              </a:rPr>
              <a:t>") происходит слово "гимнастика". Обнаженное тело не считалось чем-то стыдным - наоборот, оно показывало, как упорно спортсмен тренировался. Стыдным было иметь неспортивное, нетренированное тело.  </a:t>
            </a:r>
            <a:endParaRPr lang="ru-RU" sz="2400" b="1" dirty="0" smtClean="0">
              <a:latin typeface="Verdana" pitchFamily="34" charset="0"/>
              <a:ea typeface="Verdana" pitchFamily="34" charset="0"/>
              <a:cs typeface="Verdana" pitchFamily="34" charset="0"/>
            </a:endParaRPr>
          </a:p>
          <a:p>
            <a:endParaRPr lang="ru-RU" sz="2400" b="1" dirty="0">
              <a:latin typeface="Verdana" pitchFamily="34" charset="0"/>
              <a:ea typeface="Verdana" pitchFamily="34" charset="0"/>
              <a:cs typeface="Verdana" pitchFamily="34" charset="0"/>
            </a:endParaRPr>
          </a:p>
        </p:txBody>
      </p:sp>
      <p:sp>
        <p:nvSpPr>
          <p:cNvPr id="4" name="Прямоугольник 3"/>
          <p:cNvSpPr/>
          <p:nvPr/>
        </p:nvSpPr>
        <p:spPr>
          <a:xfrm>
            <a:off x="1547664" y="44026"/>
            <a:ext cx="672491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rPr>
              <a:t>Организация Игр</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ndParaRPr>
          </a:p>
        </p:txBody>
      </p:sp>
    </p:spTree>
    <p:extLst>
      <p:ext uri="{BB962C8B-B14F-4D97-AF65-F5344CB8AC3E}">
        <p14:creationId xmlns:p14="http://schemas.microsoft.com/office/powerpoint/2010/main" val="5332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4510"/>
            <a:ext cx="8964488" cy="3416320"/>
          </a:xfrm>
          <a:prstGeom prst="rect">
            <a:avLst/>
          </a:prstGeom>
        </p:spPr>
        <p:txBody>
          <a:bodyPr wrap="square">
            <a:spAutoFit/>
          </a:bodyPr>
          <a:lstStyle/>
          <a:p>
            <a:pPr algn="ctr"/>
            <a:r>
              <a:rPr lang="ru-RU" sz="2400" b="1" dirty="0">
                <a:latin typeface="Verdana" pitchFamily="34" charset="0"/>
                <a:ea typeface="Verdana" pitchFamily="34" charset="0"/>
                <a:cs typeface="Verdana" pitchFamily="34" charset="0"/>
              </a:rPr>
              <a:t>Олимпийские игры проводились непрерывно </a:t>
            </a:r>
            <a:r>
              <a:rPr lang="ru-RU" sz="2400" b="1" dirty="0">
                <a:solidFill>
                  <a:srgbClr val="FF0000"/>
                </a:solidFill>
                <a:latin typeface="Verdana" pitchFamily="34" charset="0"/>
                <a:ea typeface="Verdana" pitchFamily="34" charset="0"/>
                <a:cs typeface="Verdana" pitchFamily="34" charset="0"/>
              </a:rPr>
              <a:t>1169 лет. </a:t>
            </a:r>
            <a:r>
              <a:rPr lang="ru-RU" sz="2400" b="1" dirty="0" smtClean="0">
                <a:solidFill>
                  <a:srgbClr val="FF0000"/>
                </a:solidFill>
                <a:latin typeface="Verdana" pitchFamily="34" charset="0"/>
                <a:ea typeface="Verdana" pitchFamily="34" charset="0"/>
                <a:cs typeface="Verdana" pitchFamily="34" charset="0"/>
              </a:rPr>
              <a:t>293 </a:t>
            </a:r>
            <a:r>
              <a:rPr lang="ru-RU" sz="2400" b="1" dirty="0">
                <a:latin typeface="Verdana" pitchFamily="34" charset="0"/>
                <a:ea typeface="Verdana" pitchFamily="34" charset="0"/>
                <a:cs typeface="Verdana" pitchFamily="34" charset="0"/>
              </a:rPr>
              <a:t>раза собирались спортсмены на эти удивительные соревнования</a:t>
            </a:r>
            <a:r>
              <a:rPr lang="ru-RU" sz="2400" b="1" dirty="0" smtClean="0">
                <a:latin typeface="Verdana" pitchFamily="34" charset="0"/>
                <a:ea typeface="Verdana" pitchFamily="34" charset="0"/>
                <a:cs typeface="Verdana" pitchFamily="34" charset="0"/>
              </a:rPr>
              <a:t>.</a:t>
            </a:r>
            <a:endParaRPr lang="ru-RU" sz="2400" b="1" dirty="0">
              <a:latin typeface="Verdana" pitchFamily="34" charset="0"/>
              <a:ea typeface="Verdana" pitchFamily="34" charset="0"/>
              <a:cs typeface="Verdana" pitchFamily="34" charset="0"/>
            </a:endParaRPr>
          </a:p>
          <a:p>
            <a:pPr algn="ctr"/>
            <a:r>
              <a:rPr lang="ru-RU" sz="2400" b="1" dirty="0">
                <a:solidFill>
                  <a:srgbClr val="FF0000"/>
                </a:solidFill>
                <a:latin typeface="Verdana" pitchFamily="34" charset="0"/>
                <a:ea typeface="Verdana" pitchFamily="34" charset="0"/>
                <a:cs typeface="Verdana" pitchFamily="34" charset="0"/>
              </a:rPr>
              <a:t>В 394 </a:t>
            </a:r>
            <a:r>
              <a:rPr lang="ru-RU" sz="2400" b="1" dirty="0">
                <a:latin typeface="Verdana" pitchFamily="34" charset="0"/>
                <a:ea typeface="Verdana" pitchFamily="34" charset="0"/>
                <a:cs typeface="Verdana" pitchFamily="34" charset="0"/>
              </a:rPr>
              <a:t>году нашей эры римский император Феодосий I запретил олимпийские соревнования. Его наследник Феодосий II через несколько десятилетий издал декрет о разрушении языческих храмов: набирала силу новая религия – христианство.</a:t>
            </a:r>
          </a:p>
        </p:txBody>
      </p:sp>
      <p:sp>
        <p:nvSpPr>
          <p:cNvPr id="3" name="TextBox 2"/>
          <p:cNvSpPr txBox="1"/>
          <p:nvPr/>
        </p:nvSpPr>
        <p:spPr>
          <a:xfrm>
            <a:off x="1115616" y="6473759"/>
            <a:ext cx="2481833" cy="369332"/>
          </a:xfrm>
          <a:prstGeom prst="rect">
            <a:avLst/>
          </a:prstGeom>
          <a:noFill/>
        </p:spPr>
        <p:txBody>
          <a:bodyPr wrap="none" rtlCol="0">
            <a:spAutoFit/>
          </a:bodyPr>
          <a:lstStyle/>
          <a:p>
            <a:r>
              <a:rPr lang="ru-RU" b="1" dirty="0" smtClean="0"/>
              <a:t>Храм Зевса в Олимпии</a:t>
            </a:r>
            <a:endParaRPr lang="ru-RU" b="1" dirty="0"/>
          </a:p>
        </p:txBody>
      </p:sp>
      <p:pic>
        <p:nvPicPr>
          <p:cNvPr id="2052" name="Picture 4" descr="C:\Users\Acer\Desktop\ОЛИМПИЙСКИЕ ИГРЫ\45965302_1246799221_86849_800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3511165"/>
            <a:ext cx="4408621" cy="29625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3" name="Picture 5" descr="C:\Users\Acer\Desktop\ОЛИМПИЙСКИЕ ИГРЫ\Olimpiy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644" y="3705675"/>
            <a:ext cx="4324350" cy="2952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8371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plus(in)">
                                      <p:cBhvr>
                                        <p:cTn id="7" dur="2000"/>
                                        <p:tgtEl>
                                          <p:spTgt spid="205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 calcmode="lin" valueType="num">
                                      <p:cBhvr>
                                        <p:cTn id="11" dur="2000" fill="hold"/>
                                        <p:tgtEl>
                                          <p:spTgt spid="2053"/>
                                        </p:tgtEl>
                                        <p:attrNameLst>
                                          <p:attrName>ppt_w</p:attrName>
                                        </p:attrNameLst>
                                      </p:cBhvr>
                                      <p:tavLst>
                                        <p:tav tm="0">
                                          <p:val>
                                            <p:fltVal val="0"/>
                                          </p:val>
                                        </p:tav>
                                        <p:tav tm="100000">
                                          <p:val>
                                            <p:strVal val="#ppt_w"/>
                                          </p:val>
                                        </p:tav>
                                      </p:tavLst>
                                    </p:anim>
                                    <p:anim calcmode="lin" valueType="num">
                                      <p:cBhvr>
                                        <p:cTn id="12" dur="2000" fill="hold"/>
                                        <p:tgtEl>
                                          <p:spTgt spid="2053"/>
                                        </p:tgtEl>
                                        <p:attrNameLst>
                                          <p:attrName>ppt_h</p:attrName>
                                        </p:attrNameLst>
                                      </p:cBhvr>
                                      <p:tavLst>
                                        <p:tav tm="0">
                                          <p:val>
                                            <p:fltVal val="0"/>
                                          </p:val>
                                        </p:tav>
                                        <p:tav tm="100000">
                                          <p:val>
                                            <p:strVal val="#ppt_h"/>
                                          </p:val>
                                        </p:tav>
                                      </p:tavLst>
                                    </p:anim>
                                    <p:animEffect transition="in" filter="fade">
                                      <p:cBhvr>
                                        <p:cTn id="13" dur="2000"/>
                                        <p:tgtEl>
                                          <p:spTgt spid="2053"/>
                                        </p:tgtEl>
                                      </p:cBhvr>
                                    </p:animEffect>
                                  </p:childTnLst>
                                </p:cTn>
                              </p:par>
                            </p:childTnLst>
                          </p:cTn>
                        </p:par>
                        <p:par>
                          <p:cTn id="14" fill="hold">
                            <p:stCondLst>
                              <p:cond delay="4000"/>
                            </p:stCondLst>
                            <p:childTnLst>
                              <p:par>
                                <p:cTn id="15" presetID="10" presetClass="exit" presetSubtype="0" fill="hold" nodeType="afterEffect">
                                  <p:stCondLst>
                                    <p:cond delay="0"/>
                                  </p:stCondLst>
                                  <p:childTnLst>
                                    <p:animEffect transition="out" filter="fade">
                                      <p:cBhvr>
                                        <p:cTn id="16" dur="2000"/>
                                        <p:tgtEl>
                                          <p:spTgt spid="2052"/>
                                        </p:tgtEl>
                                      </p:cBhvr>
                                    </p:animEffect>
                                    <p:set>
                                      <p:cBhvr>
                                        <p:cTn id="17" dur="1" fill="hold">
                                          <p:stCondLst>
                                            <p:cond delay="19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872540"/>
            <a:ext cx="9215831" cy="3985460"/>
          </a:xfrm>
          <a:solidFill>
            <a:schemeClr val="tx2">
              <a:lumMod val="20000"/>
              <a:lumOff val="80000"/>
            </a:schemeClr>
          </a:solidFill>
        </p:spPr>
        <p:txBody>
          <a:bodyPr>
            <a:noAutofit/>
          </a:bodyPr>
          <a:lstStyle/>
          <a:p>
            <a:pPr marL="0" indent="0" algn="ctr">
              <a:buNone/>
            </a:pPr>
            <a:r>
              <a:rPr lang="ru-RU" sz="2400" b="1" dirty="0" smtClean="0">
                <a:solidFill>
                  <a:srgbClr val="FF0000"/>
                </a:solidFill>
                <a:latin typeface="Verdana" pitchFamily="34" charset="0"/>
                <a:ea typeface="Verdana" pitchFamily="34" charset="0"/>
                <a:cs typeface="Verdana" pitchFamily="34" charset="0"/>
              </a:rPr>
              <a:t>Пьер </a:t>
            </a:r>
            <a:r>
              <a:rPr lang="ru-RU" sz="2400" b="1" dirty="0">
                <a:solidFill>
                  <a:srgbClr val="FF0000"/>
                </a:solidFill>
                <a:latin typeface="Verdana" pitchFamily="34" charset="0"/>
                <a:ea typeface="Verdana" pitchFamily="34" charset="0"/>
                <a:cs typeface="Verdana" pitchFamily="34" charset="0"/>
              </a:rPr>
              <a:t>Де </a:t>
            </a:r>
            <a:r>
              <a:rPr lang="ru-RU" sz="2400" b="1" dirty="0" smtClean="0">
                <a:solidFill>
                  <a:srgbClr val="FF0000"/>
                </a:solidFill>
                <a:latin typeface="Verdana" pitchFamily="34" charset="0"/>
                <a:ea typeface="Verdana" pitchFamily="34" charset="0"/>
                <a:cs typeface="Verdana" pitchFamily="34" charset="0"/>
              </a:rPr>
              <a:t>Кубертен: </a:t>
            </a:r>
          </a:p>
          <a:p>
            <a:pPr marL="0" indent="0" algn="ctr">
              <a:buNone/>
            </a:pPr>
            <a:r>
              <a:rPr lang="ru-RU" sz="2400" b="1" dirty="0" smtClean="0">
                <a:solidFill>
                  <a:srgbClr val="FF0000"/>
                </a:solidFill>
                <a:latin typeface="Verdana" pitchFamily="34" charset="0"/>
                <a:ea typeface="Verdana" pitchFamily="34" charset="0"/>
                <a:cs typeface="Verdana" pitchFamily="34" charset="0"/>
              </a:rPr>
              <a:t>“</a:t>
            </a:r>
            <a:r>
              <a:rPr lang="ru-RU" sz="2400" b="1" dirty="0">
                <a:solidFill>
                  <a:srgbClr val="FF0000"/>
                </a:solidFill>
                <a:latin typeface="Verdana" pitchFamily="34" charset="0"/>
                <a:ea typeface="Verdana" pitchFamily="34" charset="0"/>
                <a:cs typeface="Verdana" pitchFamily="34" charset="0"/>
              </a:rPr>
              <a:t>Нужно сделать спорт интернациональным, нужно возродить Олимпийские игры</a:t>
            </a:r>
            <a:r>
              <a:rPr lang="ru-RU" sz="2400" b="1" dirty="0" smtClean="0">
                <a:solidFill>
                  <a:srgbClr val="FF0000"/>
                </a:solidFill>
                <a:latin typeface="Verdana" pitchFamily="34" charset="0"/>
                <a:ea typeface="Verdana" pitchFamily="34" charset="0"/>
                <a:cs typeface="Verdana" pitchFamily="34" charset="0"/>
              </a:rPr>
              <a:t>!”</a:t>
            </a:r>
            <a:endParaRPr lang="ru-RU" sz="2400" b="1" dirty="0">
              <a:solidFill>
                <a:srgbClr val="FF0000"/>
              </a:solidFill>
              <a:latin typeface="Verdana" pitchFamily="34" charset="0"/>
              <a:ea typeface="Verdana" pitchFamily="34" charset="0"/>
              <a:cs typeface="Verdana" pitchFamily="34" charset="0"/>
            </a:endParaRPr>
          </a:p>
          <a:p>
            <a:pPr marL="0" indent="0" algn="ctr">
              <a:buNone/>
            </a:pPr>
            <a:r>
              <a:rPr lang="ru-RU" sz="2400" b="1" dirty="0">
                <a:solidFill>
                  <a:srgbClr val="FF0000"/>
                </a:solidFill>
                <a:latin typeface="Verdana" pitchFamily="34" charset="0"/>
                <a:ea typeface="Verdana" pitchFamily="34" charset="0"/>
                <a:cs typeface="Verdana" pitchFamily="34" charset="0"/>
              </a:rPr>
              <a:t>23 июня 1894 г. </a:t>
            </a:r>
            <a:r>
              <a:rPr lang="ru-RU" sz="2400" b="1" dirty="0">
                <a:latin typeface="Verdana" pitchFamily="34" charset="0"/>
                <a:ea typeface="Verdana" pitchFamily="34" charset="0"/>
                <a:cs typeface="Verdana" pitchFamily="34" charset="0"/>
              </a:rPr>
              <a:t>в Париже в Большом зале Сорбонны собралась комиссия по возрождению Олимпийских игр. Ее генеральным секретарем стал </a:t>
            </a:r>
            <a:r>
              <a:rPr lang="ru-RU" sz="2400" b="1" dirty="0">
                <a:solidFill>
                  <a:srgbClr val="FF0000"/>
                </a:solidFill>
                <a:latin typeface="Verdana" pitchFamily="34" charset="0"/>
                <a:ea typeface="Verdana" pitchFamily="34" charset="0"/>
                <a:cs typeface="Verdana" pitchFamily="34" charset="0"/>
              </a:rPr>
              <a:t>Пьер Де Кубертен. </a:t>
            </a:r>
            <a:r>
              <a:rPr lang="ru-RU" sz="2400" b="1" dirty="0">
                <a:latin typeface="Verdana" pitchFamily="34" charset="0"/>
                <a:ea typeface="Verdana" pitchFamily="34" charset="0"/>
                <a:cs typeface="Verdana" pitchFamily="34" charset="0"/>
              </a:rPr>
              <a:t>Затем оформился </a:t>
            </a:r>
            <a:r>
              <a:rPr lang="ru-RU" sz="2400" b="1" dirty="0">
                <a:solidFill>
                  <a:srgbClr val="FF0000"/>
                </a:solidFill>
                <a:latin typeface="Verdana" pitchFamily="34" charset="0"/>
                <a:ea typeface="Verdana" pitchFamily="34" charset="0"/>
                <a:cs typeface="Verdana" pitchFamily="34" charset="0"/>
              </a:rPr>
              <a:t>Международный Олимпийский Комитет – МОК</a:t>
            </a:r>
            <a:r>
              <a:rPr lang="ru-RU" sz="2400" b="1" dirty="0">
                <a:latin typeface="Verdana" pitchFamily="34" charset="0"/>
                <a:ea typeface="Verdana" pitchFamily="34" charset="0"/>
                <a:cs typeface="Verdana" pitchFamily="34" charset="0"/>
              </a:rPr>
              <a:t>, в который вошли наиболее авторитетные и независимые граждане разных стран.</a:t>
            </a:r>
          </a:p>
        </p:txBody>
      </p:sp>
      <p:sp>
        <p:nvSpPr>
          <p:cNvPr id="5" name="Прямоугольник 4"/>
          <p:cNvSpPr/>
          <p:nvPr/>
        </p:nvSpPr>
        <p:spPr>
          <a:xfrm>
            <a:off x="-94423" y="0"/>
            <a:ext cx="5386504" cy="2554545"/>
          </a:xfrm>
          <a:prstGeom prst="rect">
            <a:avLst/>
          </a:prstGeom>
          <a:noFill/>
        </p:spPr>
        <p:txBody>
          <a:bodyPr wrap="square" lIns="91440" tIns="45720" rIns="91440" bIns="45720">
            <a:spAutoFit/>
          </a:bodyPr>
          <a:lstStyle/>
          <a:p>
            <a:pPr algn="ctr"/>
            <a:endParaRPr lang="ru-RU"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a:p>
            <a:pPr algn="ctr"/>
            <a:r>
              <a:rPr lang="ru-RU"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Возрождение </a:t>
            </a:r>
          </a:p>
          <a:p>
            <a:pPr algn="ctr"/>
            <a:r>
              <a:rPr lang="ru-RU"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олимпийских игр</a:t>
            </a:r>
            <a:endParaRPr lang="ru-RU"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3074" name="Picture 2" descr="C:\Users\Acer\Desktop\ОЛИМПИЙСКИЕ ИГРЫ\500px-Albert_Meyer_4_Olympia_18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285" y="8175"/>
            <a:ext cx="4127715" cy="2880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3080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5606" y="3336290"/>
            <a:ext cx="8856984" cy="1200329"/>
          </a:xfrm>
          <a:prstGeom prst="rect">
            <a:avLst/>
          </a:prstGeom>
        </p:spPr>
        <p:txBody>
          <a:bodyPr wrap="square">
            <a:spAutoFit/>
          </a:bodyPr>
          <a:lstStyle/>
          <a:p>
            <a:pPr algn="ctr"/>
            <a:r>
              <a:rPr lang="ru-RU" sz="2400" b="1" dirty="0">
                <a:latin typeface="Verdana" pitchFamily="34" charset="0"/>
                <a:ea typeface="Verdana" pitchFamily="34" charset="0"/>
                <a:cs typeface="Verdana" pitchFamily="34" charset="0"/>
              </a:rPr>
              <a:t>По решению МОК игры первой Олимпиады были проведены в апреле 1896 г. в столице Греции на </a:t>
            </a:r>
            <a:r>
              <a:rPr lang="ru-RU" sz="2400" b="1" dirty="0" err="1">
                <a:latin typeface="Verdana" pitchFamily="34" charset="0"/>
                <a:ea typeface="Verdana" pitchFamily="34" charset="0"/>
                <a:cs typeface="Verdana" pitchFamily="34" charset="0"/>
              </a:rPr>
              <a:t>Панафинийском</a:t>
            </a:r>
            <a:r>
              <a:rPr lang="ru-RU" sz="2400" b="1" dirty="0">
                <a:latin typeface="Verdana" pitchFamily="34" charset="0"/>
                <a:ea typeface="Verdana" pitchFamily="34" charset="0"/>
                <a:cs typeface="Verdana" pitchFamily="34" charset="0"/>
              </a:rPr>
              <a:t> стадионе.</a:t>
            </a:r>
          </a:p>
        </p:txBody>
      </p:sp>
      <p:pic>
        <p:nvPicPr>
          <p:cNvPr id="4098" name="Picture 2" descr="C:\Users\Acer\Desktop\ОЛИМПИЙСКИЕ ИГРЫ\220px-1896_Olympic_opening_ceremon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614" y="4536619"/>
            <a:ext cx="3141363" cy="218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Прямоугольник 2"/>
          <p:cNvSpPr/>
          <p:nvPr/>
        </p:nvSpPr>
        <p:spPr>
          <a:xfrm>
            <a:off x="4788025" y="188640"/>
            <a:ext cx="4290270" cy="3046988"/>
          </a:xfrm>
          <a:prstGeom prst="rect">
            <a:avLst/>
          </a:prstGeom>
        </p:spPr>
        <p:txBody>
          <a:bodyPr wrap="square">
            <a:spAutoFit/>
          </a:bodyPr>
          <a:lstStyle/>
          <a:p>
            <a:r>
              <a:rPr lang="ru-RU" sz="2400" b="1" dirty="0"/>
              <a:t>Афины. 6-15 апреля 1896 </a:t>
            </a:r>
            <a:r>
              <a:rPr lang="ru-RU" sz="2400" b="1" dirty="0" smtClean="0"/>
              <a:t>года</a:t>
            </a:r>
            <a:endParaRPr lang="ru-RU" sz="2400" b="1" dirty="0"/>
          </a:p>
          <a:p>
            <a:r>
              <a:rPr lang="ru-RU" sz="2400" b="1" dirty="0"/>
              <a:t>14 стран. 241 спортсмен. </a:t>
            </a:r>
            <a:endParaRPr lang="ru-RU" sz="2400" b="1" dirty="0" smtClean="0"/>
          </a:p>
          <a:p>
            <a:r>
              <a:rPr lang="ru-RU" sz="2400" b="1" dirty="0" smtClean="0"/>
              <a:t>9 </a:t>
            </a:r>
            <a:r>
              <a:rPr lang="ru-RU" sz="2400" b="1" dirty="0"/>
              <a:t>видов спорта</a:t>
            </a:r>
            <a:r>
              <a:rPr lang="ru-RU" sz="2400" b="1" dirty="0" smtClean="0"/>
              <a:t>.</a:t>
            </a:r>
          </a:p>
          <a:p>
            <a:r>
              <a:rPr lang="ru-RU" sz="2400" b="1" dirty="0" smtClean="0"/>
              <a:t> </a:t>
            </a:r>
            <a:r>
              <a:rPr lang="ru-RU" sz="2400" b="1" dirty="0"/>
              <a:t>Лидеры в неофициальном командном зачете</a:t>
            </a:r>
            <a:r>
              <a:rPr lang="ru-RU" sz="2400" b="1" dirty="0" smtClean="0"/>
              <a:t>:</a:t>
            </a:r>
          </a:p>
          <a:p>
            <a:pPr marL="342900" indent="-342900">
              <a:buAutoNum type="arabicPeriod"/>
            </a:pPr>
            <a:r>
              <a:rPr lang="ru-RU" sz="2400" b="1" dirty="0" smtClean="0">
                <a:solidFill>
                  <a:srgbClr val="FF0000"/>
                </a:solidFill>
              </a:rPr>
              <a:t>США </a:t>
            </a:r>
            <a:r>
              <a:rPr lang="ru-RU" sz="2400" b="1" dirty="0">
                <a:solidFill>
                  <a:srgbClr val="FF0000"/>
                </a:solidFill>
              </a:rPr>
              <a:t>(11-7-2) </a:t>
            </a:r>
            <a:endParaRPr lang="ru-RU" sz="2400" b="1" dirty="0" smtClean="0">
              <a:solidFill>
                <a:srgbClr val="FF0000"/>
              </a:solidFill>
            </a:endParaRPr>
          </a:p>
          <a:p>
            <a:pPr marL="342900" indent="-342900">
              <a:buAutoNum type="arabicPeriod"/>
            </a:pPr>
            <a:r>
              <a:rPr lang="ru-RU" sz="2400" b="1" dirty="0" smtClean="0">
                <a:solidFill>
                  <a:srgbClr val="FF0000"/>
                </a:solidFill>
              </a:rPr>
              <a:t>Греция </a:t>
            </a:r>
            <a:r>
              <a:rPr lang="ru-RU" sz="2400" b="1" dirty="0">
                <a:solidFill>
                  <a:srgbClr val="FF0000"/>
                </a:solidFill>
              </a:rPr>
              <a:t>(10-17-19) </a:t>
            </a:r>
            <a:endParaRPr lang="ru-RU" sz="2400" b="1" dirty="0" smtClean="0">
              <a:solidFill>
                <a:srgbClr val="FF0000"/>
              </a:solidFill>
            </a:endParaRPr>
          </a:p>
          <a:p>
            <a:pPr marL="342900" indent="-342900">
              <a:buAutoNum type="arabicPeriod"/>
            </a:pPr>
            <a:r>
              <a:rPr lang="ru-RU" sz="2400" b="1" dirty="0" smtClean="0">
                <a:solidFill>
                  <a:srgbClr val="FF0000"/>
                </a:solidFill>
              </a:rPr>
              <a:t>Германия </a:t>
            </a:r>
            <a:r>
              <a:rPr lang="ru-RU" sz="2400" b="1" dirty="0">
                <a:solidFill>
                  <a:srgbClr val="FF0000"/>
                </a:solidFill>
              </a:rPr>
              <a:t>(6-5-2)</a:t>
            </a:r>
          </a:p>
        </p:txBody>
      </p:sp>
      <p:sp>
        <p:nvSpPr>
          <p:cNvPr id="4" name="5-конечная звезда 3"/>
          <p:cNvSpPr/>
          <p:nvPr/>
        </p:nvSpPr>
        <p:spPr>
          <a:xfrm>
            <a:off x="4152049" y="1766423"/>
            <a:ext cx="432049" cy="4572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9559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3000" fill="remove" grpId="0" nodeType="afterEffect">
                                  <p:stCondLst>
                                    <p:cond delay="0"/>
                                  </p:stCondLst>
                                  <p:childTnLst>
                                    <p:animClr clrSpc="rgb" dir="cw">
                                      <p:cBhvr override="childStyle">
                                        <p:cTn id="6" dur="2500" autoRev="1" fill="remove"/>
                                        <p:tgtEl>
                                          <p:spTgt spid="4"/>
                                        </p:tgtEl>
                                        <p:attrNameLst>
                                          <p:attrName>style.color</p:attrName>
                                        </p:attrNameLst>
                                      </p:cBhvr>
                                      <p:to>
                                        <a:schemeClr val="bg1"/>
                                      </p:to>
                                    </p:animClr>
                                    <p:animClr clrSpc="rgb" dir="cw">
                                      <p:cBhvr>
                                        <p:cTn id="7" dur="2500" autoRev="1" fill="remove"/>
                                        <p:tgtEl>
                                          <p:spTgt spid="4"/>
                                        </p:tgtEl>
                                        <p:attrNameLst>
                                          <p:attrName>fillcolor</p:attrName>
                                        </p:attrNameLst>
                                      </p:cBhvr>
                                      <p:to>
                                        <a:schemeClr val="bg1"/>
                                      </p:to>
                                    </p:animClr>
                                    <p:set>
                                      <p:cBhvr>
                                        <p:cTn id="8" dur="2500" autoRev="1" fill="remove"/>
                                        <p:tgtEl>
                                          <p:spTgt spid="4"/>
                                        </p:tgtEl>
                                        <p:attrNameLst>
                                          <p:attrName>fill.type</p:attrName>
                                        </p:attrNameLst>
                                      </p:cBhvr>
                                      <p:to>
                                        <p:strVal val="solid"/>
                                      </p:to>
                                    </p:set>
                                    <p:set>
                                      <p:cBhvr>
                                        <p:cTn id="9" dur="250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856"/>
            <a:ext cx="8229600" cy="706090"/>
          </a:xfrm>
        </p:spPr>
        <p:txBody>
          <a:bodyPr>
            <a:normAutofit fontScale="90000"/>
          </a:bodyPr>
          <a:lstStyle/>
          <a:p>
            <a:r>
              <a:rPr lang="ru-RU" dirty="0" smtClean="0"/>
              <a:t>Олимпийские виды спорта (летние)</a:t>
            </a:r>
            <a:endParaRPr lang="ru-RU" dirty="0"/>
          </a:p>
        </p:txBody>
      </p:sp>
      <p:sp>
        <p:nvSpPr>
          <p:cNvPr id="4" name="Объект 3"/>
          <p:cNvSpPr>
            <a:spLocks noGrp="1"/>
          </p:cNvSpPr>
          <p:nvPr>
            <p:ph sz="half" idx="2"/>
          </p:nvPr>
        </p:nvSpPr>
        <p:spPr>
          <a:xfrm>
            <a:off x="0" y="692696"/>
            <a:ext cx="4497388" cy="5976664"/>
          </a:xfrm>
        </p:spPr>
        <p:txBody>
          <a:bodyPr>
            <a:noAutofit/>
          </a:bodyPr>
          <a:lstStyle/>
          <a:p>
            <a:r>
              <a:rPr lang="ru-RU" sz="2000" b="1" dirty="0"/>
              <a:t>Легкая </a:t>
            </a:r>
            <a:r>
              <a:rPr lang="ru-RU" sz="2000" b="1" dirty="0" smtClean="0"/>
              <a:t>атлетика</a:t>
            </a:r>
          </a:p>
          <a:p>
            <a:r>
              <a:rPr lang="ru-RU" sz="2000" b="1" dirty="0" smtClean="0"/>
              <a:t>Академическая </a:t>
            </a:r>
            <a:r>
              <a:rPr lang="ru-RU" sz="2000" b="1" dirty="0"/>
              <a:t>гребля </a:t>
            </a:r>
          </a:p>
          <a:p>
            <a:r>
              <a:rPr lang="ru-RU" sz="2000" b="1" dirty="0"/>
              <a:t>Бадминтон </a:t>
            </a:r>
          </a:p>
          <a:p>
            <a:r>
              <a:rPr lang="ru-RU" sz="2000" b="1" dirty="0"/>
              <a:t>Бейсбол </a:t>
            </a:r>
          </a:p>
          <a:p>
            <a:r>
              <a:rPr lang="ru-RU" sz="2000" b="1" dirty="0"/>
              <a:t>Баскетбол </a:t>
            </a:r>
          </a:p>
          <a:p>
            <a:r>
              <a:rPr lang="ru-RU" sz="2000" b="1" dirty="0"/>
              <a:t>Бокс </a:t>
            </a:r>
          </a:p>
          <a:p>
            <a:r>
              <a:rPr lang="ru-RU" sz="2000" b="1" dirty="0"/>
              <a:t>Велосипедные гонки </a:t>
            </a:r>
          </a:p>
          <a:p>
            <a:r>
              <a:rPr lang="ru-RU" sz="2000" b="1" dirty="0"/>
              <a:t>Гонки на треке </a:t>
            </a:r>
            <a:r>
              <a:rPr lang="ru-RU" sz="2000" b="1" dirty="0" smtClean="0"/>
              <a:t>-</a:t>
            </a:r>
            <a:endParaRPr lang="ru-RU" sz="2000" b="1" dirty="0"/>
          </a:p>
          <a:p>
            <a:r>
              <a:rPr lang="ru-RU" sz="2000" b="1" dirty="0"/>
              <a:t>Велокросс </a:t>
            </a:r>
          </a:p>
          <a:p>
            <a:r>
              <a:rPr lang="ru-RU" sz="2000" b="1" dirty="0"/>
              <a:t>Гонки на байдарках и каноэ </a:t>
            </a:r>
          </a:p>
          <a:p>
            <a:r>
              <a:rPr lang="ru-RU" sz="2000" b="1" dirty="0"/>
              <a:t>Конный спорт: выездка </a:t>
            </a:r>
          </a:p>
          <a:p>
            <a:r>
              <a:rPr lang="ru-RU" sz="2000" b="1" dirty="0"/>
              <a:t>Фехтование </a:t>
            </a:r>
          </a:p>
          <a:p>
            <a:r>
              <a:rPr lang="ru-RU" sz="2000" b="1" dirty="0"/>
              <a:t>Футбол </a:t>
            </a:r>
          </a:p>
          <a:p>
            <a:r>
              <a:rPr lang="ru-RU" sz="2000" b="1" dirty="0" smtClean="0"/>
              <a:t>Гимнастика</a:t>
            </a:r>
            <a:endParaRPr lang="ru-RU" sz="2000" b="1" dirty="0"/>
          </a:p>
          <a:p>
            <a:r>
              <a:rPr lang="ru-RU" sz="2000" b="1" dirty="0"/>
              <a:t>Тяжелая атлетика </a:t>
            </a:r>
          </a:p>
        </p:txBody>
      </p:sp>
      <p:sp>
        <p:nvSpPr>
          <p:cNvPr id="6" name="Объект 5"/>
          <p:cNvSpPr>
            <a:spLocks noGrp="1"/>
          </p:cNvSpPr>
          <p:nvPr>
            <p:ph sz="quarter" idx="4"/>
          </p:nvPr>
        </p:nvSpPr>
        <p:spPr>
          <a:xfrm>
            <a:off x="4645025" y="764704"/>
            <a:ext cx="4319463" cy="5904656"/>
          </a:xfrm>
        </p:spPr>
        <p:txBody>
          <a:bodyPr>
            <a:normAutofit fontScale="85000" lnSpcReduction="10000"/>
          </a:bodyPr>
          <a:lstStyle/>
          <a:p>
            <a:r>
              <a:rPr lang="ru-RU" b="1" dirty="0"/>
              <a:t>Гандбол </a:t>
            </a:r>
          </a:p>
          <a:p>
            <a:r>
              <a:rPr lang="ru-RU" b="1" dirty="0"/>
              <a:t>Хоккей на траве </a:t>
            </a:r>
          </a:p>
          <a:p>
            <a:r>
              <a:rPr lang="ru-RU" b="1" dirty="0" smtClean="0"/>
              <a:t>Дзюдо</a:t>
            </a:r>
            <a:endParaRPr lang="ru-RU" b="1" dirty="0"/>
          </a:p>
          <a:p>
            <a:r>
              <a:rPr lang="ru-RU" b="1" dirty="0"/>
              <a:t>Борьба: </a:t>
            </a:r>
            <a:r>
              <a:rPr lang="ru-RU" b="1" dirty="0" smtClean="0"/>
              <a:t>греко-римская, </a:t>
            </a:r>
            <a:r>
              <a:rPr lang="ru-RU" b="1" dirty="0"/>
              <a:t>вольная </a:t>
            </a:r>
          </a:p>
          <a:p>
            <a:r>
              <a:rPr lang="ru-RU" b="1" dirty="0"/>
              <a:t>Водные виды спорта: </a:t>
            </a:r>
            <a:r>
              <a:rPr lang="ru-RU" b="1" dirty="0" smtClean="0"/>
              <a:t>плавание, </a:t>
            </a:r>
            <a:r>
              <a:rPr lang="ru-RU" b="1" dirty="0"/>
              <a:t>прыжки в воду </a:t>
            </a:r>
            <a:r>
              <a:rPr lang="ru-RU" b="1" dirty="0" smtClean="0"/>
              <a:t>, синхронное плавание, </a:t>
            </a:r>
            <a:r>
              <a:rPr lang="ru-RU" b="1" dirty="0"/>
              <a:t>водное </a:t>
            </a:r>
            <a:r>
              <a:rPr lang="ru-RU" b="1" dirty="0" smtClean="0"/>
              <a:t>поло</a:t>
            </a:r>
            <a:endParaRPr lang="ru-RU" b="1" dirty="0"/>
          </a:p>
          <a:p>
            <a:r>
              <a:rPr lang="ru-RU" b="1" dirty="0"/>
              <a:t>Современное </a:t>
            </a:r>
            <a:r>
              <a:rPr lang="ru-RU" b="1" dirty="0" smtClean="0"/>
              <a:t>пятиборье</a:t>
            </a:r>
            <a:endParaRPr lang="ru-RU" b="1" dirty="0"/>
          </a:p>
          <a:p>
            <a:r>
              <a:rPr lang="ru-RU" b="1" dirty="0"/>
              <a:t>Софтбол </a:t>
            </a:r>
          </a:p>
          <a:p>
            <a:r>
              <a:rPr lang="ru-RU" b="1" dirty="0" err="1"/>
              <a:t>Тэквондо</a:t>
            </a:r>
            <a:r>
              <a:rPr lang="ru-RU" b="1" dirty="0"/>
              <a:t> </a:t>
            </a:r>
          </a:p>
          <a:p>
            <a:r>
              <a:rPr lang="ru-RU" b="1" dirty="0"/>
              <a:t>Теннис </a:t>
            </a:r>
          </a:p>
          <a:p>
            <a:r>
              <a:rPr lang="ru-RU" b="1" dirty="0"/>
              <a:t>Настольный теннис </a:t>
            </a:r>
          </a:p>
          <a:p>
            <a:r>
              <a:rPr lang="ru-RU" b="1" dirty="0"/>
              <a:t>Стрельба </a:t>
            </a:r>
          </a:p>
          <a:p>
            <a:r>
              <a:rPr lang="ru-RU" b="1" dirty="0"/>
              <a:t>Стрельба из лука </a:t>
            </a:r>
          </a:p>
          <a:p>
            <a:r>
              <a:rPr lang="ru-RU" b="1" dirty="0"/>
              <a:t>Триатлон </a:t>
            </a:r>
          </a:p>
          <a:p>
            <a:r>
              <a:rPr lang="ru-RU" b="1" dirty="0"/>
              <a:t>Парусный спорт </a:t>
            </a:r>
          </a:p>
          <a:p>
            <a:r>
              <a:rPr lang="ru-RU" b="1" dirty="0"/>
              <a:t>Волейбол </a:t>
            </a:r>
          </a:p>
        </p:txBody>
      </p:sp>
    </p:spTree>
    <p:extLst>
      <p:ext uri="{BB962C8B-B14F-4D97-AF65-F5344CB8AC3E}">
        <p14:creationId xmlns:p14="http://schemas.microsoft.com/office/powerpoint/2010/main" val="75679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856"/>
            <a:ext cx="8229600" cy="706090"/>
          </a:xfrm>
        </p:spPr>
        <p:txBody>
          <a:bodyPr>
            <a:normAutofit fontScale="90000"/>
          </a:bodyPr>
          <a:lstStyle/>
          <a:p>
            <a:r>
              <a:rPr lang="ru-RU" dirty="0" smtClean="0"/>
              <a:t>Олимпийские виды спорта (зимние)</a:t>
            </a:r>
            <a:endParaRPr lang="ru-RU" dirty="0"/>
          </a:p>
        </p:txBody>
      </p:sp>
      <p:sp>
        <p:nvSpPr>
          <p:cNvPr id="4" name="Объект 3"/>
          <p:cNvSpPr>
            <a:spLocks noGrp="1"/>
          </p:cNvSpPr>
          <p:nvPr>
            <p:ph sz="half" idx="2"/>
          </p:nvPr>
        </p:nvSpPr>
        <p:spPr>
          <a:xfrm>
            <a:off x="0" y="692696"/>
            <a:ext cx="4497388" cy="5976664"/>
          </a:xfrm>
        </p:spPr>
        <p:txBody>
          <a:bodyPr>
            <a:noAutofit/>
          </a:bodyPr>
          <a:lstStyle/>
          <a:p>
            <a:endParaRPr lang="ru-RU" sz="2000" b="1" dirty="0"/>
          </a:p>
          <a:p>
            <a:r>
              <a:rPr lang="ru-RU" sz="2000" b="1" dirty="0"/>
              <a:t>Биатлон</a:t>
            </a:r>
          </a:p>
          <a:p>
            <a:r>
              <a:rPr lang="ru-RU" sz="2000" b="1" dirty="0"/>
              <a:t>Бобслей</a:t>
            </a:r>
          </a:p>
          <a:p>
            <a:r>
              <a:rPr lang="ru-RU" sz="2000" b="1" dirty="0"/>
              <a:t>Горнолыжный спорт</a:t>
            </a:r>
          </a:p>
          <a:p>
            <a:r>
              <a:rPr lang="ru-RU" sz="2000" b="1" dirty="0"/>
              <a:t>Кёрлинг</a:t>
            </a:r>
          </a:p>
          <a:p>
            <a:r>
              <a:rPr lang="ru-RU" sz="2000" b="1" dirty="0"/>
              <a:t>Конькобежный спорт</a:t>
            </a:r>
          </a:p>
          <a:p>
            <a:r>
              <a:rPr lang="ru-RU" sz="2000" b="1" dirty="0"/>
              <a:t>Лыжное двоеборье</a:t>
            </a:r>
          </a:p>
          <a:p>
            <a:r>
              <a:rPr lang="ru-RU" sz="2000" b="1" dirty="0"/>
              <a:t>Лыжные гонки</a:t>
            </a:r>
          </a:p>
          <a:p>
            <a:r>
              <a:rPr lang="ru-RU" sz="2000" b="1" dirty="0"/>
              <a:t>Прыжки на лыжах с трамплина</a:t>
            </a:r>
          </a:p>
          <a:p>
            <a:r>
              <a:rPr lang="ru-RU" sz="2000" b="1" dirty="0"/>
              <a:t>Санный спорт</a:t>
            </a:r>
          </a:p>
          <a:p>
            <a:r>
              <a:rPr lang="ru-RU" sz="2000" b="1" dirty="0"/>
              <a:t>Скелетон</a:t>
            </a:r>
          </a:p>
          <a:p>
            <a:r>
              <a:rPr lang="ru-RU" sz="2000" b="1" dirty="0"/>
              <a:t>Сноубординг</a:t>
            </a:r>
          </a:p>
          <a:p>
            <a:r>
              <a:rPr lang="ru-RU" sz="2000" b="1" dirty="0"/>
              <a:t>Фигурное катание</a:t>
            </a:r>
          </a:p>
          <a:p>
            <a:r>
              <a:rPr lang="ru-RU" sz="2000" b="1" dirty="0"/>
              <a:t>Фристайл</a:t>
            </a:r>
          </a:p>
          <a:p>
            <a:r>
              <a:rPr lang="ru-RU" sz="2000" b="1" dirty="0"/>
              <a:t>Хоккей с шайбой</a:t>
            </a:r>
          </a:p>
          <a:p>
            <a:r>
              <a:rPr lang="ru-RU" sz="2000" b="1" dirty="0"/>
              <a:t>Шорт-трек </a:t>
            </a:r>
          </a:p>
          <a:p>
            <a:endParaRPr lang="ru-RU" sz="2000" b="1" dirty="0"/>
          </a:p>
        </p:txBody>
      </p:sp>
      <p:pic>
        <p:nvPicPr>
          <p:cNvPr id="5122" name="Picture 2" descr="C:\Users\Acer\Desktop\ОЛИМПИЙСКИЕ ИГРЫ\katanie.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292080" y="1412776"/>
            <a:ext cx="1816100" cy="25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3" name="Picture 3" descr="C:\Users\Acer\Desktop\ОЛИМПИЙСКИЕ ИГРЫ\slal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356992"/>
            <a:ext cx="2538830" cy="2398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descr="C:\Users\Acer\Desktop\ОЛИМПИЙСКИЕ ИГРЫ\snoubo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758" y="4149080"/>
            <a:ext cx="2838450" cy="2501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4764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1700808"/>
            <a:ext cx="4283968" cy="4896544"/>
          </a:xfrm>
        </p:spPr>
        <p:txBody>
          <a:bodyPr>
            <a:normAutofit fontScale="70000" lnSpcReduction="20000"/>
          </a:bodyPr>
          <a:lstStyle/>
          <a:p>
            <a:pPr marL="0" indent="0" algn="ctr">
              <a:buNone/>
            </a:pPr>
            <a:r>
              <a:rPr lang="ru-RU" b="1" dirty="0">
                <a:latin typeface="Verdana" pitchFamily="34" charset="0"/>
                <a:ea typeface="Verdana" pitchFamily="34" charset="0"/>
                <a:cs typeface="Verdana" pitchFamily="34" charset="0"/>
              </a:rPr>
              <a:t>Ритуал зажжения священного огня происходит от древних греков и был возобновлен Кубертеном в 1912 году. Факел зажигают в Олимпии направленным пучком солнечных лучей, образованных вогнутым зеркалом. Олимпийский огонь символизирует чистоту, попытку совершенствования и борьбу за победу, а также мир и </a:t>
            </a:r>
            <a:r>
              <a:rPr lang="ru-RU" b="1" dirty="0" smtClean="0">
                <a:latin typeface="Verdana" pitchFamily="34" charset="0"/>
                <a:ea typeface="Verdana" pitchFamily="34" charset="0"/>
                <a:cs typeface="Verdana" pitchFamily="34" charset="0"/>
              </a:rPr>
              <a:t>дружбу.</a:t>
            </a:r>
            <a:endParaRPr lang="ru-RU" b="1" dirty="0">
              <a:latin typeface="Verdana" pitchFamily="34" charset="0"/>
              <a:ea typeface="Verdana" pitchFamily="34" charset="0"/>
              <a:cs typeface="Verdana" pitchFamily="34" charset="0"/>
            </a:endParaRPr>
          </a:p>
        </p:txBody>
      </p:sp>
      <p:sp>
        <p:nvSpPr>
          <p:cNvPr id="4" name="Прямоугольник 3"/>
          <p:cNvSpPr/>
          <p:nvPr/>
        </p:nvSpPr>
        <p:spPr>
          <a:xfrm>
            <a:off x="619641" y="260648"/>
            <a:ext cx="7904728" cy="769441"/>
          </a:xfrm>
          <a:prstGeom prst="rect">
            <a:avLst/>
          </a:prstGeom>
          <a:noFill/>
        </p:spPr>
        <p:txBody>
          <a:bodyPr wrap="none" lIns="91440" tIns="45720" rIns="91440" bIns="45720">
            <a:spAutoFit/>
          </a:bodyPr>
          <a:lstStyle/>
          <a:p>
            <a:pPr algn="ct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Традиции, символы</a:t>
            </a:r>
            <a:endParaRPr lang="ru-RU"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6148" name="Picture 4" descr="C:\Users\Acer\Desktop\ОЛИМПИЙСКИЕ ИГРЫ\41343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377" y="1030089"/>
            <a:ext cx="3590156" cy="2393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7" name="Picture 3" descr="C:\Users\Acer\Desktop\ОЛИМПИЙСКИЕ ИГРЫ\00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6067" y="2523001"/>
            <a:ext cx="1752786" cy="2337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6" name="Picture 2" descr="C:\Users\Acer\Desktop\ОЛИМПИЙСКИЕ ИГРЫ\fi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4260" y="3287495"/>
            <a:ext cx="1905000" cy="2578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descr="C:\Users\Acer\Desktop\ОЛИМПИЙСКИЕ ИГРЫ\imgprevie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6760" y="4860049"/>
            <a:ext cx="2663935" cy="1997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8021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7504" y="1030089"/>
            <a:ext cx="8618140" cy="2974975"/>
          </a:xfrm>
        </p:spPr>
        <p:txBody>
          <a:bodyPr>
            <a:normAutofit fontScale="85000" lnSpcReduction="10000"/>
          </a:bodyPr>
          <a:lstStyle/>
          <a:p>
            <a:pPr marL="0" indent="0" algn="ctr">
              <a:buNone/>
            </a:pPr>
            <a:r>
              <a:rPr lang="ru-RU" b="1" dirty="0">
                <a:latin typeface="Verdana" pitchFamily="34" charset="0"/>
                <a:ea typeface="Verdana" pitchFamily="34" charset="0"/>
                <a:cs typeface="Verdana" pitchFamily="34" charset="0"/>
              </a:rPr>
              <a:t>Олимпийский принцип был определен в 1896 году основателем современных Игр Пьером де Кубертеном. </a:t>
            </a:r>
            <a:endParaRPr lang="ru-RU" b="1" dirty="0" smtClean="0">
              <a:latin typeface="Verdana" pitchFamily="34" charset="0"/>
              <a:ea typeface="Verdana" pitchFamily="34" charset="0"/>
              <a:cs typeface="Verdana" pitchFamily="34" charset="0"/>
            </a:endParaRPr>
          </a:p>
          <a:p>
            <a:pPr marL="0" indent="0" algn="ctr">
              <a:buNone/>
            </a:pPr>
            <a:r>
              <a:rPr lang="ru-RU" b="1" dirty="0" smtClean="0">
                <a:solidFill>
                  <a:srgbClr val="FF0000"/>
                </a:solidFill>
                <a:latin typeface="Verdana" pitchFamily="34" charset="0"/>
                <a:ea typeface="Verdana" pitchFamily="34" charset="0"/>
                <a:cs typeface="Verdana" pitchFamily="34" charset="0"/>
              </a:rPr>
              <a:t>«</a:t>
            </a:r>
            <a:r>
              <a:rPr lang="ru-RU" b="1" dirty="0">
                <a:solidFill>
                  <a:srgbClr val="FF0000"/>
                </a:solidFill>
                <a:latin typeface="Verdana" pitchFamily="34" charset="0"/>
                <a:ea typeface="Verdana" pitchFamily="34" charset="0"/>
                <a:cs typeface="Verdana" pitchFamily="34" charset="0"/>
              </a:rPr>
              <a:t>Самое важное в Олимпийских играх – не победа, а участие, также как в жизни самое главное – не триумф, а борьба».</a:t>
            </a:r>
          </a:p>
        </p:txBody>
      </p:sp>
      <p:sp>
        <p:nvSpPr>
          <p:cNvPr id="4" name="Прямоугольник 3"/>
          <p:cNvSpPr/>
          <p:nvPr/>
        </p:nvSpPr>
        <p:spPr>
          <a:xfrm>
            <a:off x="619641" y="260648"/>
            <a:ext cx="7904728" cy="769441"/>
          </a:xfrm>
          <a:prstGeom prst="rect">
            <a:avLst/>
          </a:prstGeom>
          <a:noFill/>
        </p:spPr>
        <p:txBody>
          <a:bodyPr wrap="none" lIns="91440" tIns="45720" rIns="91440" bIns="45720">
            <a:spAutoFit/>
          </a:bodyPr>
          <a:lstStyle/>
          <a:p>
            <a:pPr algn="ct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Традиции, символы</a:t>
            </a:r>
            <a:endParaRPr lang="ru-RU"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1026" name="Picture 2" descr="C:\Users\Acer\Desktop\ОЛИМПИЙСКИЕ ИГРЫ\coubert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564074"/>
            <a:ext cx="5377780" cy="3226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9737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1030089"/>
            <a:ext cx="9144000" cy="2974975"/>
          </a:xfrm>
        </p:spPr>
        <p:txBody>
          <a:bodyPr>
            <a:noAutofit/>
          </a:bodyPr>
          <a:lstStyle/>
          <a:p>
            <a:pPr marL="0" indent="0" algn="ctr">
              <a:buNone/>
            </a:pPr>
            <a:r>
              <a:rPr lang="ru-RU" sz="2400" b="1" dirty="0">
                <a:latin typeface="Verdana" pitchFamily="34" charset="0"/>
                <a:ea typeface="Verdana" pitchFamily="34" charset="0"/>
                <a:cs typeface="Verdana" pitchFamily="34" charset="0"/>
              </a:rPr>
              <a:t>Эмблема состоит из пяти сцепленных между собой колец. Этот символ был разработан основателем современных Олимпийских Игр бароном Пьером де Кубертеном в 1913 году под впечатлением от подобных символов на древнегреческих предметах. С</a:t>
            </a:r>
            <a:r>
              <a:rPr lang="ru-RU" sz="2400" b="1" dirty="0" smtClean="0">
                <a:latin typeface="Verdana" pitchFamily="34" charset="0"/>
                <a:ea typeface="Verdana" pitchFamily="34" charset="0"/>
                <a:cs typeface="Verdana" pitchFamily="34" charset="0"/>
              </a:rPr>
              <a:t>читается</a:t>
            </a:r>
            <a:r>
              <a:rPr lang="ru-RU" sz="2400" b="1" dirty="0">
                <a:latin typeface="Verdana" pitchFamily="34" charset="0"/>
                <a:ea typeface="Verdana" pitchFamily="34" charset="0"/>
                <a:cs typeface="Verdana" pitchFamily="34" charset="0"/>
              </a:rPr>
              <a:t>, что пять колец – символ пяти континентов (Европы - синее, Азии - желтое, Австралии - зеленое, Африки - черное, Америки - красное). На флаге любого государства есть по крайней мере один цвет из представленных на олимпийских кольцах.</a:t>
            </a:r>
          </a:p>
        </p:txBody>
      </p:sp>
      <p:sp>
        <p:nvSpPr>
          <p:cNvPr id="4" name="Прямоугольник 3"/>
          <p:cNvSpPr/>
          <p:nvPr/>
        </p:nvSpPr>
        <p:spPr>
          <a:xfrm>
            <a:off x="619641" y="260648"/>
            <a:ext cx="7904728" cy="769441"/>
          </a:xfrm>
          <a:prstGeom prst="rect">
            <a:avLst/>
          </a:prstGeom>
          <a:noFill/>
        </p:spPr>
        <p:txBody>
          <a:bodyPr wrap="none" lIns="91440" tIns="45720" rIns="91440" bIns="45720">
            <a:spAutoFit/>
          </a:bodyPr>
          <a:lstStyle/>
          <a:p>
            <a:pPr algn="ct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Традиции, символы</a:t>
            </a:r>
            <a:endParaRPr lang="ru-RU"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2050" name="Picture 2" descr="C:\Users\Acer\Desktop\ОЛИМПИЙСКИЕ ИГРЫ\20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3" y="5157192"/>
            <a:ext cx="1556792" cy="15567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C:\Users\Acer\Desktop\ОЛИМПИЙСКИЕ ИГРЫ\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5209204"/>
            <a:ext cx="1873116" cy="14527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Users\Acer\Desktop\ОЛИМПИЙСКИЕ ИГРЫ\om_img_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2598" y="5287888"/>
            <a:ext cx="2147317" cy="1426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C:\Users\Acer\Desktop\ОЛИМПИЙСКИЕ ИГРЫ\433110.69394.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2918" y="5245049"/>
            <a:ext cx="1581081" cy="15117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0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1030089"/>
            <a:ext cx="9144000" cy="2974975"/>
          </a:xfrm>
        </p:spPr>
        <p:txBody>
          <a:bodyPr>
            <a:noAutofit/>
          </a:bodyPr>
          <a:lstStyle/>
          <a:p>
            <a:pPr marL="0" indent="0" algn="ctr">
              <a:buNone/>
            </a:pPr>
            <a:r>
              <a:rPr lang="ru-RU" sz="2400" b="1" dirty="0">
                <a:latin typeface="Verdana" pitchFamily="34" charset="0"/>
                <a:ea typeface="Verdana" pitchFamily="34" charset="0"/>
                <a:cs typeface="Verdana" pitchFamily="34" charset="0"/>
              </a:rPr>
              <a:t>Флаг Олимпийских игр представляет собой изображение олимпийских колец на белом фоне. Белый цвет символизирует мир во время Игр. Флаг планировалось впервые использовать на Играх 1916 года, но они не состоялись из-за войны, поэтому впервые флаг появился на Олимпийских играх 1920 года в Антверпене (Бельгия). </a:t>
            </a:r>
          </a:p>
        </p:txBody>
      </p:sp>
      <p:sp>
        <p:nvSpPr>
          <p:cNvPr id="4" name="Прямоугольник 3"/>
          <p:cNvSpPr/>
          <p:nvPr/>
        </p:nvSpPr>
        <p:spPr>
          <a:xfrm>
            <a:off x="619641" y="260648"/>
            <a:ext cx="7904728" cy="769441"/>
          </a:xfrm>
          <a:prstGeom prst="rect">
            <a:avLst/>
          </a:prstGeom>
          <a:noFill/>
        </p:spPr>
        <p:txBody>
          <a:bodyPr wrap="none" lIns="91440" tIns="45720" rIns="91440" bIns="45720">
            <a:spAutoFit/>
          </a:bodyPr>
          <a:lstStyle/>
          <a:p>
            <a:pPr algn="ct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Традиции, символы</a:t>
            </a:r>
            <a:endParaRPr lang="ru-RU"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3074" name="Picture 2" descr="C:\Users\Acer\Desktop\ОЛИМПИЙСКИЕ ИГРЫ\images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5" y="4049868"/>
            <a:ext cx="4032449" cy="2803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3311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88640"/>
            <a:ext cx="8229600" cy="4525963"/>
          </a:xfrm>
        </p:spPr>
        <p:txBody>
          <a:bodyPr/>
          <a:lstStyle/>
          <a:p>
            <a:pPr marL="0" indent="0">
              <a:buNone/>
            </a:pPr>
            <a:r>
              <a:rPr lang="ru-RU" b="0" i="1" dirty="0" smtClean="0">
                <a:solidFill>
                  <a:srgbClr val="000000"/>
                </a:solidFill>
                <a:effectLst/>
                <a:latin typeface="Arial"/>
              </a:rPr>
              <a:t>“</a:t>
            </a:r>
            <a:r>
              <a:rPr lang="ru-RU" b="1" i="1" dirty="0" smtClean="0">
                <a:solidFill>
                  <a:srgbClr val="000000"/>
                </a:solidFill>
                <a:effectLst/>
                <a:latin typeface="Arial"/>
              </a:rPr>
              <a:t>Нет ничего благороднее солнца,</a:t>
            </a:r>
            <a:br>
              <a:rPr lang="ru-RU" b="1" i="1" dirty="0" smtClean="0">
                <a:solidFill>
                  <a:srgbClr val="000000"/>
                </a:solidFill>
                <a:effectLst/>
                <a:latin typeface="Arial"/>
              </a:rPr>
            </a:br>
            <a:r>
              <a:rPr lang="ru-RU" b="1" i="1" dirty="0" smtClean="0">
                <a:solidFill>
                  <a:srgbClr val="000000"/>
                </a:solidFill>
                <a:effectLst/>
                <a:latin typeface="Arial"/>
              </a:rPr>
              <a:t>дающего столько света и тепла. </a:t>
            </a:r>
          </a:p>
          <a:p>
            <a:pPr marL="0" indent="0">
              <a:buNone/>
            </a:pPr>
            <a:r>
              <a:rPr lang="ru-RU" b="1" i="1" dirty="0" smtClean="0">
                <a:solidFill>
                  <a:srgbClr val="000000"/>
                </a:solidFill>
                <a:effectLst/>
                <a:latin typeface="Arial"/>
              </a:rPr>
              <a:t>Так</a:t>
            </a:r>
            <a:r>
              <a:rPr lang="ru-RU" b="1" i="1" dirty="0">
                <a:solidFill>
                  <a:srgbClr val="000000"/>
                </a:solidFill>
                <a:latin typeface="Arial"/>
              </a:rPr>
              <a:t> </a:t>
            </a:r>
            <a:r>
              <a:rPr lang="ru-RU" b="1" i="1" dirty="0" smtClean="0">
                <a:solidFill>
                  <a:srgbClr val="000000"/>
                </a:solidFill>
                <a:effectLst/>
                <a:latin typeface="Arial"/>
              </a:rPr>
              <a:t>и люди прославляют те состязания, величественнее которых нет ничего, </a:t>
            </a:r>
          </a:p>
          <a:p>
            <a:pPr marL="0" indent="0">
              <a:buNone/>
            </a:pPr>
            <a:r>
              <a:rPr lang="ru-RU" sz="4800" b="1" i="1" dirty="0" smtClean="0">
                <a:solidFill>
                  <a:srgbClr val="FF0000"/>
                </a:solidFill>
                <a:effectLst/>
                <a:latin typeface="Arial"/>
              </a:rPr>
              <a:t>- Олимпийские игры.”</a:t>
            </a:r>
          </a:p>
          <a:p>
            <a:pPr marL="0" indent="0" algn="r">
              <a:buNone/>
            </a:pPr>
            <a:r>
              <a:rPr lang="ru-RU" b="1" dirty="0" smtClean="0"/>
              <a:t/>
            </a:r>
            <a:br>
              <a:rPr lang="ru-RU" b="1" dirty="0" smtClean="0"/>
            </a:br>
            <a:r>
              <a:rPr lang="ru-RU" sz="2400" b="1" i="1" dirty="0" smtClean="0">
                <a:solidFill>
                  <a:srgbClr val="000000"/>
                </a:solidFill>
                <a:latin typeface="Arial"/>
              </a:rPr>
              <a:t>Древнегреческий поэт</a:t>
            </a:r>
            <a:endParaRPr lang="ru-RU" sz="2400" b="1" i="1" dirty="0"/>
          </a:p>
        </p:txBody>
      </p:sp>
    </p:spTree>
    <p:extLst>
      <p:ext uri="{BB962C8B-B14F-4D97-AF65-F5344CB8AC3E}">
        <p14:creationId xmlns:p14="http://schemas.microsoft.com/office/powerpoint/2010/main" val="321739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1030089"/>
            <a:ext cx="9144000" cy="2974975"/>
          </a:xfrm>
        </p:spPr>
        <p:txBody>
          <a:bodyPr>
            <a:noAutofit/>
          </a:bodyPr>
          <a:lstStyle/>
          <a:p>
            <a:pPr marL="0" indent="0" algn="ctr">
              <a:buNone/>
            </a:pPr>
            <a:r>
              <a:rPr lang="ru-RU" sz="2400" b="1" dirty="0">
                <a:solidFill>
                  <a:srgbClr val="FF0000"/>
                </a:solidFill>
                <a:latin typeface="Verdana" pitchFamily="34" charset="0"/>
                <a:ea typeface="Verdana" pitchFamily="34" charset="0"/>
                <a:cs typeface="Verdana" pitchFamily="34" charset="0"/>
              </a:rPr>
              <a:t>Олимпийская клятва</a:t>
            </a:r>
          </a:p>
          <a:p>
            <a:pPr marL="0" indent="0" algn="ctr">
              <a:buNone/>
            </a:pPr>
            <a:r>
              <a:rPr lang="ru-RU" sz="2400" b="1" dirty="0">
                <a:latin typeface="Verdana" pitchFamily="34" charset="0"/>
                <a:ea typeface="Verdana" pitchFamily="34" charset="0"/>
                <a:cs typeface="Verdana" pitchFamily="34" charset="0"/>
              </a:rPr>
              <a:t>Текст клятвы предложил Пьер де Кубертен, впоследствии он несколько изменился и сейчас звучит так: «От имени всех участников соревнований, я обещаю что мы будем участвовать в этих Олимпийских Играх, уважая и соблюдая правила, по которым они проводятся, в истинно спортивном духе, во славу спорта и чести наших команд». </a:t>
            </a:r>
          </a:p>
        </p:txBody>
      </p:sp>
      <p:sp>
        <p:nvSpPr>
          <p:cNvPr id="4" name="Прямоугольник 3"/>
          <p:cNvSpPr/>
          <p:nvPr/>
        </p:nvSpPr>
        <p:spPr>
          <a:xfrm>
            <a:off x="619641" y="260648"/>
            <a:ext cx="7904728" cy="769441"/>
          </a:xfrm>
          <a:prstGeom prst="rect">
            <a:avLst/>
          </a:prstGeom>
          <a:noFill/>
        </p:spPr>
        <p:txBody>
          <a:bodyPr wrap="none" lIns="91440" tIns="45720" rIns="91440" bIns="45720">
            <a:spAutoFit/>
          </a:bodyPr>
          <a:lstStyle/>
          <a:p>
            <a:pPr algn="ct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Традиции, символы</a:t>
            </a:r>
            <a:endParaRPr lang="ru-RU"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4098" name="Picture 2" descr="C:\Users\Acer\Desktop\ОЛИМПИЙСКИЕ ИГРЫ\images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757" y="4509120"/>
            <a:ext cx="3359612" cy="2256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099" name="Picture 3" descr="C:\Users\Acer\Desktop\ОЛИМПИЙСКИЕ ИГРЫ\images (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509120"/>
            <a:ext cx="3312368" cy="2204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8877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5" y="836712"/>
            <a:ext cx="9144000" cy="1966863"/>
          </a:xfrm>
        </p:spPr>
        <p:txBody>
          <a:bodyPr>
            <a:noAutofit/>
          </a:bodyPr>
          <a:lstStyle/>
          <a:p>
            <a:pPr marL="0" indent="0" algn="ctr">
              <a:buNone/>
            </a:pPr>
            <a:r>
              <a:rPr lang="ru-RU" sz="2400" b="1" dirty="0">
                <a:solidFill>
                  <a:srgbClr val="FF0000"/>
                </a:solidFill>
                <a:latin typeface="Verdana" pitchFamily="34" charset="0"/>
                <a:ea typeface="Verdana" pitchFamily="34" charset="0"/>
                <a:cs typeface="Verdana" pitchFamily="34" charset="0"/>
              </a:rPr>
              <a:t>Олимпийские медали</a:t>
            </a:r>
          </a:p>
          <a:p>
            <a:pPr marL="0" indent="0" algn="ctr">
              <a:buNone/>
            </a:pPr>
            <a:r>
              <a:rPr lang="ru-RU" sz="2400" b="1" dirty="0">
                <a:latin typeface="Verdana" pitchFamily="34" charset="0"/>
                <a:ea typeface="Verdana" pitchFamily="34" charset="0"/>
                <a:cs typeface="Verdana" pitchFamily="34" charset="0"/>
              </a:rPr>
              <a:t>Победитель получает золотую медаль (на самом деле эта медаль серебряная, но покрытая относительно толстым слоем золота). За второе место дают серебряную медаль, за третье – бронзовую. </a:t>
            </a:r>
          </a:p>
        </p:txBody>
      </p:sp>
      <p:sp>
        <p:nvSpPr>
          <p:cNvPr id="4" name="Прямоугольник 3"/>
          <p:cNvSpPr/>
          <p:nvPr/>
        </p:nvSpPr>
        <p:spPr>
          <a:xfrm>
            <a:off x="619641" y="260648"/>
            <a:ext cx="7904728" cy="769441"/>
          </a:xfrm>
          <a:prstGeom prst="rect">
            <a:avLst/>
          </a:prstGeom>
          <a:noFill/>
        </p:spPr>
        <p:txBody>
          <a:bodyPr wrap="none" lIns="91440" tIns="45720" rIns="91440" bIns="45720">
            <a:spAutoFit/>
          </a:bodyPr>
          <a:lstStyle/>
          <a:p>
            <a:pPr algn="ct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Традиции, символы</a:t>
            </a:r>
            <a:endParaRPr lang="ru-RU"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5123" name="Picture 3" descr="C:\Users\Acer\Desktop\ОЛИМПИЙСКИЕ ИГРЫ\4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258" y="3335647"/>
            <a:ext cx="6271251" cy="35223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5879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14000" b="1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7504" y="1412776"/>
            <a:ext cx="9036496" cy="5419863"/>
          </a:xfrm>
        </p:spPr>
        <p:txBody>
          <a:bodyPr>
            <a:normAutofit/>
          </a:bodyPr>
          <a:lstStyle/>
          <a:p>
            <a:pPr marL="0" indent="0" algn="ctr">
              <a:buNone/>
            </a:pPr>
            <a:r>
              <a:rPr lang="ru-RU" sz="2400" b="1" dirty="0" smtClean="0">
                <a:latin typeface="Verdana" pitchFamily="34" charset="0"/>
                <a:ea typeface="Verdana" pitchFamily="34" charset="0"/>
                <a:cs typeface="Verdana" pitchFamily="34" charset="0"/>
              </a:rPr>
              <a:t>Отсчет </a:t>
            </a:r>
            <a:r>
              <a:rPr lang="ru-RU" sz="2400" b="1" dirty="0">
                <a:latin typeface="Verdana" pitchFamily="34" charset="0"/>
                <a:ea typeface="Verdana" pitchFamily="34" charset="0"/>
                <a:cs typeface="Verdana" pitchFamily="34" charset="0"/>
              </a:rPr>
              <a:t>олимпиад ведется со времени проведения первых Игр (I Олимпиада - 1896-99). Если даже игры не проводятся, Олимпиада получает свой порядковый номер, например VI Игры в 1916-19, XII Игры в 1940-43 и XIII в 1944-47. </a:t>
            </a:r>
            <a:r>
              <a:rPr lang="ru-RU" sz="2400" b="1" dirty="0" smtClean="0">
                <a:latin typeface="Verdana" pitchFamily="34" charset="0"/>
                <a:ea typeface="Verdana" pitchFamily="34" charset="0"/>
                <a:cs typeface="Verdana" pitchFamily="34" charset="0"/>
              </a:rPr>
              <a:t>Выбор </a:t>
            </a:r>
            <a:r>
              <a:rPr lang="ru-RU" sz="2400" b="1" dirty="0">
                <a:latin typeface="Verdana" pitchFamily="34" charset="0"/>
                <a:ea typeface="Verdana" pitchFamily="34" charset="0"/>
                <a:cs typeface="Verdana" pitchFamily="34" charset="0"/>
              </a:rPr>
              <a:t>мест проведения Олимпиад осуществляется МОК. Все организационные вопросы, связанные с проведением Игр, решает не выбранная страна, а город. Длительность Игр составляет примерно 16-18 дней. </a:t>
            </a:r>
          </a:p>
        </p:txBody>
      </p:sp>
      <p:sp>
        <p:nvSpPr>
          <p:cNvPr id="4" name="Прямоугольник 3"/>
          <p:cNvSpPr/>
          <p:nvPr/>
        </p:nvSpPr>
        <p:spPr>
          <a:xfrm>
            <a:off x="1004363" y="332656"/>
            <a:ext cx="71352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a typeface="Verdana" pitchFamily="34" charset="0"/>
                <a:cs typeface="Verdana" pitchFamily="34" charset="0"/>
              </a:rPr>
              <a:t>Правила. принципы</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a typeface="Verdana" pitchFamily="34" charset="0"/>
              <a:cs typeface="Verdana" pitchFamily="34" charset="0"/>
            </a:endParaRPr>
          </a:p>
        </p:txBody>
      </p:sp>
    </p:spTree>
    <p:extLst>
      <p:ext uri="{BB962C8B-B14F-4D97-AF65-F5344CB8AC3E}">
        <p14:creationId xmlns:p14="http://schemas.microsoft.com/office/powerpoint/2010/main" val="100575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0000" r="1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1255986"/>
            <a:ext cx="9144000" cy="2677071"/>
          </a:xfrm>
        </p:spPr>
        <p:txBody>
          <a:bodyPr>
            <a:normAutofit fontScale="92500" lnSpcReduction="10000"/>
          </a:bodyPr>
          <a:lstStyle/>
          <a:p>
            <a:pPr marL="0" indent="0" algn="ctr">
              <a:buNone/>
            </a:pPr>
            <a:r>
              <a:rPr lang="ru-RU" sz="2400" b="1" dirty="0" smtClean="0">
                <a:latin typeface="Verdana" pitchFamily="34" charset="0"/>
                <a:ea typeface="Verdana" pitchFamily="34" charset="0"/>
                <a:cs typeface="Verdana" pitchFamily="34" charset="0"/>
              </a:rPr>
              <a:t>Талисманы </a:t>
            </a:r>
            <a:r>
              <a:rPr lang="ru-RU" sz="2400" b="1" dirty="0">
                <a:latin typeface="Verdana" pitchFamily="34" charset="0"/>
                <a:ea typeface="Verdana" pitchFamily="34" charset="0"/>
                <a:cs typeface="Verdana" pitchFamily="34" charset="0"/>
              </a:rPr>
              <a:t>Игр были объявлены 19 мая 2010 </a:t>
            </a:r>
            <a:r>
              <a:rPr lang="ru-RU" sz="2400" b="1" dirty="0" smtClean="0">
                <a:latin typeface="Verdana" pitchFamily="34" charset="0"/>
                <a:ea typeface="Verdana" pitchFamily="34" charset="0"/>
                <a:cs typeface="Verdana" pitchFamily="34" charset="0"/>
              </a:rPr>
              <a:t>года. </a:t>
            </a:r>
            <a:r>
              <a:rPr lang="ru-RU" sz="2400" b="1" dirty="0">
                <a:latin typeface="Verdana" pitchFamily="34" charset="0"/>
                <a:ea typeface="Verdana" pitchFamily="34" charset="0"/>
                <a:cs typeface="Verdana" pitchFamily="34" charset="0"/>
              </a:rPr>
              <a:t>Ими </a:t>
            </a:r>
            <a:r>
              <a:rPr lang="ru-RU" sz="2400" b="1" dirty="0" smtClean="0">
                <a:latin typeface="Verdana" pitchFamily="34" charset="0"/>
                <a:ea typeface="Verdana" pitchFamily="34" charset="0"/>
                <a:cs typeface="Verdana" pitchFamily="34" charset="0"/>
              </a:rPr>
              <a:t>стали, две </a:t>
            </a:r>
            <a:r>
              <a:rPr lang="ru-RU" sz="2400" b="1" dirty="0">
                <a:latin typeface="Verdana" pitchFamily="34" charset="0"/>
                <a:ea typeface="Verdana" pitchFamily="34" charset="0"/>
                <a:cs typeface="Verdana" pitchFamily="34" charset="0"/>
              </a:rPr>
              <a:t>капли стали из </a:t>
            </a:r>
            <a:r>
              <a:rPr lang="ru-RU" sz="2400" b="1" dirty="0" err="1">
                <a:latin typeface="Verdana" pitchFamily="34" charset="0"/>
                <a:ea typeface="Verdana" pitchFamily="34" charset="0"/>
                <a:cs typeface="Verdana" pitchFamily="34" charset="0"/>
              </a:rPr>
              <a:t>Болтона</a:t>
            </a:r>
            <a:r>
              <a:rPr lang="ru-RU" sz="2400" b="1" dirty="0">
                <a:latin typeface="Verdana" pitchFamily="34" charset="0"/>
                <a:ea typeface="Verdana" pitchFamily="34" charset="0"/>
                <a:cs typeface="Verdana" pitchFamily="34" charset="0"/>
              </a:rPr>
              <a:t> по имени </a:t>
            </a:r>
            <a:r>
              <a:rPr lang="ru-RU" sz="2400" b="1" dirty="0" err="1">
                <a:latin typeface="Verdana" pitchFamily="34" charset="0"/>
                <a:ea typeface="Verdana" pitchFamily="34" charset="0"/>
                <a:cs typeface="Verdana" pitchFamily="34" charset="0"/>
              </a:rPr>
              <a:t>Венлок</a:t>
            </a:r>
            <a:r>
              <a:rPr lang="ru-RU" sz="2400" b="1" dirty="0">
                <a:latin typeface="Verdana" pitchFamily="34" charset="0"/>
                <a:ea typeface="Verdana" pitchFamily="34" charset="0"/>
                <a:cs typeface="Verdana" pitchFamily="34" charset="0"/>
              </a:rPr>
              <a:t> и </a:t>
            </a:r>
            <a:r>
              <a:rPr lang="ru-RU" sz="2400" b="1" dirty="0" err="1">
                <a:latin typeface="Verdana" pitchFamily="34" charset="0"/>
                <a:ea typeface="Verdana" pitchFamily="34" charset="0"/>
                <a:cs typeface="Verdana" pitchFamily="34" charset="0"/>
              </a:rPr>
              <a:t>Мандевиль</a:t>
            </a:r>
            <a:r>
              <a:rPr lang="ru-RU" sz="2400" b="1" dirty="0">
                <a:latin typeface="Verdana" pitchFamily="34" charset="0"/>
                <a:ea typeface="Verdana" pitchFamily="34" charset="0"/>
                <a:cs typeface="Verdana" pitchFamily="34" charset="0"/>
              </a:rPr>
              <a:t>. Они названы в честь города </a:t>
            </a:r>
            <a:r>
              <a:rPr lang="ru-RU" sz="2400" b="1" dirty="0" err="1">
                <a:latin typeface="Verdana" pitchFamily="34" charset="0"/>
                <a:ea typeface="Verdana" pitchFamily="34" charset="0"/>
                <a:cs typeface="Verdana" pitchFamily="34" charset="0"/>
              </a:rPr>
              <a:t>Мач-Венлок</a:t>
            </a:r>
            <a:r>
              <a:rPr lang="ru-RU" sz="2400" b="1" dirty="0">
                <a:latin typeface="Verdana" pitchFamily="34" charset="0"/>
                <a:ea typeface="Verdana" pitchFamily="34" charset="0"/>
                <a:cs typeface="Verdana" pitchFamily="34" charset="0"/>
              </a:rPr>
              <a:t>, в котором прошли первые соревнования наподобие Олимпийских игр, и госпиталя городка Сток-</a:t>
            </a:r>
            <a:r>
              <a:rPr lang="ru-RU" sz="2400" b="1" dirty="0" err="1">
                <a:latin typeface="Verdana" pitchFamily="34" charset="0"/>
                <a:ea typeface="Verdana" pitchFamily="34" charset="0"/>
                <a:cs typeface="Verdana" pitchFamily="34" charset="0"/>
              </a:rPr>
              <a:t>Мандевиль</a:t>
            </a:r>
            <a:r>
              <a:rPr lang="ru-RU" sz="2400" b="1" dirty="0">
                <a:latin typeface="Verdana" pitchFamily="34" charset="0"/>
                <a:ea typeface="Verdana" pitchFamily="34" charset="0"/>
                <a:cs typeface="Verdana" pitchFamily="34" charset="0"/>
              </a:rPr>
              <a:t>, где прошли первые на территории Великобритании соревнования наподобие </a:t>
            </a:r>
            <a:r>
              <a:rPr lang="ru-RU" sz="2400" b="1" dirty="0" err="1">
                <a:latin typeface="Verdana" pitchFamily="34" charset="0"/>
                <a:ea typeface="Verdana" pitchFamily="34" charset="0"/>
                <a:cs typeface="Verdana" pitchFamily="34" charset="0"/>
              </a:rPr>
              <a:t>Паралимпийских</a:t>
            </a:r>
            <a:r>
              <a:rPr lang="ru-RU" sz="2400" b="1" dirty="0">
                <a:latin typeface="Verdana" pitchFamily="34" charset="0"/>
                <a:ea typeface="Verdana" pitchFamily="34" charset="0"/>
                <a:cs typeface="Verdana" pitchFamily="34" charset="0"/>
              </a:rPr>
              <a:t> игр</a:t>
            </a:r>
            <a:r>
              <a:rPr lang="ru-RU" sz="2400" dirty="0"/>
              <a:t>. </a:t>
            </a:r>
          </a:p>
        </p:txBody>
      </p:sp>
      <p:sp>
        <p:nvSpPr>
          <p:cNvPr id="4" name="Прямоугольник 3"/>
          <p:cNvSpPr/>
          <p:nvPr/>
        </p:nvSpPr>
        <p:spPr>
          <a:xfrm>
            <a:off x="1503094" y="332656"/>
            <a:ext cx="6093335"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Лондон 2012</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1026" name="Picture 2" descr="C:\Users\Acer\Desktop\ОЛИМПИЙСКИЕ ИГРЫ\220px-London12_Masco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319" y="3789428"/>
            <a:ext cx="4498883" cy="29242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0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0000" r="1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1255986"/>
            <a:ext cx="9144000" cy="2677071"/>
          </a:xfrm>
        </p:spPr>
        <p:txBody>
          <a:bodyPr>
            <a:noAutofit/>
          </a:bodyPr>
          <a:lstStyle/>
          <a:p>
            <a:pPr marL="0" indent="0" algn="ctr">
              <a:buNone/>
            </a:pPr>
            <a:r>
              <a:rPr lang="ru-RU" sz="2400" b="1" dirty="0">
                <a:latin typeface="Verdana" pitchFamily="34" charset="0"/>
                <a:ea typeface="Verdana" pitchFamily="34" charset="0"/>
                <a:cs typeface="Verdana" pitchFamily="34" charset="0"/>
              </a:rPr>
              <a:t>Церемония открытия состоялась 27 июля на новом, специально сооружённом к играм, 80-тысячном Олимпийском стадионе и носила название «Остров чудес</a:t>
            </a:r>
            <a:r>
              <a:rPr lang="ru-RU" sz="2400" b="1" dirty="0" smtClean="0">
                <a:latin typeface="Verdana" pitchFamily="34" charset="0"/>
                <a:ea typeface="Verdana" pitchFamily="34" charset="0"/>
                <a:cs typeface="Verdana" pitchFamily="34" charset="0"/>
              </a:rPr>
              <a:t>». Игры </a:t>
            </a:r>
            <a:r>
              <a:rPr lang="ru-RU" sz="2400" b="1" dirty="0">
                <a:latin typeface="Verdana" pitchFamily="34" charset="0"/>
                <a:ea typeface="Verdana" pitchFamily="34" charset="0"/>
                <a:cs typeface="Verdana" pitchFamily="34" charset="0"/>
              </a:rPr>
              <a:t>открыла королева Великобритании Елизавета II. </a:t>
            </a:r>
            <a:r>
              <a:rPr lang="ru-RU" sz="2400" b="1" dirty="0" smtClean="0">
                <a:latin typeface="Verdana" pitchFamily="34" charset="0"/>
                <a:ea typeface="Verdana" pitchFamily="34" charset="0"/>
                <a:cs typeface="Verdana" pitchFamily="34" charset="0"/>
              </a:rPr>
              <a:t>В </a:t>
            </a:r>
            <a:r>
              <a:rPr lang="ru-RU" sz="2400" b="1" dirty="0">
                <a:latin typeface="Verdana" pitchFamily="34" charset="0"/>
                <a:ea typeface="Verdana" pitchFamily="34" charset="0"/>
                <a:cs typeface="Verdana" pitchFamily="34" charset="0"/>
              </a:rPr>
              <a:t>завершении открытия выступил Пол Маккартни с песнями «</a:t>
            </a:r>
            <a:r>
              <a:rPr lang="ru-RU" sz="2400" b="1" dirty="0" err="1">
                <a:latin typeface="Verdana" pitchFamily="34" charset="0"/>
                <a:ea typeface="Verdana" pitchFamily="34" charset="0"/>
                <a:cs typeface="Verdana" pitchFamily="34" charset="0"/>
              </a:rPr>
              <a:t>The</a:t>
            </a:r>
            <a:r>
              <a:rPr lang="ru-RU" sz="2400" b="1" dirty="0">
                <a:latin typeface="Verdana" pitchFamily="34" charset="0"/>
                <a:ea typeface="Verdana" pitchFamily="34" charset="0"/>
                <a:cs typeface="Verdana" pitchFamily="34" charset="0"/>
              </a:rPr>
              <a:t> </a:t>
            </a:r>
            <a:r>
              <a:rPr lang="ru-RU" sz="2400" b="1" dirty="0" err="1">
                <a:latin typeface="Verdana" pitchFamily="34" charset="0"/>
                <a:ea typeface="Verdana" pitchFamily="34" charset="0"/>
                <a:cs typeface="Verdana" pitchFamily="34" charset="0"/>
              </a:rPr>
              <a:t>End</a:t>
            </a:r>
            <a:r>
              <a:rPr lang="ru-RU" sz="2400" b="1" dirty="0">
                <a:latin typeface="Verdana" pitchFamily="34" charset="0"/>
                <a:ea typeface="Verdana" pitchFamily="34" charset="0"/>
                <a:cs typeface="Verdana" pitchFamily="34" charset="0"/>
              </a:rPr>
              <a:t>» и «</a:t>
            </a:r>
            <a:r>
              <a:rPr lang="ru-RU" sz="2400" b="1" dirty="0" err="1">
                <a:latin typeface="Verdana" pitchFamily="34" charset="0"/>
                <a:ea typeface="Verdana" pitchFamily="34" charset="0"/>
                <a:cs typeface="Verdana" pitchFamily="34" charset="0"/>
              </a:rPr>
              <a:t>Hey</a:t>
            </a:r>
            <a:r>
              <a:rPr lang="ru-RU" sz="2400" b="1" dirty="0">
                <a:latin typeface="Verdana" pitchFamily="34" charset="0"/>
                <a:ea typeface="Verdana" pitchFamily="34" charset="0"/>
                <a:cs typeface="Verdana" pitchFamily="34" charset="0"/>
              </a:rPr>
              <a:t> </a:t>
            </a:r>
            <a:r>
              <a:rPr lang="ru-RU" sz="2400" b="1" dirty="0" err="1">
                <a:latin typeface="Verdana" pitchFamily="34" charset="0"/>
                <a:ea typeface="Verdana" pitchFamily="34" charset="0"/>
                <a:cs typeface="Verdana" pitchFamily="34" charset="0"/>
              </a:rPr>
              <a:t>Jude</a:t>
            </a:r>
            <a:r>
              <a:rPr lang="ru-RU" sz="2400" b="1" dirty="0">
                <a:latin typeface="Verdana" pitchFamily="34" charset="0"/>
                <a:ea typeface="Verdana" pitchFamily="34" charset="0"/>
                <a:cs typeface="Verdana" pitchFamily="34" charset="0"/>
              </a:rPr>
              <a:t>».</a:t>
            </a:r>
          </a:p>
        </p:txBody>
      </p:sp>
      <p:sp>
        <p:nvSpPr>
          <p:cNvPr id="4" name="Прямоугольник 3"/>
          <p:cNvSpPr/>
          <p:nvPr/>
        </p:nvSpPr>
        <p:spPr>
          <a:xfrm>
            <a:off x="1503094" y="332656"/>
            <a:ext cx="6093335"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Лондон 2012</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2050" name="Picture 2" descr="C:\Users\Acer\Desktop\ОЛИМПИЙСКИЕ ИГРЫ\288px-2012_Summer_Olympics_opening_ceremony_34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933056"/>
            <a:ext cx="4410387" cy="2924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5180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0000" r="1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1255986"/>
            <a:ext cx="9144000" cy="2677071"/>
          </a:xfrm>
        </p:spPr>
        <p:txBody>
          <a:bodyPr>
            <a:noAutofit/>
          </a:bodyPr>
          <a:lstStyle/>
          <a:p>
            <a:pPr marL="0" indent="0" algn="ctr">
              <a:buNone/>
            </a:pPr>
            <a:r>
              <a:rPr lang="ru-RU" sz="2400" b="1" dirty="0" smtClean="0">
                <a:latin typeface="Verdana" pitchFamily="34" charset="0"/>
                <a:ea typeface="Verdana" pitchFamily="34" charset="0"/>
                <a:cs typeface="Verdana" pitchFamily="34" charset="0"/>
              </a:rPr>
              <a:t>Всего на олимпиаде </a:t>
            </a:r>
            <a:r>
              <a:rPr lang="ru-RU" sz="2400" b="1" dirty="0">
                <a:latin typeface="Verdana" pitchFamily="34" charset="0"/>
                <a:ea typeface="Verdana" pitchFamily="34" charset="0"/>
                <a:cs typeface="Verdana" pitchFamily="34" charset="0"/>
              </a:rPr>
              <a:t>соревнования проходят по </a:t>
            </a:r>
            <a:r>
              <a:rPr lang="ru-RU" sz="2400" b="1" dirty="0">
                <a:solidFill>
                  <a:srgbClr val="FF0000"/>
                </a:solidFill>
                <a:latin typeface="Verdana" pitchFamily="34" charset="0"/>
                <a:ea typeface="Verdana" pitchFamily="34" charset="0"/>
                <a:cs typeface="Verdana" pitchFamily="34" charset="0"/>
              </a:rPr>
              <a:t>26 видам спорта и 39 </a:t>
            </a:r>
            <a:r>
              <a:rPr lang="ru-RU" sz="2400" b="1" dirty="0">
                <a:latin typeface="Verdana" pitchFamily="34" charset="0"/>
                <a:ea typeface="Verdana" pitchFamily="34" charset="0"/>
                <a:cs typeface="Verdana" pitchFamily="34" charset="0"/>
              </a:rPr>
              <a:t>спортивным </a:t>
            </a:r>
            <a:r>
              <a:rPr lang="ru-RU" sz="2400" b="1" dirty="0" smtClean="0">
                <a:latin typeface="Verdana" pitchFamily="34" charset="0"/>
                <a:ea typeface="Verdana" pitchFamily="34" charset="0"/>
                <a:cs typeface="Verdana" pitchFamily="34" charset="0"/>
              </a:rPr>
              <a:t>дисциплинам.</a:t>
            </a:r>
          </a:p>
          <a:p>
            <a:pPr marL="0" indent="0" algn="ctr">
              <a:buNone/>
            </a:pPr>
            <a:r>
              <a:rPr lang="ru-RU" sz="2400" b="1" dirty="0">
                <a:latin typeface="Verdana" pitchFamily="34" charset="0"/>
                <a:ea typeface="Verdana" pitchFamily="34" charset="0"/>
                <a:cs typeface="Verdana" pitchFamily="34" charset="0"/>
              </a:rPr>
              <a:t>В соревнованиях на летних Олимпийских играх 2012 года приняли участие спортсмены из </a:t>
            </a:r>
            <a:r>
              <a:rPr lang="ru-RU" sz="2400" b="1" dirty="0">
                <a:solidFill>
                  <a:srgbClr val="FF0000"/>
                </a:solidFill>
                <a:latin typeface="Verdana" pitchFamily="34" charset="0"/>
                <a:ea typeface="Verdana" pitchFamily="34" charset="0"/>
                <a:cs typeface="Verdana" pitchFamily="34" charset="0"/>
              </a:rPr>
              <a:t>204 стран. </a:t>
            </a:r>
            <a:r>
              <a:rPr lang="ru-RU" sz="2400" b="1" dirty="0">
                <a:latin typeface="Verdana" pitchFamily="34" charset="0"/>
                <a:ea typeface="Verdana" pitchFamily="34" charset="0"/>
                <a:cs typeface="Verdana" pitchFamily="34" charset="0"/>
              </a:rPr>
              <a:t>4 участника выступали под флагом МОК</a:t>
            </a:r>
            <a:r>
              <a:rPr lang="ru-RU" sz="2400" b="1" dirty="0" smtClean="0">
                <a:latin typeface="Verdana" pitchFamily="34" charset="0"/>
                <a:ea typeface="Verdana" pitchFamily="34" charset="0"/>
                <a:cs typeface="Verdana" pitchFamily="34" charset="0"/>
              </a:rPr>
              <a:t>.</a:t>
            </a:r>
          </a:p>
          <a:p>
            <a:pPr marL="0" indent="0" algn="ctr">
              <a:buNone/>
            </a:pPr>
            <a:endParaRPr lang="ru-RU" sz="2400" b="1" dirty="0">
              <a:latin typeface="Verdana" pitchFamily="34" charset="0"/>
              <a:ea typeface="Verdana" pitchFamily="34" charset="0"/>
              <a:cs typeface="Verdana" pitchFamily="34" charset="0"/>
            </a:endParaRPr>
          </a:p>
        </p:txBody>
      </p:sp>
      <p:sp>
        <p:nvSpPr>
          <p:cNvPr id="4" name="Прямоугольник 3"/>
          <p:cNvSpPr/>
          <p:nvPr/>
        </p:nvSpPr>
        <p:spPr>
          <a:xfrm>
            <a:off x="1503094" y="332656"/>
            <a:ext cx="6093335"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Лондон 2012</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2050" name="Picture 2" descr="C:\Users\Acer\Desktop\ОЛИМПИЙСКИЕ ИГРЫ\images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023" y="3536114"/>
            <a:ext cx="4680520" cy="31431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55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0000" r="1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2239" y="1988841"/>
            <a:ext cx="3658135" cy="1872208"/>
          </a:xfrm>
        </p:spPr>
        <p:txBody>
          <a:bodyPr>
            <a:noAutofit/>
          </a:bodyPr>
          <a:lstStyle/>
          <a:p>
            <a:pPr marL="0" indent="0" algn="ctr">
              <a:buNone/>
            </a:pPr>
            <a:r>
              <a:rPr lang="ru-RU" sz="2400" b="1" dirty="0">
                <a:latin typeface="Verdana" pitchFamily="34" charset="0"/>
                <a:ea typeface="Verdana" pitchFamily="34" charset="0"/>
                <a:cs typeface="Verdana" pitchFamily="34" charset="0"/>
              </a:rPr>
              <a:t>Россия на летних Олимпийских играх 2012 года представлена во всех видах спорта, кроме футбола и хоккея на траве. В состав сборной России вошли 436 человек (208 мужчин и 228 </a:t>
            </a:r>
            <a:r>
              <a:rPr lang="ru-RU" sz="2400" b="1" dirty="0" smtClean="0">
                <a:latin typeface="Verdana" pitchFamily="34" charset="0"/>
                <a:ea typeface="Verdana" pitchFamily="34" charset="0"/>
                <a:cs typeface="Verdana" pitchFamily="34" charset="0"/>
              </a:rPr>
              <a:t>женщин</a:t>
            </a:r>
            <a:r>
              <a:rPr lang="ru-RU" sz="2400" b="1" dirty="0">
                <a:latin typeface="Verdana" pitchFamily="34" charset="0"/>
                <a:ea typeface="Verdana" pitchFamily="34" charset="0"/>
                <a:cs typeface="Verdana" pitchFamily="34" charset="0"/>
              </a:rPr>
              <a:t>)</a:t>
            </a:r>
            <a:r>
              <a:rPr lang="ru-RU" sz="2400" b="1" dirty="0" smtClean="0">
                <a:latin typeface="Verdana" pitchFamily="34" charset="0"/>
                <a:ea typeface="Verdana" pitchFamily="34" charset="0"/>
                <a:cs typeface="Verdana" pitchFamily="34" charset="0"/>
              </a:rPr>
              <a:t>.</a:t>
            </a:r>
            <a:endParaRPr lang="ru-RU" sz="2400" b="1" dirty="0">
              <a:latin typeface="Verdana" pitchFamily="34" charset="0"/>
              <a:ea typeface="Verdana" pitchFamily="34" charset="0"/>
              <a:cs typeface="Verdana" pitchFamily="34" charset="0"/>
            </a:endParaRPr>
          </a:p>
        </p:txBody>
      </p:sp>
      <p:sp>
        <p:nvSpPr>
          <p:cNvPr id="4" name="Прямоугольник 3"/>
          <p:cNvSpPr/>
          <p:nvPr/>
        </p:nvSpPr>
        <p:spPr>
          <a:xfrm>
            <a:off x="1503094" y="332656"/>
            <a:ext cx="6093335" cy="1754326"/>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Лондон 2012</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Россия </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4097" name="Picture 1" descr="C:\Users\Acer\Desktop\ОЛИМПИЙСКИЕ ИГРЫ\images (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018" y="2420889"/>
            <a:ext cx="5300522" cy="34826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64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0000" r="1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2238" y="1988841"/>
            <a:ext cx="4234198" cy="1872208"/>
          </a:xfrm>
        </p:spPr>
        <p:txBody>
          <a:bodyPr>
            <a:noAutofit/>
          </a:bodyPr>
          <a:lstStyle/>
          <a:p>
            <a:pPr marL="0" indent="0" algn="ctr">
              <a:buNone/>
            </a:pPr>
            <a:r>
              <a:rPr lang="ru-RU" sz="2400" b="1" dirty="0">
                <a:latin typeface="Verdana" pitchFamily="34" charset="0"/>
                <a:ea typeface="Verdana" pitchFamily="34" charset="0"/>
                <a:cs typeface="Verdana" pitchFamily="34" charset="0"/>
              </a:rPr>
              <a:t>Впервые в истории советского и российского спорта на церемонии открытия Олимпийских игр знаменосцем сборной стала женщина — 25-летняя теннисистка Мария </a:t>
            </a:r>
            <a:r>
              <a:rPr lang="ru-RU" sz="2400" b="1" dirty="0" smtClean="0">
                <a:latin typeface="Verdana" pitchFamily="34" charset="0"/>
                <a:ea typeface="Verdana" pitchFamily="34" charset="0"/>
                <a:cs typeface="Verdana" pitchFamily="34" charset="0"/>
              </a:rPr>
              <a:t>Шарапова, </a:t>
            </a:r>
            <a:r>
              <a:rPr lang="ru-RU" sz="2400" b="1" dirty="0">
                <a:latin typeface="Verdana" pitchFamily="34" charset="0"/>
                <a:ea typeface="Verdana" pitchFamily="34" charset="0"/>
                <a:cs typeface="Verdana" pitchFamily="34" charset="0"/>
              </a:rPr>
              <a:t>для которой Игры в Лондоне стали дебютными.</a:t>
            </a:r>
          </a:p>
        </p:txBody>
      </p:sp>
      <p:sp>
        <p:nvSpPr>
          <p:cNvPr id="4" name="Прямоугольник 3"/>
          <p:cNvSpPr/>
          <p:nvPr/>
        </p:nvSpPr>
        <p:spPr>
          <a:xfrm>
            <a:off x="1503094" y="332656"/>
            <a:ext cx="6093335" cy="1754326"/>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Лондон 2012</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Россия </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6146" name="Picture 2" descr="C:\Users\Acer\Desktop\ОЛИМПИЙСКИЕ ИГРЫ\images (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706" y="2280917"/>
            <a:ext cx="4772622" cy="35748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26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0000" r="1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2239" y="1988841"/>
            <a:ext cx="9166239" cy="1872208"/>
          </a:xfrm>
        </p:spPr>
        <p:txBody>
          <a:bodyPr>
            <a:noAutofit/>
          </a:bodyPr>
          <a:lstStyle/>
          <a:p>
            <a:pPr marL="0" indent="0" algn="ctr">
              <a:buNone/>
            </a:pPr>
            <a:r>
              <a:rPr lang="ru-RU" sz="2400" b="1" dirty="0">
                <a:latin typeface="Verdana" pitchFamily="34" charset="0"/>
                <a:ea typeface="Verdana" pitchFamily="34" charset="0"/>
                <a:cs typeface="Verdana" pitchFamily="34" charset="0"/>
              </a:rPr>
              <a:t>В состав сборной России в Лондоне вошёл целый ряд неоднократных олимпийских чемпионов: 4-кратная олимпийская чемпионка Анастасия Давыдова (синхронное плавание</a:t>
            </a:r>
            <a:r>
              <a:rPr lang="ru-RU" sz="2400" b="1" dirty="0" smtClean="0">
                <a:latin typeface="Verdana" pitchFamily="34" charset="0"/>
                <a:ea typeface="Verdana" pitchFamily="34" charset="0"/>
                <a:cs typeface="Verdana" pitchFamily="34" charset="0"/>
              </a:rPr>
              <a:t>)</a:t>
            </a:r>
            <a:endParaRPr lang="ru-RU" sz="2400" b="1" dirty="0">
              <a:latin typeface="Verdana" pitchFamily="34" charset="0"/>
              <a:ea typeface="Verdana" pitchFamily="34" charset="0"/>
              <a:cs typeface="Verdana" pitchFamily="34" charset="0"/>
            </a:endParaRPr>
          </a:p>
        </p:txBody>
      </p:sp>
      <p:sp>
        <p:nvSpPr>
          <p:cNvPr id="4" name="Прямоугольник 3"/>
          <p:cNvSpPr/>
          <p:nvPr/>
        </p:nvSpPr>
        <p:spPr>
          <a:xfrm>
            <a:off x="1503094" y="332656"/>
            <a:ext cx="6093335" cy="1754326"/>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Лондон 2012</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Россия </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8194" name="Picture 2" descr="C:\Users\Acer\Desktop\ОЛИМПИЙСКИЕ ИГРЫ\331x252_IDlHnvVmfUkojfLaXbifGSsiTIIAn7I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05" y="3577772"/>
            <a:ext cx="4104456" cy="31154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5" name="Picture 3" descr="C:\Users\Acer\Desktop\ОЛИМПИЙСКИЕ ИГРЫ\images (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861048"/>
            <a:ext cx="3491435" cy="25488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32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0000" r="1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2239" y="1988841"/>
            <a:ext cx="9166239" cy="1872208"/>
          </a:xfrm>
        </p:spPr>
        <p:txBody>
          <a:bodyPr>
            <a:noAutofit/>
          </a:bodyPr>
          <a:lstStyle/>
          <a:p>
            <a:pPr marL="0" indent="0" algn="ctr">
              <a:buNone/>
            </a:pPr>
            <a:r>
              <a:rPr lang="ru-RU" sz="2400" b="1" dirty="0" smtClean="0">
                <a:latin typeface="Verdana" pitchFamily="34" charset="0"/>
                <a:ea typeface="Verdana" pitchFamily="34" charset="0"/>
                <a:cs typeface="Verdana" pitchFamily="34" charset="0"/>
              </a:rPr>
              <a:t>Двукратные </a:t>
            </a:r>
            <a:r>
              <a:rPr lang="ru-RU" sz="2400" b="1" dirty="0">
                <a:latin typeface="Verdana" pitchFamily="34" charset="0"/>
                <a:ea typeface="Verdana" pitchFamily="34" charset="0"/>
                <a:cs typeface="Verdana" pitchFamily="34" charset="0"/>
              </a:rPr>
              <a:t>олимпийские чемпионы Елена Исинбаева (лёгкая атлетика), Мария Громова (синхронное плавание), Эльвира </a:t>
            </a:r>
            <a:r>
              <a:rPr lang="ru-RU" sz="2400" b="1" dirty="0" err="1">
                <a:latin typeface="Verdana" pitchFamily="34" charset="0"/>
                <a:ea typeface="Verdana" pitchFamily="34" charset="0"/>
                <a:cs typeface="Verdana" pitchFamily="34" charset="0"/>
              </a:rPr>
              <a:t>Хасянова</a:t>
            </a:r>
            <a:r>
              <a:rPr lang="ru-RU" sz="2400" b="1" dirty="0">
                <a:latin typeface="Verdana" pitchFamily="34" charset="0"/>
                <a:ea typeface="Verdana" pitchFamily="34" charset="0"/>
                <a:cs typeface="Verdana" pitchFamily="34" charset="0"/>
              </a:rPr>
              <a:t> (синхронное плавание), Андрей Моисеев (современное пятиборье), Татьяна Логунова (фехтование).</a:t>
            </a:r>
          </a:p>
          <a:p>
            <a:pPr marL="0" indent="0" algn="ctr">
              <a:buNone/>
            </a:pPr>
            <a:endParaRPr lang="ru-RU" sz="2400" b="1" dirty="0">
              <a:latin typeface="Verdana" pitchFamily="34" charset="0"/>
              <a:ea typeface="Verdana" pitchFamily="34" charset="0"/>
              <a:cs typeface="Verdana" pitchFamily="34" charset="0"/>
            </a:endParaRPr>
          </a:p>
        </p:txBody>
      </p:sp>
      <p:sp>
        <p:nvSpPr>
          <p:cNvPr id="4" name="Прямоугольник 3"/>
          <p:cNvSpPr/>
          <p:nvPr/>
        </p:nvSpPr>
        <p:spPr>
          <a:xfrm>
            <a:off x="1503094" y="332656"/>
            <a:ext cx="6093335" cy="1754326"/>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Лондон 2012</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Россия </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7170" name="Picture 2" descr="C:\Users\Acer\Desktop\ОЛИМПИЙСКИЕ ИГРЫ\images (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05064"/>
            <a:ext cx="3024336" cy="19362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171" name="Picture 3" descr="C:\Users\Acer\Desktop\ОЛИМПИЙСКИЕ ИГРЫ\images (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597" y="4698445"/>
            <a:ext cx="2952328" cy="20188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172" name="Picture 4" descr="C:\Users\Acer\Desktop\ОЛИМПИЙСКИЕ ИГРЫ\images (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488" y="4005064"/>
            <a:ext cx="2931387" cy="21957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10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404665"/>
            <a:ext cx="9144000" cy="2304256"/>
          </a:xfrm>
        </p:spPr>
        <p:txBody>
          <a:bodyPr>
            <a:noAutofit/>
          </a:bodyPr>
          <a:lstStyle/>
          <a:p>
            <a:pPr marL="0" indent="0" algn="ctr">
              <a:buNone/>
            </a:pPr>
            <a:r>
              <a:rPr lang="ru-RU" sz="2400" b="1" i="0" dirty="0" smtClean="0">
                <a:solidFill>
                  <a:srgbClr val="FF0000"/>
                </a:solidFill>
                <a:effectLst/>
                <a:latin typeface="verdana"/>
              </a:rPr>
              <a:t>Олимпийские игры древней Греции</a:t>
            </a:r>
            <a:r>
              <a:rPr lang="ru-RU" sz="2400" b="0" i="0" dirty="0" smtClean="0">
                <a:solidFill>
                  <a:srgbClr val="555555"/>
                </a:solidFill>
                <a:effectLst/>
                <a:latin typeface="verdana"/>
              </a:rPr>
              <a:t> — </a:t>
            </a:r>
            <a:r>
              <a:rPr lang="ru-RU" sz="2400" b="1" i="0" dirty="0" smtClean="0">
                <a:solidFill>
                  <a:srgbClr val="555555"/>
                </a:solidFill>
                <a:effectLst/>
                <a:latin typeface="verdana"/>
              </a:rPr>
              <a:t>крупнейшие спортивные соревнования древности. Зародились как часть религиозного культа и проводились </a:t>
            </a:r>
            <a:r>
              <a:rPr lang="ru-RU" sz="2400" b="1" i="0" dirty="0" smtClean="0">
                <a:solidFill>
                  <a:srgbClr val="FF0000"/>
                </a:solidFill>
                <a:effectLst/>
                <a:latin typeface="verdana"/>
              </a:rPr>
              <a:t>с 776 до н. э. по 394 н. э. </a:t>
            </a:r>
            <a:r>
              <a:rPr lang="ru-RU" sz="2400" b="1" i="0" dirty="0" smtClean="0">
                <a:solidFill>
                  <a:srgbClr val="555555"/>
                </a:solidFill>
                <a:effectLst/>
                <a:latin typeface="verdana"/>
              </a:rPr>
              <a:t>(всего было проведено 293 Олимпиады) в </a:t>
            </a:r>
            <a:r>
              <a:rPr lang="ru-RU" sz="2400" b="1" i="0" dirty="0" smtClean="0">
                <a:solidFill>
                  <a:srgbClr val="FF0000"/>
                </a:solidFill>
                <a:effectLst/>
                <a:latin typeface="verdana"/>
              </a:rPr>
              <a:t>Олимпии, </a:t>
            </a:r>
            <a:r>
              <a:rPr lang="ru-RU" sz="2400" b="1" i="0" dirty="0" smtClean="0">
                <a:solidFill>
                  <a:srgbClr val="555555"/>
                </a:solidFill>
                <a:effectLst/>
                <a:latin typeface="verdana"/>
              </a:rPr>
              <a:t>считавшейся у греков священным местом.</a:t>
            </a:r>
            <a:endParaRPr lang="ru-RU" sz="2400" b="1" dirty="0"/>
          </a:p>
        </p:txBody>
      </p:sp>
      <p:pic>
        <p:nvPicPr>
          <p:cNvPr id="1026" name="Picture 2" descr="C:\Users\Acer\Desktop\ОЛИМПИЙСКИЕ ИГРЫ\16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163027"/>
            <a:ext cx="5544616" cy="3659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0648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0000" r="1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2239" y="1988841"/>
            <a:ext cx="9166239" cy="1872208"/>
          </a:xfrm>
        </p:spPr>
        <p:txBody>
          <a:bodyPr>
            <a:noAutofit/>
          </a:bodyPr>
          <a:lstStyle/>
          <a:p>
            <a:pPr marL="0" indent="0" algn="ctr">
              <a:buNone/>
            </a:pPr>
            <a:r>
              <a:rPr lang="ru-RU" sz="2400" b="1" dirty="0">
                <a:latin typeface="Verdana" pitchFamily="34" charset="0"/>
                <a:ea typeface="Verdana" pitchFamily="34" charset="0"/>
                <a:cs typeface="Verdana" pitchFamily="34" charset="0"/>
              </a:rPr>
              <a:t>На Олимпийских играх в Лондоне Россия превзошла результат Олимпиады 2008 года в Пекине как по количеству золотых наград, так и по общему количеству </a:t>
            </a:r>
            <a:r>
              <a:rPr lang="ru-RU" sz="2400" b="1" dirty="0" smtClean="0">
                <a:latin typeface="Verdana" pitchFamily="34" charset="0"/>
                <a:ea typeface="Verdana" pitchFamily="34" charset="0"/>
                <a:cs typeface="Verdana" pitchFamily="34" charset="0"/>
              </a:rPr>
              <a:t>медалей, </a:t>
            </a:r>
            <a:r>
              <a:rPr lang="ru-RU" sz="2400" b="1" dirty="0">
                <a:latin typeface="Verdana" pitchFamily="34" charset="0"/>
                <a:ea typeface="Verdana" pitchFamily="34" charset="0"/>
                <a:cs typeface="Verdana" pitchFamily="34" charset="0"/>
              </a:rPr>
              <a:t>однако Игры в Лондоне стали первыми летними Играми, начиная с 1952 года, на которых сборная СССР/России не смогла в неофициальном общекомандном зачёте войти в первую тройку, оказавшись по числу золотых медалей лишь на 4-м месте, уступив сборным США, Китая и Великобритании. По общему количеству наград россияне стали третьими после США и Китая.</a:t>
            </a:r>
          </a:p>
        </p:txBody>
      </p:sp>
      <p:sp>
        <p:nvSpPr>
          <p:cNvPr id="4" name="Прямоугольник 3"/>
          <p:cNvSpPr/>
          <p:nvPr/>
        </p:nvSpPr>
        <p:spPr>
          <a:xfrm>
            <a:off x="1503094" y="332656"/>
            <a:ext cx="6093335" cy="1754326"/>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Лондон 2012</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Россия </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spTree>
    <p:extLst>
      <p:ext uri="{BB962C8B-B14F-4D97-AF65-F5344CB8AC3E}">
        <p14:creationId xmlns:p14="http://schemas.microsoft.com/office/powerpoint/2010/main" val="154493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0000" r="10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503094" y="332656"/>
            <a:ext cx="6093335" cy="1354217"/>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Лондон 2012</a:t>
            </a:r>
          </a:p>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Итоги:</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859675509"/>
              </p:ext>
            </p:extLst>
          </p:nvPr>
        </p:nvGraphicFramePr>
        <p:xfrm>
          <a:off x="179512" y="1686872"/>
          <a:ext cx="8784978" cy="5054496"/>
        </p:xfrm>
        <a:graphic>
          <a:graphicData uri="http://schemas.openxmlformats.org/drawingml/2006/table">
            <a:tbl>
              <a:tblPr/>
              <a:tblGrid>
                <a:gridCol w="1006336"/>
                <a:gridCol w="1921990"/>
                <a:gridCol w="1464163"/>
                <a:gridCol w="1464163"/>
                <a:gridCol w="1464163"/>
                <a:gridCol w="1464163"/>
              </a:tblGrid>
              <a:tr h="374407">
                <a:tc>
                  <a:txBody>
                    <a:bodyPr/>
                    <a:lstStyle/>
                    <a:p>
                      <a:pPr algn="ctr"/>
                      <a:r>
                        <a:rPr lang="ru-RU" sz="1600" dirty="0">
                          <a:effectLst/>
                        </a:rPr>
                        <a:t>Место</a:t>
                      </a:r>
                    </a:p>
                  </a:txBody>
                  <a:tcPr marL="83814" marR="183343"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600">
                          <a:effectLst/>
                        </a:rPr>
                        <a:t>Страна</a:t>
                      </a:r>
                    </a:p>
                  </a:txBody>
                  <a:tcPr marL="83814" marR="183343"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600">
                          <a:effectLst/>
                        </a:rPr>
                        <a:t>Золото</a:t>
                      </a:r>
                    </a:p>
                  </a:txBody>
                  <a:tcPr marL="83814" marR="183343"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700"/>
                    </a:solidFill>
                  </a:tcPr>
                </a:tc>
                <a:tc>
                  <a:txBody>
                    <a:bodyPr/>
                    <a:lstStyle/>
                    <a:p>
                      <a:pPr algn="ctr"/>
                      <a:r>
                        <a:rPr lang="ru-RU" sz="1600">
                          <a:effectLst/>
                        </a:rPr>
                        <a:t>Серебро</a:t>
                      </a:r>
                    </a:p>
                  </a:txBody>
                  <a:tcPr marL="83814" marR="183343"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0C0C0"/>
                    </a:solidFill>
                  </a:tcPr>
                </a:tc>
                <a:tc>
                  <a:txBody>
                    <a:bodyPr/>
                    <a:lstStyle/>
                    <a:p>
                      <a:pPr algn="ctr"/>
                      <a:r>
                        <a:rPr lang="ru-RU" sz="1600">
                          <a:effectLst/>
                        </a:rPr>
                        <a:t>Бронза</a:t>
                      </a:r>
                    </a:p>
                  </a:txBody>
                  <a:tcPr marL="83814" marR="183343"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C9966"/>
                    </a:solidFill>
                  </a:tcPr>
                </a:tc>
                <a:tc>
                  <a:txBody>
                    <a:bodyPr/>
                    <a:lstStyle/>
                    <a:p>
                      <a:pPr algn="ctr"/>
                      <a:r>
                        <a:rPr lang="ru-RU" sz="1600">
                          <a:effectLst/>
                        </a:rPr>
                        <a:t>Всего</a:t>
                      </a:r>
                    </a:p>
                  </a:txBody>
                  <a:tcPr marL="83814" marR="183343"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374407">
                <a:tc>
                  <a:txBody>
                    <a:bodyPr/>
                    <a:lstStyle/>
                    <a:p>
                      <a:pPr algn="ctr"/>
                      <a:r>
                        <a:rPr lang="ru-RU" sz="1800" dirty="0">
                          <a:effectLst/>
                        </a:rPr>
                        <a:t>1</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ru-RU" sz="1800" dirty="0">
                          <a:effectLst/>
                        </a:rPr>
                        <a:t> </a:t>
                      </a:r>
                      <a:r>
                        <a:rPr lang="ru-RU" sz="1800" u="none" strike="noStrike" dirty="0">
                          <a:solidFill>
                            <a:srgbClr val="0B0080"/>
                          </a:solidFill>
                          <a:effectLst/>
                        </a:rPr>
                        <a:t>США</a:t>
                      </a:r>
                      <a:endParaRPr lang="ru-RU" sz="1800" dirty="0">
                        <a:effectLst/>
                      </a:endParaRP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ru-RU" sz="1800" b="1">
                          <a:effectLst/>
                        </a:rPr>
                        <a:t>46</a:t>
                      </a:r>
                      <a:endParaRPr lang="ru-RU" sz="1800">
                        <a:effectLst/>
                      </a:endParaRP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800" b="1">
                          <a:effectLst/>
                        </a:rPr>
                        <a:t>29</a:t>
                      </a:r>
                      <a:endParaRPr lang="ru-RU" sz="1800">
                        <a:effectLst/>
                      </a:endParaRP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800">
                          <a:effectLst/>
                        </a:rPr>
                        <a:t>29</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800" b="1">
                          <a:effectLst/>
                        </a:rPr>
                        <a:t>104</a:t>
                      </a:r>
                      <a:endParaRPr lang="ru-RU" sz="1800">
                        <a:effectLst/>
                      </a:endParaRP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374407">
                <a:tc>
                  <a:txBody>
                    <a:bodyPr/>
                    <a:lstStyle/>
                    <a:p>
                      <a:pPr algn="ctr"/>
                      <a:r>
                        <a:rPr lang="ru-RU" sz="1800" dirty="0">
                          <a:effectLst/>
                        </a:rPr>
                        <a:t>2</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ru-RU" sz="1800" dirty="0">
                          <a:effectLst/>
                        </a:rPr>
                        <a:t> </a:t>
                      </a:r>
                      <a:r>
                        <a:rPr lang="ru-RU" sz="1800" u="none" strike="noStrike" dirty="0">
                          <a:solidFill>
                            <a:srgbClr val="0B0080"/>
                          </a:solidFill>
                          <a:effectLst/>
                        </a:rPr>
                        <a:t>Китай</a:t>
                      </a:r>
                      <a:endParaRPr lang="ru-RU" sz="1800" dirty="0">
                        <a:effectLst/>
                      </a:endParaRP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ru-RU" sz="1800" dirty="0">
                          <a:effectLst/>
                        </a:rPr>
                        <a:t>38</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800">
                          <a:effectLst/>
                        </a:rPr>
                        <a:t>27</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800">
                          <a:effectLst/>
                        </a:rPr>
                        <a:t>23</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800">
                          <a:effectLst/>
                        </a:rPr>
                        <a:t>88</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655213">
                <a:tc>
                  <a:txBody>
                    <a:bodyPr/>
                    <a:lstStyle/>
                    <a:p>
                      <a:pPr algn="ctr"/>
                      <a:r>
                        <a:rPr lang="ru-RU" sz="1800">
                          <a:effectLst/>
                        </a:rPr>
                        <a:t>3</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CCCFF"/>
                    </a:solidFill>
                  </a:tcPr>
                </a:tc>
                <a:tc>
                  <a:txBody>
                    <a:bodyPr/>
                    <a:lstStyle/>
                    <a:p>
                      <a:pPr algn="l"/>
                      <a:r>
                        <a:rPr lang="ru-RU" sz="1800" dirty="0">
                          <a:effectLst/>
                        </a:rPr>
                        <a:t> </a:t>
                      </a:r>
                      <a:r>
                        <a:rPr lang="ru-RU" sz="1800" u="none" strike="noStrike" dirty="0">
                          <a:solidFill>
                            <a:srgbClr val="0B0080"/>
                          </a:solidFill>
                          <a:effectLst/>
                        </a:rPr>
                        <a:t>Великобритания</a:t>
                      </a:r>
                      <a:endParaRPr lang="ru-RU" sz="1800" dirty="0">
                        <a:effectLst/>
                      </a:endParaRP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CCCFF"/>
                    </a:solidFill>
                  </a:tcPr>
                </a:tc>
                <a:tc>
                  <a:txBody>
                    <a:bodyPr/>
                    <a:lstStyle/>
                    <a:p>
                      <a:pPr algn="ctr"/>
                      <a:r>
                        <a:rPr lang="ru-RU" sz="1800">
                          <a:effectLst/>
                        </a:rPr>
                        <a:t>29</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800">
                          <a:effectLst/>
                        </a:rPr>
                        <a:t>17</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800">
                          <a:effectLst/>
                        </a:rPr>
                        <a:t>19</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800">
                          <a:effectLst/>
                        </a:rPr>
                        <a:t>65</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CCCFF"/>
                    </a:solidFill>
                  </a:tcPr>
                </a:tc>
              </a:tr>
              <a:tr h="374407">
                <a:tc>
                  <a:txBody>
                    <a:bodyPr/>
                    <a:lstStyle/>
                    <a:p>
                      <a:pPr algn="ctr"/>
                      <a:r>
                        <a:rPr lang="ru-RU" sz="1800">
                          <a:effectLst/>
                        </a:rPr>
                        <a:t>4</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ru-RU" sz="1800" dirty="0">
                          <a:effectLst/>
                        </a:rPr>
                        <a:t> </a:t>
                      </a:r>
                      <a:r>
                        <a:rPr lang="ru-RU" sz="1800" u="none" strike="noStrike" dirty="0">
                          <a:solidFill>
                            <a:srgbClr val="0B0080"/>
                          </a:solidFill>
                          <a:effectLst/>
                        </a:rPr>
                        <a:t>Россия</a:t>
                      </a:r>
                      <a:endParaRPr lang="ru-RU" sz="1800" dirty="0">
                        <a:effectLst/>
                      </a:endParaRP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ru-RU" sz="1800">
                          <a:effectLst/>
                        </a:rPr>
                        <a:t>24</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800">
                          <a:effectLst/>
                        </a:rPr>
                        <a:t>26</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800" b="1">
                          <a:effectLst/>
                        </a:rPr>
                        <a:t>32</a:t>
                      </a:r>
                      <a:endParaRPr lang="ru-RU" sz="1800">
                        <a:effectLst/>
                      </a:endParaRP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800">
                          <a:effectLst/>
                        </a:rPr>
                        <a:t>82</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655213">
                <a:tc>
                  <a:txBody>
                    <a:bodyPr/>
                    <a:lstStyle/>
                    <a:p>
                      <a:pPr algn="ctr"/>
                      <a:r>
                        <a:rPr lang="ru-RU" sz="1800">
                          <a:effectLst/>
                        </a:rPr>
                        <a:t>5</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ru-RU" sz="1800" dirty="0">
                          <a:effectLst/>
                        </a:rPr>
                        <a:t> </a:t>
                      </a:r>
                      <a:r>
                        <a:rPr lang="ru-RU" sz="1800" u="none" strike="noStrike" dirty="0">
                          <a:solidFill>
                            <a:srgbClr val="0B0080"/>
                          </a:solidFill>
                          <a:effectLst/>
                        </a:rPr>
                        <a:t>Южная Корея</a:t>
                      </a:r>
                      <a:endParaRPr lang="ru-RU" sz="1800" dirty="0">
                        <a:effectLst/>
                      </a:endParaRP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ru-RU" sz="1800" dirty="0">
                          <a:effectLst/>
                        </a:rPr>
                        <a:t>13</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800" dirty="0">
                          <a:effectLst/>
                        </a:rPr>
                        <a:t>8</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800" dirty="0">
                          <a:effectLst/>
                        </a:rPr>
                        <a:t>7</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800">
                          <a:effectLst/>
                        </a:rPr>
                        <a:t>28</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374407">
                <a:tc>
                  <a:txBody>
                    <a:bodyPr/>
                    <a:lstStyle/>
                    <a:p>
                      <a:pPr algn="ctr"/>
                      <a:r>
                        <a:rPr lang="ru-RU" sz="1800">
                          <a:effectLst/>
                        </a:rPr>
                        <a:t>6</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ru-RU" sz="1800" dirty="0">
                          <a:effectLst/>
                        </a:rPr>
                        <a:t> </a:t>
                      </a:r>
                      <a:r>
                        <a:rPr lang="ru-RU" sz="1800" u="none" strike="noStrike" dirty="0">
                          <a:solidFill>
                            <a:srgbClr val="0B0080"/>
                          </a:solidFill>
                          <a:effectLst/>
                        </a:rPr>
                        <a:t>Германия</a:t>
                      </a:r>
                      <a:endParaRPr lang="ru-RU" sz="1800" dirty="0">
                        <a:effectLst/>
                      </a:endParaRP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ru-RU" sz="1800">
                          <a:effectLst/>
                        </a:rPr>
                        <a:t>11</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800">
                          <a:effectLst/>
                        </a:rPr>
                        <a:t>19</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800" dirty="0">
                          <a:effectLst/>
                        </a:rPr>
                        <a:t>14</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800">
                          <a:effectLst/>
                        </a:rPr>
                        <a:t>44</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374407">
                <a:tc>
                  <a:txBody>
                    <a:bodyPr/>
                    <a:lstStyle/>
                    <a:p>
                      <a:pPr algn="ctr"/>
                      <a:r>
                        <a:rPr lang="ru-RU" sz="1800">
                          <a:effectLst/>
                        </a:rPr>
                        <a:t>7</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ru-RU" sz="1800" dirty="0">
                          <a:effectLst/>
                        </a:rPr>
                        <a:t> </a:t>
                      </a:r>
                      <a:r>
                        <a:rPr lang="ru-RU" sz="1800" u="none" strike="noStrike" dirty="0">
                          <a:solidFill>
                            <a:srgbClr val="0B0080"/>
                          </a:solidFill>
                          <a:effectLst/>
                        </a:rPr>
                        <a:t>Франция</a:t>
                      </a:r>
                      <a:endParaRPr lang="ru-RU" sz="1800" dirty="0">
                        <a:effectLst/>
                      </a:endParaRP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ru-RU" sz="1800">
                          <a:effectLst/>
                        </a:rPr>
                        <a:t>11</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800">
                          <a:effectLst/>
                        </a:rPr>
                        <a:t>11</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800">
                          <a:effectLst/>
                        </a:rPr>
                        <a:t>12</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800" dirty="0">
                          <a:effectLst/>
                        </a:rPr>
                        <a:t>34</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374407">
                <a:tc>
                  <a:txBody>
                    <a:bodyPr/>
                    <a:lstStyle/>
                    <a:p>
                      <a:pPr algn="ctr"/>
                      <a:r>
                        <a:rPr lang="ru-RU" sz="1800">
                          <a:effectLst/>
                        </a:rPr>
                        <a:t>8</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ru-RU" sz="1800" dirty="0">
                          <a:effectLst/>
                        </a:rPr>
                        <a:t> </a:t>
                      </a:r>
                      <a:r>
                        <a:rPr lang="ru-RU" sz="1800" u="none" strike="noStrike" dirty="0">
                          <a:solidFill>
                            <a:srgbClr val="0B0080"/>
                          </a:solidFill>
                          <a:effectLst/>
                        </a:rPr>
                        <a:t>Италия</a:t>
                      </a:r>
                      <a:endParaRPr lang="ru-RU" sz="1800" dirty="0">
                        <a:effectLst/>
                      </a:endParaRP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ru-RU" sz="1800">
                          <a:effectLst/>
                        </a:rPr>
                        <a:t>8</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800">
                          <a:effectLst/>
                        </a:rPr>
                        <a:t>9</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800">
                          <a:effectLst/>
                        </a:rPr>
                        <a:t>11</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800" dirty="0">
                          <a:effectLst/>
                        </a:rPr>
                        <a:t>28</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374407">
                <a:tc>
                  <a:txBody>
                    <a:bodyPr/>
                    <a:lstStyle/>
                    <a:p>
                      <a:pPr algn="ctr"/>
                      <a:r>
                        <a:rPr lang="ru-RU" sz="1800">
                          <a:effectLst/>
                        </a:rPr>
                        <a:t>9</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ru-RU" sz="1800" dirty="0">
                          <a:effectLst/>
                        </a:rPr>
                        <a:t> </a:t>
                      </a:r>
                      <a:r>
                        <a:rPr lang="ru-RU" sz="1800" u="none" strike="noStrike" dirty="0">
                          <a:solidFill>
                            <a:srgbClr val="0B0080"/>
                          </a:solidFill>
                          <a:effectLst/>
                        </a:rPr>
                        <a:t>Венгрия</a:t>
                      </a:r>
                      <a:endParaRPr lang="ru-RU" sz="1800" dirty="0">
                        <a:effectLst/>
                      </a:endParaRP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ru-RU" sz="1800">
                          <a:effectLst/>
                        </a:rPr>
                        <a:t>8</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800">
                          <a:effectLst/>
                        </a:rPr>
                        <a:t>4</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800">
                          <a:effectLst/>
                        </a:rPr>
                        <a:t>5</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800" dirty="0">
                          <a:effectLst/>
                        </a:rPr>
                        <a:t>17</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374407">
                <a:tc>
                  <a:txBody>
                    <a:bodyPr/>
                    <a:lstStyle/>
                    <a:p>
                      <a:pPr algn="ctr"/>
                      <a:r>
                        <a:rPr lang="ru-RU" sz="1800">
                          <a:effectLst/>
                        </a:rPr>
                        <a:t>10</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ru-RU" sz="1800" dirty="0">
                          <a:effectLst/>
                        </a:rPr>
                        <a:t> </a:t>
                      </a:r>
                      <a:r>
                        <a:rPr lang="ru-RU" sz="1800" u="none" strike="noStrike" dirty="0">
                          <a:solidFill>
                            <a:srgbClr val="0B0080"/>
                          </a:solidFill>
                          <a:effectLst/>
                        </a:rPr>
                        <a:t>Австралия</a:t>
                      </a:r>
                      <a:endParaRPr lang="ru-RU" sz="1800" dirty="0">
                        <a:effectLst/>
                      </a:endParaRP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ru-RU" sz="1800">
                          <a:effectLst/>
                        </a:rPr>
                        <a:t>7</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6A8"/>
                    </a:solidFill>
                  </a:tcPr>
                </a:tc>
                <a:tc>
                  <a:txBody>
                    <a:bodyPr/>
                    <a:lstStyle/>
                    <a:p>
                      <a:pPr algn="ctr"/>
                      <a:r>
                        <a:rPr lang="ru-RU" sz="1800">
                          <a:effectLst/>
                        </a:rPr>
                        <a:t>16</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CE5E5"/>
                    </a:solidFill>
                  </a:tcPr>
                </a:tc>
                <a:tc>
                  <a:txBody>
                    <a:bodyPr/>
                    <a:lstStyle/>
                    <a:p>
                      <a:pPr algn="ctr"/>
                      <a:r>
                        <a:rPr lang="ru-RU" sz="1800">
                          <a:effectLst/>
                        </a:rPr>
                        <a:t>12</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9"/>
                    </a:solidFill>
                  </a:tcPr>
                </a:tc>
                <a:tc>
                  <a:txBody>
                    <a:bodyPr/>
                    <a:lstStyle/>
                    <a:p>
                      <a:pPr algn="ctr"/>
                      <a:r>
                        <a:rPr lang="ru-RU" sz="1800" dirty="0">
                          <a:effectLst/>
                        </a:rPr>
                        <a:t>35</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374407">
                <a:tc gridSpan="2">
                  <a:txBody>
                    <a:bodyPr/>
                    <a:lstStyle/>
                    <a:p>
                      <a:pPr algn="ctr"/>
                      <a:r>
                        <a:rPr lang="ru-RU" sz="1800">
                          <a:effectLst/>
                        </a:rPr>
                        <a:t>Всего</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hMerge="1">
                  <a:txBody>
                    <a:bodyPr/>
                    <a:lstStyle/>
                    <a:p>
                      <a:endParaRPr lang="ru-RU"/>
                    </a:p>
                  </a:txBody>
                  <a:tcPr/>
                </a:tc>
                <a:tc>
                  <a:txBody>
                    <a:bodyPr/>
                    <a:lstStyle/>
                    <a:p>
                      <a:pPr algn="ctr"/>
                      <a:r>
                        <a:rPr lang="ru-RU" sz="1800">
                          <a:effectLst/>
                        </a:rPr>
                        <a:t>302</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800">
                          <a:effectLst/>
                        </a:rPr>
                        <a:t>304</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800">
                          <a:effectLst/>
                        </a:rPr>
                        <a:t>356</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ru-RU" sz="1800" dirty="0">
                          <a:effectLst/>
                        </a:rPr>
                        <a:t>962</a:t>
                      </a:r>
                    </a:p>
                  </a:txBody>
                  <a:tcPr marL="83814" marR="83814" marT="41907" marB="419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bl>
          </a:graphicData>
        </a:graphic>
      </p:graphicFrame>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23311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442180" y="332656"/>
            <a:ext cx="6215164" cy="1354217"/>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Лондон 2012</a:t>
            </a:r>
          </a:p>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Параолимпийские игры</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Прямоугольник 1"/>
          <p:cNvSpPr/>
          <p:nvPr/>
        </p:nvSpPr>
        <p:spPr>
          <a:xfrm>
            <a:off x="107504" y="1686873"/>
            <a:ext cx="9036496" cy="3046988"/>
          </a:xfrm>
          <a:prstGeom prst="rect">
            <a:avLst/>
          </a:prstGeom>
        </p:spPr>
        <p:txBody>
          <a:bodyPr wrap="square">
            <a:spAutoFit/>
          </a:bodyPr>
          <a:lstStyle/>
          <a:p>
            <a:pPr algn="ctr"/>
            <a:r>
              <a:rPr lang="ru-RU" sz="2400" b="1" dirty="0">
                <a:latin typeface="Verdana" pitchFamily="34" charset="0"/>
                <a:ea typeface="Verdana" pitchFamily="34" charset="0"/>
                <a:cs typeface="Verdana" pitchFamily="34" charset="0"/>
              </a:rPr>
              <a:t>Летние </a:t>
            </a:r>
            <a:r>
              <a:rPr lang="ru-RU" sz="2400" b="1" dirty="0" err="1">
                <a:latin typeface="Verdana" pitchFamily="34" charset="0"/>
                <a:ea typeface="Verdana" pitchFamily="34" charset="0"/>
                <a:cs typeface="Verdana" pitchFamily="34" charset="0"/>
              </a:rPr>
              <a:t>Паралимпийские</a:t>
            </a:r>
            <a:r>
              <a:rPr lang="ru-RU" sz="2400" b="1" dirty="0">
                <a:latin typeface="Verdana" pitchFamily="34" charset="0"/>
                <a:ea typeface="Verdana" pitchFamily="34" charset="0"/>
                <a:cs typeface="Verdana" pitchFamily="34" charset="0"/>
              </a:rPr>
              <a:t> игры-2012 пройдут в Лондоне, Великобритания с 29 августа по 9 сентября 2012. </a:t>
            </a:r>
            <a:r>
              <a:rPr lang="ru-RU" sz="2400" b="1" dirty="0" err="1">
                <a:latin typeface="Verdana" pitchFamily="34" charset="0"/>
                <a:ea typeface="Verdana" pitchFamily="34" charset="0"/>
                <a:cs typeface="Verdana" pitchFamily="34" charset="0"/>
              </a:rPr>
              <a:t>Паралимпи́йские</a:t>
            </a:r>
            <a:r>
              <a:rPr lang="ru-RU" sz="2400" b="1" dirty="0">
                <a:latin typeface="Verdana" pitchFamily="34" charset="0"/>
                <a:ea typeface="Verdana" pitchFamily="34" charset="0"/>
                <a:cs typeface="Verdana" pitchFamily="34" charset="0"/>
              </a:rPr>
              <a:t> </a:t>
            </a:r>
            <a:r>
              <a:rPr lang="ru-RU" sz="2400" b="1" dirty="0" err="1" smtClean="0">
                <a:latin typeface="Verdana" pitchFamily="34" charset="0"/>
                <a:ea typeface="Verdana" pitchFamily="34" charset="0"/>
                <a:cs typeface="Verdana" pitchFamily="34" charset="0"/>
              </a:rPr>
              <a:t>и́гры</a:t>
            </a:r>
            <a:r>
              <a:rPr lang="ru-RU" sz="2400" b="1" dirty="0" smtClean="0">
                <a:latin typeface="Verdana" pitchFamily="34" charset="0"/>
                <a:ea typeface="Verdana" pitchFamily="34" charset="0"/>
                <a:cs typeface="Verdana" pitchFamily="34" charset="0"/>
              </a:rPr>
              <a:t>  </a:t>
            </a:r>
            <a:r>
              <a:rPr lang="ru-RU" sz="2400" b="1" dirty="0">
                <a:latin typeface="Verdana" pitchFamily="34" charset="0"/>
                <a:ea typeface="Verdana" pitchFamily="34" charset="0"/>
                <a:cs typeface="Verdana" pitchFamily="34" charset="0"/>
              </a:rPr>
              <a:t>— международные спортивные соревнования для инвалидов (кроме инвалидов по слуху). Традиционно проводятся после главных Олимпийских игр, а начиная с 1988 — на тех же спортивных </a:t>
            </a:r>
            <a:r>
              <a:rPr lang="ru-RU" sz="2400" b="1" dirty="0" smtClean="0">
                <a:latin typeface="Verdana" pitchFamily="34" charset="0"/>
                <a:ea typeface="Verdana" pitchFamily="34" charset="0"/>
                <a:cs typeface="Verdana" pitchFamily="34" charset="0"/>
              </a:rPr>
              <a:t>объектах. </a:t>
            </a:r>
            <a:endParaRPr lang="ru-RU" sz="2400" b="1" dirty="0">
              <a:latin typeface="Verdana" pitchFamily="34" charset="0"/>
              <a:ea typeface="Verdana" pitchFamily="34" charset="0"/>
              <a:cs typeface="Verdana" pitchFamily="34" charset="0"/>
            </a:endParaRPr>
          </a:p>
        </p:txBody>
      </p:sp>
      <p:pic>
        <p:nvPicPr>
          <p:cNvPr id="9218" name="Picture 2" descr="C:\Users\Acer\Desktop\ОЛИМПИЙСКИЕ ИГРЫ\300px-Osaka07_D8A_MWCR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733861"/>
            <a:ext cx="3145532" cy="20581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219" name="Picture 3" descr="C:\Users\Acer\Desktop\ОЛИМПИЙСКИЕ ИГРЫ\2008-beijing-paralympics-gam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4667876"/>
            <a:ext cx="3193702" cy="21241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2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000276" y="3224518"/>
            <a:ext cx="7120860" cy="1200329"/>
          </a:xfrm>
          <a:prstGeom prst="rect">
            <a:avLst/>
          </a:prstGeom>
          <a:noFill/>
        </p:spPr>
        <p:txBody>
          <a:bodyPr wrap="none" lIns="91440" tIns="45720" rIns="91440" bIns="45720">
            <a:spAutoFit/>
          </a:bodyPr>
          <a:lstStyle/>
          <a:p>
            <a:pPr algn="ctr"/>
            <a:r>
              <a:rPr lang="ru-RU"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викторина</a:t>
            </a:r>
            <a:endParaRPr lang="ru-RU"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5424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1343623" y="932231"/>
            <a:ext cx="6673622" cy="2800767"/>
          </a:xfrm>
          <a:prstGeom prst="rect">
            <a:avLst/>
          </a:prstGeom>
          <a:noFill/>
        </p:spPr>
        <p:txBody>
          <a:bodyPr wrap="none" rtlCol="0">
            <a:spAutoFit/>
          </a:bodyPr>
          <a:lstStyle/>
          <a:p>
            <a:pPr algn="ctr"/>
            <a:r>
              <a:rPr lang="ru-RU" sz="4400" b="1" dirty="0" smtClean="0">
                <a:latin typeface="Verdana" pitchFamily="34" charset="0"/>
                <a:ea typeface="Verdana" pitchFamily="34" charset="0"/>
                <a:cs typeface="Verdana" pitchFamily="34" charset="0"/>
              </a:rPr>
              <a:t>В какой период </a:t>
            </a:r>
          </a:p>
          <a:p>
            <a:pPr algn="ctr"/>
            <a:r>
              <a:rPr lang="ru-RU" sz="4400" b="1" dirty="0" smtClean="0">
                <a:latin typeface="Verdana" pitchFamily="34" charset="0"/>
                <a:ea typeface="Verdana" pitchFamily="34" charset="0"/>
                <a:cs typeface="Verdana" pitchFamily="34" charset="0"/>
              </a:rPr>
              <a:t>проходили</a:t>
            </a:r>
          </a:p>
          <a:p>
            <a:pPr algn="ctr"/>
            <a:r>
              <a:rPr lang="ru-RU" sz="4400" b="1" dirty="0" smtClean="0">
                <a:latin typeface="Verdana" pitchFamily="34" charset="0"/>
                <a:ea typeface="Verdana" pitchFamily="34" charset="0"/>
                <a:cs typeface="Verdana" pitchFamily="34" charset="0"/>
              </a:rPr>
              <a:t>Олимпийские игры </a:t>
            </a:r>
          </a:p>
          <a:p>
            <a:pPr algn="ctr"/>
            <a:r>
              <a:rPr lang="ru-RU" sz="4400" b="1" dirty="0" smtClean="0">
                <a:latin typeface="Verdana" pitchFamily="34" charset="0"/>
                <a:ea typeface="Verdana" pitchFamily="34" charset="0"/>
                <a:cs typeface="Verdana" pitchFamily="34" charset="0"/>
              </a:rPr>
              <a:t>в Греции?</a:t>
            </a:r>
            <a:endParaRPr lang="ru-RU" sz="4400" b="1" dirty="0">
              <a:latin typeface="Verdana" pitchFamily="34" charset="0"/>
              <a:ea typeface="Verdana" pitchFamily="34" charset="0"/>
              <a:cs typeface="Verdana" pitchFamily="34" charset="0"/>
            </a:endParaRPr>
          </a:p>
        </p:txBody>
      </p:sp>
      <p:sp>
        <p:nvSpPr>
          <p:cNvPr id="3" name="Прямоугольник 2"/>
          <p:cNvSpPr/>
          <p:nvPr/>
        </p:nvSpPr>
        <p:spPr>
          <a:xfrm>
            <a:off x="1475656" y="5296125"/>
            <a:ext cx="6590266" cy="646331"/>
          </a:xfrm>
          <a:prstGeom prst="rect">
            <a:avLst/>
          </a:prstGeom>
        </p:spPr>
        <p:txBody>
          <a:bodyPr wrap="none">
            <a:spAutoFit/>
          </a:bodyPr>
          <a:lstStyle/>
          <a:p>
            <a:r>
              <a:rPr lang="ru-RU" sz="3600" b="1" dirty="0">
                <a:solidFill>
                  <a:srgbClr val="FF0000"/>
                </a:solidFill>
                <a:latin typeface="verdana"/>
              </a:rPr>
              <a:t>776 до н. э. по 394 н. э. </a:t>
            </a:r>
            <a:endParaRPr lang="ru-RU" sz="3600" dirty="0"/>
          </a:p>
        </p:txBody>
      </p:sp>
    </p:spTree>
    <p:extLst>
      <p:ext uri="{BB962C8B-B14F-4D97-AF65-F5344CB8AC3E}">
        <p14:creationId xmlns:p14="http://schemas.microsoft.com/office/powerpoint/2010/main" val="254483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704031" y="2323162"/>
            <a:ext cx="7952819" cy="1569660"/>
          </a:xfrm>
          <a:prstGeom prst="rect">
            <a:avLst/>
          </a:prstGeom>
          <a:noFill/>
        </p:spPr>
        <p:txBody>
          <a:bodyPr wrap="none" rtlCol="0">
            <a:spAutoFit/>
          </a:bodyPr>
          <a:lstStyle/>
          <a:p>
            <a:pPr algn="ctr"/>
            <a:r>
              <a:rPr lang="ru-RU" sz="4800" b="1" dirty="0" smtClean="0">
                <a:latin typeface="Verdana" pitchFamily="34" charset="0"/>
                <a:ea typeface="Verdana" pitchFamily="34" charset="0"/>
                <a:cs typeface="Verdana" pitchFamily="34" charset="0"/>
              </a:rPr>
              <a:t>Как часто проходили </a:t>
            </a:r>
          </a:p>
          <a:p>
            <a:pPr algn="ctr"/>
            <a:r>
              <a:rPr lang="ru-RU" sz="4800" b="1" dirty="0" smtClean="0">
                <a:latin typeface="Verdana" pitchFamily="34" charset="0"/>
                <a:ea typeface="Verdana" pitchFamily="34" charset="0"/>
                <a:cs typeface="Verdana" pitchFamily="34" charset="0"/>
              </a:rPr>
              <a:t>Олимпийские игры?</a:t>
            </a:r>
            <a:endParaRPr lang="ru-RU" sz="4800" b="1" dirty="0">
              <a:latin typeface="Verdana" pitchFamily="34" charset="0"/>
              <a:ea typeface="Verdana" pitchFamily="34" charset="0"/>
              <a:cs typeface="Verdana" pitchFamily="34" charset="0"/>
            </a:endParaRPr>
          </a:p>
        </p:txBody>
      </p:sp>
      <p:sp>
        <p:nvSpPr>
          <p:cNvPr id="3" name="Прямоугольник 2"/>
          <p:cNvSpPr/>
          <p:nvPr/>
        </p:nvSpPr>
        <p:spPr>
          <a:xfrm>
            <a:off x="1958316" y="4293096"/>
            <a:ext cx="5444247" cy="707886"/>
          </a:xfrm>
          <a:prstGeom prst="rect">
            <a:avLst/>
          </a:prstGeom>
        </p:spPr>
        <p:txBody>
          <a:bodyPr wrap="none">
            <a:spAutoFit/>
          </a:bodyPr>
          <a:lstStyle/>
          <a:p>
            <a:r>
              <a:rPr lang="ru-RU" sz="4000" b="1" dirty="0" smtClean="0">
                <a:solidFill>
                  <a:srgbClr val="FF0000"/>
                </a:solidFill>
              </a:rPr>
              <a:t>Один раз в четыре года</a:t>
            </a:r>
            <a:endParaRPr lang="ru-RU" sz="4000" b="1" dirty="0">
              <a:solidFill>
                <a:srgbClr val="FF0000"/>
              </a:solidFill>
            </a:endParaRPr>
          </a:p>
        </p:txBody>
      </p:sp>
    </p:spTree>
    <p:extLst>
      <p:ext uri="{BB962C8B-B14F-4D97-AF65-F5344CB8AC3E}">
        <p14:creationId xmlns:p14="http://schemas.microsoft.com/office/powerpoint/2010/main" val="323998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294473" y="2323162"/>
            <a:ext cx="8771953" cy="1754326"/>
          </a:xfrm>
          <a:prstGeom prst="rect">
            <a:avLst/>
          </a:prstGeom>
          <a:noFill/>
        </p:spPr>
        <p:txBody>
          <a:bodyPr wrap="none" rtlCol="0">
            <a:spAutoFit/>
          </a:bodyPr>
          <a:lstStyle/>
          <a:p>
            <a:pPr algn="ctr"/>
            <a:r>
              <a:rPr lang="ru-RU" sz="3600" b="1" dirty="0" smtClean="0">
                <a:latin typeface="Verdana" pitchFamily="34" charset="0"/>
                <a:ea typeface="Verdana" pitchFamily="34" charset="0"/>
                <a:cs typeface="Verdana" pitchFamily="34" charset="0"/>
              </a:rPr>
              <a:t>Какие виды спорта были</a:t>
            </a:r>
          </a:p>
          <a:p>
            <a:pPr algn="ctr"/>
            <a:r>
              <a:rPr lang="ru-RU" sz="3600" b="1" dirty="0" smtClean="0">
                <a:latin typeface="Verdana" pitchFamily="34" charset="0"/>
                <a:ea typeface="Verdana" pitchFamily="34" charset="0"/>
                <a:cs typeface="Verdana" pitchFamily="34" charset="0"/>
              </a:rPr>
              <a:t> представлены на Олимпийских</a:t>
            </a:r>
          </a:p>
          <a:p>
            <a:pPr algn="ctr"/>
            <a:r>
              <a:rPr lang="ru-RU" sz="3600" b="1" dirty="0">
                <a:latin typeface="Verdana" pitchFamily="34" charset="0"/>
                <a:ea typeface="Verdana" pitchFamily="34" charset="0"/>
                <a:cs typeface="Verdana" pitchFamily="34" charset="0"/>
              </a:rPr>
              <a:t>и</a:t>
            </a:r>
            <a:r>
              <a:rPr lang="ru-RU" sz="3600" b="1" dirty="0" smtClean="0">
                <a:latin typeface="Verdana" pitchFamily="34" charset="0"/>
                <a:ea typeface="Verdana" pitchFamily="34" charset="0"/>
                <a:cs typeface="Verdana" pitchFamily="34" charset="0"/>
              </a:rPr>
              <a:t>грах в Греции</a:t>
            </a:r>
            <a:endParaRPr lang="ru-RU" sz="3600" b="1" dirty="0">
              <a:latin typeface="Verdana" pitchFamily="34" charset="0"/>
              <a:ea typeface="Verdana" pitchFamily="34" charset="0"/>
              <a:cs typeface="Verdana" pitchFamily="34" charset="0"/>
            </a:endParaRPr>
          </a:p>
        </p:txBody>
      </p:sp>
      <p:sp>
        <p:nvSpPr>
          <p:cNvPr id="3" name="Прямоугольник 2"/>
          <p:cNvSpPr/>
          <p:nvPr/>
        </p:nvSpPr>
        <p:spPr>
          <a:xfrm>
            <a:off x="1958316" y="4293096"/>
            <a:ext cx="5899757" cy="1323439"/>
          </a:xfrm>
          <a:prstGeom prst="rect">
            <a:avLst/>
          </a:prstGeom>
        </p:spPr>
        <p:txBody>
          <a:bodyPr wrap="none">
            <a:spAutoFit/>
          </a:bodyPr>
          <a:lstStyle/>
          <a:p>
            <a:r>
              <a:rPr lang="ru-RU" sz="4000" b="1" dirty="0" smtClean="0">
                <a:solidFill>
                  <a:srgbClr val="FF0000"/>
                </a:solidFill>
              </a:rPr>
              <a:t>Бег, гонки на колесницах,</a:t>
            </a:r>
          </a:p>
          <a:p>
            <a:r>
              <a:rPr lang="ru-RU" sz="4000" b="1" dirty="0">
                <a:solidFill>
                  <a:srgbClr val="FF0000"/>
                </a:solidFill>
              </a:rPr>
              <a:t>б</a:t>
            </a:r>
            <a:r>
              <a:rPr lang="ru-RU" sz="4000" b="1" dirty="0" smtClean="0">
                <a:solidFill>
                  <a:srgbClr val="FF0000"/>
                </a:solidFill>
              </a:rPr>
              <a:t>орьба и пятиборье.</a:t>
            </a:r>
            <a:endParaRPr lang="ru-RU" sz="4000" b="1" dirty="0">
              <a:solidFill>
                <a:srgbClr val="FF0000"/>
              </a:solidFill>
            </a:endParaRPr>
          </a:p>
        </p:txBody>
      </p:sp>
    </p:spTree>
    <p:extLst>
      <p:ext uri="{BB962C8B-B14F-4D97-AF65-F5344CB8AC3E}">
        <p14:creationId xmlns:p14="http://schemas.microsoft.com/office/powerpoint/2010/main" val="165417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800100" y="1261333"/>
            <a:ext cx="7898317" cy="2123658"/>
          </a:xfrm>
          <a:prstGeom prst="rect">
            <a:avLst/>
          </a:prstGeom>
          <a:noFill/>
        </p:spPr>
        <p:txBody>
          <a:bodyPr wrap="none" rtlCol="0">
            <a:spAutoFit/>
          </a:bodyPr>
          <a:lstStyle/>
          <a:p>
            <a:pPr algn="ctr"/>
            <a:r>
              <a:rPr lang="ru-RU" sz="4400" b="1" dirty="0" smtClean="0">
                <a:latin typeface="Verdana" pitchFamily="34" charset="0"/>
                <a:ea typeface="Verdana" pitchFamily="34" charset="0"/>
                <a:cs typeface="Verdana" pitchFamily="34" charset="0"/>
              </a:rPr>
              <a:t>Кто мог присутствовать</a:t>
            </a:r>
          </a:p>
          <a:p>
            <a:pPr algn="ctr"/>
            <a:r>
              <a:rPr lang="ru-RU" sz="4400" b="1" dirty="0" smtClean="0">
                <a:latin typeface="Verdana" pitchFamily="34" charset="0"/>
                <a:ea typeface="Verdana" pitchFamily="34" charset="0"/>
                <a:cs typeface="Verdana" pitchFamily="34" charset="0"/>
              </a:rPr>
              <a:t> на Олимпийских</a:t>
            </a:r>
          </a:p>
          <a:p>
            <a:pPr algn="ctr"/>
            <a:r>
              <a:rPr lang="ru-RU" sz="4400" b="1" dirty="0">
                <a:latin typeface="Verdana" pitchFamily="34" charset="0"/>
                <a:ea typeface="Verdana" pitchFamily="34" charset="0"/>
                <a:cs typeface="Verdana" pitchFamily="34" charset="0"/>
              </a:rPr>
              <a:t>и</a:t>
            </a:r>
            <a:r>
              <a:rPr lang="ru-RU" sz="4400" b="1" dirty="0" smtClean="0">
                <a:latin typeface="Verdana" pitchFamily="34" charset="0"/>
                <a:ea typeface="Verdana" pitchFamily="34" charset="0"/>
                <a:cs typeface="Verdana" pitchFamily="34" charset="0"/>
              </a:rPr>
              <a:t>грах в Греции?</a:t>
            </a:r>
            <a:endParaRPr lang="ru-RU" sz="4400" b="1" dirty="0">
              <a:latin typeface="Verdana" pitchFamily="34" charset="0"/>
              <a:ea typeface="Verdana" pitchFamily="34" charset="0"/>
              <a:cs typeface="Verdana" pitchFamily="34" charset="0"/>
            </a:endParaRPr>
          </a:p>
        </p:txBody>
      </p:sp>
      <p:sp>
        <p:nvSpPr>
          <p:cNvPr id="3" name="Прямоугольник 2"/>
          <p:cNvSpPr/>
          <p:nvPr/>
        </p:nvSpPr>
        <p:spPr>
          <a:xfrm>
            <a:off x="1325393" y="4509120"/>
            <a:ext cx="6710107" cy="1323439"/>
          </a:xfrm>
          <a:prstGeom prst="rect">
            <a:avLst/>
          </a:prstGeom>
        </p:spPr>
        <p:txBody>
          <a:bodyPr wrap="none">
            <a:spAutoFit/>
          </a:bodyPr>
          <a:lstStyle/>
          <a:p>
            <a:pPr algn="ctr"/>
            <a:r>
              <a:rPr lang="ru-RU" sz="4000" b="1" dirty="0" smtClean="0">
                <a:solidFill>
                  <a:srgbClr val="FF0000"/>
                </a:solidFill>
              </a:rPr>
              <a:t>Только свободные граждане </a:t>
            </a:r>
          </a:p>
          <a:p>
            <a:pPr algn="ctr"/>
            <a:r>
              <a:rPr lang="ru-RU" sz="4000" b="1" dirty="0">
                <a:solidFill>
                  <a:srgbClr val="FF0000"/>
                </a:solidFill>
              </a:rPr>
              <a:t>и</a:t>
            </a:r>
            <a:r>
              <a:rPr lang="ru-RU" sz="4000" b="1" dirty="0" smtClean="0">
                <a:solidFill>
                  <a:srgbClr val="FF0000"/>
                </a:solidFill>
              </a:rPr>
              <a:t> только мужчины</a:t>
            </a:r>
            <a:endParaRPr lang="ru-RU" sz="4000" b="1" dirty="0">
              <a:solidFill>
                <a:srgbClr val="FF0000"/>
              </a:solidFill>
            </a:endParaRPr>
          </a:p>
        </p:txBody>
      </p:sp>
    </p:spTree>
    <p:extLst>
      <p:ext uri="{BB962C8B-B14F-4D97-AF65-F5344CB8AC3E}">
        <p14:creationId xmlns:p14="http://schemas.microsoft.com/office/powerpoint/2010/main" val="196669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865678" y="1484784"/>
            <a:ext cx="7321352" cy="3724096"/>
          </a:xfrm>
          <a:prstGeom prst="rect">
            <a:avLst/>
          </a:prstGeom>
          <a:noFill/>
        </p:spPr>
        <p:txBody>
          <a:bodyPr wrap="square" rtlCol="0">
            <a:spAutoFit/>
          </a:bodyPr>
          <a:lstStyle/>
          <a:p>
            <a:pPr algn="ctr"/>
            <a:r>
              <a:rPr lang="ru-RU" sz="4000" b="1" dirty="0" smtClean="0">
                <a:latin typeface="Verdana" pitchFamily="34" charset="0"/>
                <a:ea typeface="Verdana" pitchFamily="34" charset="0"/>
                <a:cs typeface="Verdana" pitchFamily="34" charset="0"/>
              </a:rPr>
              <a:t>Сколько раз </a:t>
            </a:r>
            <a:r>
              <a:rPr lang="ru-RU" sz="4000" b="1" dirty="0">
                <a:latin typeface="Verdana" pitchFamily="34" charset="0"/>
                <a:ea typeface="Verdana" pitchFamily="34" charset="0"/>
                <a:cs typeface="Verdana" pitchFamily="34" charset="0"/>
              </a:rPr>
              <a:t>собирались </a:t>
            </a:r>
            <a:endParaRPr lang="ru-RU" sz="4000" b="1" dirty="0" smtClean="0">
              <a:latin typeface="Verdana" pitchFamily="34" charset="0"/>
              <a:ea typeface="Verdana" pitchFamily="34" charset="0"/>
              <a:cs typeface="Verdana" pitchFamily="34" charset="0"/>
            </a:endParaRPr>
          </a:p>
          <a:p>
            <a:pPr algn="ctr"/>
            <a:r>
              <a:rPr lang="ru-RU" sz="4000" b="1" dirty="0" smtClean="0">
                <a:latin typeface="Verdana" pitchFamily="34" charset="0"/>
                <a:ea typeface="Verdana" pitchFamily="34" charset="0"/>
                <a:cs typeface="Verdana" pitchFamily="34" charset="0"/>
              </a:rPr>
              <a:t>спортсмены на</a:t>
            </a:r>
          </a:p>
          <a:p>
            <a:pPr algn="ctr"/>
            <a:r>
              <a:rPr lang="ru-RU" sz="4000" b="1" dirty="0" smtClean="0">
                <a:latin typeface="Verdana" pitchFamily="34" charset="0"/>
                <a:ea typeface="Verdana" pitchFamily="34" charset="0"/>
                <a:cs typeface="Verdana" pitchFamily="34" charset="0"/>
              </a:rPr>
              <a:t> </a:t>
            </a:r>
            <a:r>
              <a:rPr lang="ru-RU" sz="4000" b="1" dirty="0">
                <a:latin typeface="Verdana" pitchFamily="34" charset="0"/>
                <a:ea typeface="Verdana" pitchFamily="34" charset="0"/>
                <a:cs typeface="Verdana" pitchFamily="34" charset="0"/>
              </a:rPr>
              <a:t>эти удивительные </a:t>
            </a:r>
            <a:endParaRPr lang="ru-RU" sz="4000" b="1" dirty="0" smtClean="0">
              <a:latin typeface="Verdana" pitchFamily="34" charset="0"/>
              <a:ea typeface="Verdana" pitchFamily="34" charset="0"/>
              <a:cs typeface="Verdana" pitchFamily="34" charset="0"/>
            </a:endParaRPr>
          </a:p>
          <a:p>
            <a:pPr algn="ctr"/>
            <a:r>
              <a:rPr lang="ru-RU" sz="4000" b="1" dirty="0">
                <a:latin typeface="Verdana" pitchFamily="34" charset="0"/>
                <a:ea typeface="Verdana" pitchFamily="34" charset="0"/>
                <a:cs typeface="Verdana" pitchFamily="34" charset="0"/>
              </a:rPr>
              <a:t>с</a:t>
            </a:r>
            <a:r>
              <a:rPr lang="ru-RU" sz="4000" b="1" dirty="0" smtClean="0">
                <a:latin typeface="Verdana" pitchFamily="34" charset="0"/>
                <a:ea typeface="Verdana" pitchFamily="34" charset="0"/>
                <a:cs typeface="Verdana" pitchFamily="34" charset="0"/>
              </a:rPr>
              <a:t>оревнования?</a:t>
            </a:r>
            <a:endParaRPr lang="ru-RU" sz="4000" b="1" dirty="0">
              <a:latin typeface="Verdana" pitchFamily="34" charset="0"/>
              <a:ea typeface="Verdana" pitchFamily="34" charset="0"/>
              <a:cs typeface="Verdana" pitchFamily="34" charset="0"/>
            </a:endParaRPr>
          </a:p>
          <a:p>
            <a:pPr algn="ctr"/>
            <a:r>
              <a:rPr lang="ru-RU" sz="3600" b="1" dirty="0" smtClean="0">
                <a:latin typeface="Verdana" pitchFamily="34" charset="0"/>
                <a:ea typeface="Verdana" pitchFamily="34" charset="0"/>
                <a:cs typeface="Verdana" pitchFamily="34" charset="0"/>
              </a:rPr>
              <a:t> </a:t>
            </a:r>
            <a:endParaRPr lang="ru-RU" sz="3600" b="1" dirty="0">
              <a:latin typeface="Verdana" pitchFamily="34" charset="0"/>
              <a:ea typeface="Verdana" pitchFamily="34" charset="0"/>
              <a:cs typeface="Verdana" pitchFamily="34" charset="0"/>
            </a:endParaRPr>
          </a:p>
        </p:txBody>
      </p:sp>
      <p:sp>
        <p:nvSpPr>
          <p:cNvPr id="3" name="Прямоугольник 2"/>
          <p:cNvSpPr/>
          <p:nvPr/>
        </p:nvSpPr>
        <p:spPr>
          <a:xfrm>
            <a:off x="3485844" y="5085184"/>
            <a:ext cx="2464136" cy="830997"/>
          </a:xfrm>
          <a:prstGeom prst="rect">
            <a:avLst/>
          </a:prstGeom>
        </p:spPr>
        <p:txBody>
          <a:bodyPr wrap="none">
            <a:spAutoFit/>
          </a:bodyPr>
          <a:lstStyle/>
          <a:p>
            <a:r>
              <a:rPr lang="ru-RU" sz="4800" b="1" dirty="0" smtClean="0">
                <a:solidFill>
                  <a:srgbClr val="FF0000"/>
                </a:solidFill>
              </a:rPr>
              <a:t>293 раза</a:t>
            </a:r>
            <a:endParaRPr lang="ru-RU" sz="4800" b="1" dirty="0">
              <a:solidFill>
                <a:srgbClr val="FF0000"/>
              </a:solidFill>
            </a:endParaRPr>
          </a:p>
        </p:txBody>
      </p:sp>
    </p:spTree>
    <p:extLst>
      <p:ext uri="{BB962C8B-B14F-4D97-AF65-F5344CB8AC3E}">
        <p14:creationId xmlns:p14="http://schemas.microsoft.com/office/powerpoint/2010/main" val="165492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800101" y="620688"/>
            <a:ext cx="7321352" cy="3724096"/>
          </a:xfrm>
          <a:prstGeom prst="rect">
            <a:avLst/>
          </a:prstGeom>
          <a:noFill/>
        </p:spPr>
        <p:txBody>
          <a:bodyPr wrap="square" rtlCol="0">
            <a:spAutoFit/>
          </a:bodyPr>
          <a:lstStyle/>
          <a:p>
            <a:pPr algn="ctr"/>
            <a:endParaRPr lang="ru-RU" sz="3600" b="1" dirty="0" smtClean="0">
              <a:latin typeface="Verdana" pitchFamily="34" charset="0"/>
              <a:ea typeface="Verdana" pitchFamily="34" charset="0"/>
              <a:cs typeface="Verdana" pitchFamily="34" charset="0"/>
            </a:endParaRPr>
          </a:p>
          <a:p>
            <a:pPr algn="ctr"/>
            <a:r>
              <a:rPr lang="ru-RU" sz="4000" b="1" dirty="0" smtClean="0">
                <a:latin typeface="Verdana" pitchFamily="34" charset="0"/>
                <a:ea typeface="Verdana" pitchFamily="34" charset="0"/>
                <a:cs typeface="Verdana" pitchFamily="34" charset="0"/>
              </a:rPr>
              <a:t>Когда и по какой причине были запрещены </a:t>
            </a:r>
          </a:p>
          <a:p>
            <a:pPr algn="ctr"/>
            <a:r>
              <a:rPr lang="ru-RU" sz="4000" b="1" dirty="0" smtClean="0">
                <a:latin typeface="Verdana" pitchFamily="34" charset="0"/>
                <a:ea typeface="Verdana" pitchFamily="34" charset="0"/>
                <a:cs typeface="Verdana" pitchFamily="34" charset="0"/>
              </a:rPr>
              <a:t>Олимпийские игры?</a:t>
            </a:r>
            <a:endParaRPr lang="ru-RU" sz="4000" b="1" dirty="0">
              <a:latin typeface="Verdana" pitchFamily="34" charset="0"/>
              <a:ea typeface="Verdana" pitchFamily="34" charset="0"/>
              <a:cs typeface="Verdana" pitchFamily="34" charset="0"/>
            </a:endParaRPr>
          </a:p>
          <a:p>
            <a:pPr algn="ctr"/>
            <a:r>
              <a:rPr lang="ru-RU" sz="4000" b="1" dirty="0" smtClean="0">
                <a:latin typeface="Verdana" pitchFamily="34" charset="0"/>
                <a:ea typeface="Verdana" pitchFamily="34" charset="0"/>
                <a:cs typeface="Verdana" pitchFamily="34" charset="0"/>
              </a:rPr>
              <a:t> </a:t>
            </a:r>
            <a:endParaRPr lang="ru-RU" sz="4000" b="1" dirty="0">
              <a:latin typeface="Verdana" pitchFamily="34" charset="0"/>
              <a:ea typeface="Verdana" pitchFamily="34" charset="0"/>
              <a:cs typeface="Verdana" pitchFamily="34" charset="0"/>
            </a:endParaRPr>
          </a:p>
        </p:txBody>
      </p:sp>
      <p:sp>
        <p:nvSpPr>
          <p:cNvPr id="3" name="Прямоугольник 2"/>
          <p:cNvSpPr/>
          <p:nvPr/>
        </p:nvSpPr>
        <p:spPr>
          <a:xfrm>
            <a:off x="675006" y="4509120"/>
            <a:ext cx="7999882" cy="1938992"/>
          </a:xfrm>
          <a:prstGeom prst="rect">
            <a:avLst/>
          </a:prstGeom>
        </p:spPr>
        <p:txBody>
          <a:bodyPr wrap="none">
            <a:spAutoFit/>
          </a:bodyPr>
          <a:lstStyle/>
          <a:p>
            <a:pPr algn="ctr"/>
            <a:r>
              <a:rPr lang="ru-RU" sz="4000" b="1" dirty="0">
                <a:solidFill>
                  <a:srgbClr val="FF0000"/>
                </a:solidFill>
              </a:rPr>
              <a:t>В 394 году нашей эры </a:t>
            </a:r>
            <a:r>
              <a:rPr lang="ru-RU" sz="4000" b="1" dirty="0" smtClean="0">
                <a:solidFill>
                  <a:srgbClr val="FF0000"/>
                </a:solidFill>
              </a:rPr>
              <a:t>римский </a:t>
            </a:r>
          </a:p>
          <a:p>
            <a:pPr algn="ctr"/>
            <a:r>
              <a:rPr lang="ru-RU" sz="4000" b="1" dirty="0" smtClean="0">
                <a:solidFill>
                  <a:srgbClr val="FF0000"/>
                </a:solidFill>
              </a:rPr>
              <a:t>император Феодосий </a:t>
            </a:r>
            <a:r>
              <a:rPr lang="ru-RU" sz="4000" b="1" dirty="0">
                <a:solidFill>
                  <a:srgbClr val="FF0000"/>
                </a:solidFill>
              </a:rPr>
              <a:t>I запретил </a:t>
            </a:r>
            <a:endParaRPr lang="ru-RU" sz="4000" b="1" dirty="0" smtClean="0">
              <a:solidFill>
                <a:srgbClr val="FF0000"/>
              </a:solidFill>
            </a:endParaRPr>
          </a:p>
          <a:p>
            <a:pPr algn="ctr"/>
            <a:r>
              <a:rPr lang="ru-RU" sz="4000" b="1" dirty="0">
                <a:solidFill>
                  <a:srgbClr val="FF0000"/>
                </a:solidFill>
              </a:rPr>
              <a:t>О</a:t>
            </a:r>
            <a:r>
              <a:rPr lang="ru-RU" sz="4000" b="1" dirty="0" smtClean="0">
                <a:solidFill>
                  <a:srgbClr val="FF0000"/>
                </a:solidFill>
              </a:rPr>
              <a:t>лимпийские игры как языческие.</a:t>
            </a:r>
            <a:endParaRPr lang="ru-RU" sz="4000" b="1" dirty="0">
              <a:solidFill>
                <a:srgbClr val="FF0000"/>
              </a:solidFill>
            </a:endParaRPr>
          </a:p>
        </p:txBody>
      </p:sp>
    </p:spTree>
    <p:extLst>
      <p:ext uri="{BB962C8B-B14F-4D97-AF65-F5344CB8AC3E}">
        <p14:creationId xmlns:p14="http://schemas.microsoft.com/office/powerpoint/2010/main" val="339826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1673"/>
            <a:ext cx="9144000" cy="4525963"/>
          </a:xfrm>
        </p:spPr>
        <p:txBody>
          <a:bodyPr>
            <a:normAutofit/>
          </a:bodyPr>
          <a:lstStyle/>
          <a:p>
            <a:pPr marL="0" indent="0" algn="ctr">
              <a:buNone/>
            </a:pPr>
            <a:r>
              <a:rPr lang="ru-RU" sz="2400" b="1" dirty="0">
                <a:latin typeface="Verdana" pitchFamily="34" charset="0"/>
                <a:ea typeface="Verdana" pitchFamily="34" charset="0"/>
                <a:cs typeface="Verdana" pitchFamily="34" charset="0"/>
              </a:rPr>
              <a:t>В</a:t>
            </a:r>
            <a:r>
              <a:rPr lang="ru-RU" sz="2400" b="1" dirty="0" smtClean="0">
                <a:latin typeface="Verdana" pitchFamily="34" charset="0"/>
                <a:ea typeface="Verdana" pitchFamily="34" charset="0"/>
                <a:cs typeface="Verdana" pitchFamily="34" charset="0"/>
              </a:rPr>
              <a:t> </a:t>
            </a:r>
            <a:r>
              <a:rPr lang="ru-RU" sz="2400" b="1" dirty="0">
                <a:latin typeface="Verdana" pitchFamily="34" charset="0"/>
                <a:ea typeface="Verdana" pitchFamily="34" charset="0"/>
                <a:cs typeface="Verdana" pitchFamily="34" charset="0"/>
              </a:rPr>
              <a:t>Греции установился обычай, по которому </a:t>
            </a:r>
            <a:r>
              <a:rPr lang="ru-RU" sz="2400" b="1" dirty="0">
                <a:solidFill>
                  <a:srgbClr val="FF0000"/>
                </a:solidFill>
                <a:latin typeface="Verdana" pitchFamily="34" charset="0"/>
                <a:ea typeface="Verdana" pitchFamily="34" charset="0"/>
                <a:cs typeface="Verdana" pitchFamily="34" charset="0"/>
              </a:rPr>
              <a:t>раз в </a:t>
            </a:r>
            <a:r>
              <a:rPr lang="ru-RU" sz="2400" b="1" dirty="0" smtClean="0">
                <a:solidFill>
                  <a:srgbClr val="FF0000"/>
                </a:solidFill>
                <a:latin typeface="Verdana" pitchFamily="34" charset="0"/>
                <a:ea typeface="Verdana" pitchFamily="34" charset="0"/>
                <a:cs typeface="Verdana" pitchFamily="34" charset="0"/>
              </a:rPr>
              <a:t>четыре </a:t>
            </a:r>
            <a:r>
              <a:rPr lang="ru-RU" sz="2400" b="1" dirty="0">
                <a:solidFill>
                  <a:srgbClr val="FF0000"/>
                </a:solidFill>
                <a:latin typeface="Verdana" pitchFamily="34" charset="0"/>
                <a:ea typeface="Verdana" pitchFamily="34" charset="0"/>
                <a:cs typeface="Verdana" pitchFamily="34" charset="0"/>
              </a:rPr>
              <a:t>года</a:t>
            </a:r>
            <a:r>
              <a:rPr lang="ru-RU" sz="2400" b="1" dirty="0">
                <a:latin typeface="Verdana" pitchFamily="34" charset="0"/>
                <a:ea typeface="Verdana" pitchFamily="34" charset="0"/>
                <a:cs typeface="Verdana" pitchFamily="34" charset="0"/>
              </a:rPr>
              <a:t> в разгар </a:t>
            </a:r>
            <a:r>
              <a:rPr lang="ru-RU" sz="2400" b="1" dirty="0" smtClean="0">
                <a:latin typeface="Verdana" pitchFamily="34" charset="0"/>
                <a:ea typeface="Verdana" pitchFamily="34" charset="0"/>
                <a:cs typeface="Verdana" pitchFamily="34" charset="0"/>
              </a:rPr>
              <a:t>междоусобных </a:t>
            </a:r>
            <a:r>
              <a:rPr lang="ru-RU" sz="2400" b="1" dirty="0">
                <a:latin typeface="Verdana" pitchFamily="34" charset="0"/>
                <a:ea typeface="Verdana" pitchFamily="34" charset="0"/>
                <a:cs typeface="Verdana" pitchFamily="34" charset="0"/>
              </a:rPr>
              <a:t>войн все откладывали оружие в сторону и отправлялись в Олимпию, чтобы восхищаться гармонично развитыми атлетами и славить богов. </a:t>
            </a:r>
          </a:p>
          <a:p>
            <a:pPr marL="0" indent="0" algn="ctr">
              <a:buNone/>
            </a:pPr>
            <a:r>
              <a:rPr lang="ru-RU" sz="2400" b="1" dirty="0">
                <a:latin typeface="Verdana" pitchFamily="34" charset="0"/>
                <a:ea typeface="Verdana" pitchFamily="34" charset="0"/>
                <a:cs typeface="Verdana" pitchFamily="34" charset="0"/>
              </a:rPr>
              <a:t>Олимпийские игры стали событием общенациональным, объединившим всю Грецию, в то время как до и после них Греция являла собой множество разрозненных, враждующих между собой государств</a:t>
            </a:r>
            <a:r>
              <a:rPr lang="ru-RU" sz="2800" b="1" dirty="0">
                <a:latin typeface="Verdana" pitchFamily="34" charset="0"/>
                <a:ea typeface="Verdana" pitchFamily="34" charset="0"/>
                <a:cs typeface="Verdana" pitchFamily="34" charset="0"/>
              </a:rPr>
              <a:t>. </a:t>
            </a:r>
          </a:p>
        </p:txBody>
      </p:sp>
      <p:pic>
        <p:nvPicPr>
          <p:cNvPr id="1026" name="Picture 2" descr="C:\Users\Acer\Desktop\ОЛИМПИЙСКИЕ ИГРЫ\1265612315_12429131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025686"/>
            <a:ext cx="4248472" cy="2832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3871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800101" y="620688"/>
            <a:ext cx="7321352" cy="2677656"/>
          </a:xfrm>
          <a:prstGeom prst="rect">
            <a:avLst/>
          </a:prstGeom>
          <a:noFill/>
        </p:spPr>
        <p:txBody>
          <a:bodyPr wrap="square" rtlCol="0">
            <a:spAutoFit/>
          </a:bodyPr>
          <a:lstStyle/>
          <a:p>
            <a:pPr algn="ctr"/>
            <a:endParaRPr lang="ru-RU" sz="3600" b="1" dirty="0" smtClean="0">
              <a:latin typeface="Verdana" pitchFamily="34" charset="0"/>
              <a:ea typeface="Verdana" pitchFamily="34" charset="0"/>
              <a:cs typeface="Verdana" pitchFamily="34" charset="0"/>
            </a:endParaRPr>
          </a:p>
          <a:p>
            <a:pPr algn="ctr"/>
            <a:r>
              <a:rPr lang="ru-RU" sz="4400" b="1" dirty="0" smtClean="0">
                <a:latin typeface="Verdana" pitchFamily="34" charset="0"/>
                <a:ea typeface="Verdana" pitchFamily="34" charset="0"/>
                <a:cs typeface="Verdana" pitchFamily="34" charset="0"/>
              </a:rPr>
              <a:t>Когда были возобновлены</a:t>
            </a:r>
          </a:p>
          <a:p>
            <a:pPr algn="ctr"/>
            <a:r>
              <a:rPr lang="ru-RU" sz="4400" b="1" dirty="0" smtClean="0">
                <a:latin typeface="Verdana" pitchFamily="34" charset="0"/>
                <a:ea typeface="Verdana" pitchFamily="34" charset="0"/>
                <a:cs typeface="Verdana" pitchFamily="34" charset="0"/>
              </a:rPr>
              <a:t>Олимпийские игры?</a:t>
            </a:r>
            <a:endParaRPr lang="ru-RU" sz="4400" b="1" dirty="0">
              <a:latin typeface="Verdana" pitchFamily="34" charset="0"/>
              <a:ea typeface="Verdana" pitchFamily="34" charset="0"/>
              <a:cs typeface="Verdana" pitchFamily="34" charset="0"/>
            </a:endParaRPr>
          </a:p>
        </p:txBody>
      </p:sp>
      <p:sp>
        <p:nvSpPr>
          <p:cNvPr id="3" name="Прямоугольник 2"/>
          <p:cNvSpPr/>
          <p:nvPr/>
        </p:nvSpPr>
        <p:spPr>
          <a:xfrm>
            <a:off x="2843808" y="4149080"/>
            <a:ext cx="3605667" cy="923330"/>
          </a:xfrm>
          <a:prstGeom prst="rect">
            <a:avLst/>
          </a:prstGeom>
        </p:spPr>
        <p:txBody>
          <a:bodyPr wrap="none">
            <a:spAutoFit/>
          </a:bodyPr>
          <a:lstStyle/>
          <a:p>
            <a:r>
              <a:rPr lang="ru-RU" sz="5400" b="1" dirty="0" smtClean="0">
                <a:solidFill>
                  <a:srgbClr val="FF0000"/>
                </a:solidFill>
              </a:rPr>
              <a:t>В 1896 году</a:t>
            </a:r>
            <a:endParaRPr lang="ru-RU" sz="5400" b="1" dirty="0">
              <a:solidFill>
                <a:srgbClr val="FF0000"/>
              </a:solidFill>
            </a:endParaRPr>
          </a:p>
        </p:txBody>
      </p:sp>
    </p:spTree>
    <p:extLst>
      <p:ext uri="{BB962C8B-B14F-4D97-AF65-F5344CB8AC3E}">
        <p14:creationId xmlns:p14="http://schemas.microsoft.com/office/powerpoint/2010/main" val="74318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800101" y="620688"/>
            <a:ext cx="7321352" cy="2800767"/>
          </a:xfrm>
          <a:prstGeom prst="rect">
            <a:avLst/>
          </a:prstGeom>
          <a:noFill/>
        </p:spPr>
        <p:txBody>
          <a:bodyPr wrap="square" rtlCol="0">
            <a:spAutoFit/>
          </a:bodyPr>
          <a:lstStyle/>
          <a:p>
            <a:pPr algn="ctr"/>
            <a:r>
              <a:rPr lang="ru-RU" sz="4400" b="1" dirty="0" smtClean="0">
                <a:latin typeface="Verdana" pitchFamily="34" charset="0"/>
                <a:ea typeface="Verdana" pitchFamily="34" charset="0"/>
                <a:cs typeface="Verdana" pitchFamily="34" charset="0"/>
              </a:rPr>
              <a:t>Кто был инициатором возобновления </a:t>
            </a:r>
          </a:p>
          <a:p>
            <a:pPr algn="ctr"/>
            <a:r>
              <a:rPr lang="ru-RU" sz="4400" b="1" dirty="0" smtClean="0">
                <a:latin typeface="Verdana" pitchFamily="34" charset="0"/>
                <a:ea typeface="Verdana" pitchFamily="34" charset="0"/>
                <a:cs typeface="Verdana" pitchFamily="34" charset="0"/>
              </a:rPr>
              <a:t>Олимпийского движения?</a:t>
            </a:r>
          </a:p>
        </p:txBody>
      </p:sp>
      <p:sp>
        <p:nvSpPr>
          <p:cNvPr id="3" name="Прямоугольник 2"/>
          <p:cNvSpPr/>
          <p:nvPr/>
        </p:nvSpPr>
        <p:spPr>
          <a:xfrm>
            <a:off x="1983638" y="4313789"/>
            <a:ext cx="4928337" cy="830997"/>
          </a:xfrm>
          <a:prstGeom prst="rect">
            <a:avLst/>
          </a:prstGeom>
        </p:spPr>
        <p:txBody>
          <a:bodyPr wrap="none">
            <a:spAutoFit/>
          </a:bodyPr>
          <a:lstStyle/>
          <a:p>
            <a:r>
              <a:rPr lang="ru-RU" sz="4800" b="1" dirty="0" smtClean="0">
                <a:solidFill>
                  <a:srgbClr val="FF0000"/>
                </a:solidFill>
              </a:rPr>
              <a:t>Пьер де Кубертен</a:t>
            </a:r>
            <a:endParaRPr lang="ru-RU" sz="4800" b="1" dirty="0">
              <a:solidFill>
                <a:srgbClr val="FF0000"/>
              </a:solidFill>
            </a:endParaRPr>
          </a:p>
        </p:txBody>
      </p:sp>
    </p:spTree>
    <p:extLst>
      <p:ext uri="{BB962C8B-B14F-4D97-AF65-F5344CB8AC3E}">
        <p14:creationId xmlns:p14="http://schemas.microsoft.com/office/powerpoint/2010/main" val="340588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800101" y="1168871"/>
            <a:ext cx="7321352" cy="2308324"/>
          </a:xfrm>
          <a:prstGeom prst="rect">
            <a:avLst/>
          </a:prstGeom>
          <a:noFill/>
        </p:spPr>
        <p:txBody>
          <a:bodyPr wrap="square" rtlCol="0">
            <a:spAutoFit/>
          </a:bodyPr>
          <a:lstStyle/>
          <a:p>
            <a:pPr algn="ctr"/>
            <a:r>
              <a:rPr lang="ru-RU" sz="4800" b="1" dirty="0" smtClean="0">
                <a:latin typeface="Verdana" pitchFamily="34" charset="0"/>
                <a:ea typeface="Verdana" pitchFamily="34" charset="0"/>
                <a:cs typeface="Verdana" pitchFamily="34" charset="0"/>
              </a:rPr>
              <a:t>Что значит сокращение</a:t>
            </a:r>
          </a:p>
          <a:p>
            <a:pPr algn="ctr"/>
            <a:r>
              <a:rPr lang="ru-RU" sz="4800" b="1" dirty="0" smtClean="0">
                <a:latin typeface="Verdana" pitchFamily="34" charset="0"/>
                <a:ea typeface="Verdana" pitchFamily="34" charset="0"/>
                <a:cs typeface="Verdana" pitchFamily="34" charset="0"/>
              </a:rPr>
              <a:t>МОК?</a:t>
            </a:r>
          </a:p>
        </p:txBody>
      </p:sp>
      <p:sp>
        <p:nvSpPr>
          <p:cNvPr id="3" name="Прямоугольник 2"/>
          <p:cNvSpPr/>
          <p:nvPr/>
        </p:nvSpPr>
        <p:spPr>
          <a:xfrm>
            <a:off x="940977" y="4509120"/>
            <a:ext cx="7353488" cy="1323439"/>
          </a:xfrm>
          <a:prstGeom prst="rect">
            <a:avLst/>
          </a:prstGeom>
        </p:spPr>
        <p:txBody>
          <a:bodyPr wrap="none">
            <a:spAutoFit/>
          </a:bodyPr>
          <a:lstStyle/>
          <a:p>
            <a:r>
              <a:rPr lang="ru-RU" sz="4000" b="1" dirty="0" smtClean="0">
                <a:solidFill>
                  <a:srgbClr val="FF0000"/>
                </a:solidFill>
              </a:rPr>
              <a:t>Международный Олимпийский</a:t>
            </a:r>
          </a:p>
          <a:p>
            <a:pPr algn="ctr"/>
            <a:r>
              <a:rPr lang="ru-RU" sz="4000" b="1" dirty="0" smtClean="0">
                <a:solidFill>
                  <a:srgbClr val="FF0000"/>
                </a:solidFill>
              </a:rPr>
              <a:t>Комитет</a:t>
            </a:r>
            <a:endParaRPr lang="ru-RU" sz="4000" b="1" dirty="0">
              <a:solidFill>
                <a:srgbClr val="FF0000"/>
              </a:solidFill>
            </a:endParaRPr>
          </a:p>
        </p:txBody>
      </p:sp>
    </p:spTree>
    <p:extLst>
      <p:ext uri="{BB962C8B-B14F-4D97-AF65-F5344CB8AC3E}">
        <p14:creationId xmlns:p14="http://schemas.microsoft.com/office/powerpoint/2010/main" val="39353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971600" y="906942"/>
            <a:ext cx="7321352" cy="2123658"/>
          </a:xfrm>
          <a:prstGeom prst="rect">
            <a:avLst/>
          </a:prstGeom>
          <a:noFill/>
        </p:spPr>
        <p:txBody>
          <a:bodyPr wrap="square" rtlCol="0">
            <a:spAutoFit/>
          </a:bodyPr>
          <a:lstStyle/>
          <a:p>
            <a:pPr algn="ctr"/>
            <a:r>
              <a:rPr lang="ru-RU" sz="4400" b="1" dirty="0" smtClean="0">
                <a:latin typeface="Verdana" pitchFamily="34" charset="0"/>
                <a:ea typeface="Verdana" pitchFamily="34" charset="0"/>
                <a:cs typeface="Verdana" pitchFamily="34" charset="0"/>
              </a:rPr>
              <a:t>Назовите основной принцип Олимпийских игр</a:t>
            </a:r>
          </a:p>
        </p:txBody>
      </p:sp>
      <p:sp>
        <p:nvSpPr>
          <p:cNvPr id="3" name="Прямоугольник 2"/>
          <p:cNvSpPr/>
          <p:nvPr/>
        </p:nvSpPr>
        <p:spPr>
          <a:xfrm>
            <a:off x="971600" y="4653136"/>
            <a:ext cx="6663299" cy="707886"/>
          </a:xfrm>
          <a:prstGeom prst="rect">
            <a:avLst/>
          </a:prstGeom>
        </p:spPr>
        <p:txBody>
          <a:bodyPr wrap="none">
            <a:spAutoFit/>
          </a:bodyPr>
          <a:lstStyle/>
          <a:p>
            <a:r>
              <a:rPr lang="ru-RU" sz="4000" b="1" dirty="0" smtClean="0">
                <a:solidFill>
                  <a:srgbClr val="FF0000"/>
                </a:solidFill>
              </a:rPr>
              <a:t>Главное не победа, а участие</a:t>
            </a:r>
            <a:endParaRPr lang="ru-RU" sz="4000" b="1" dirty="0">
              <a:solidFill>
                <a:srgbClr val="FF0000"/>
              </a:solidFill>
            </a:endParaRPr>
          </a:p>
        </p:txBody>
      </p:sp>
    </p:spTree>
    <p:extLst>
      <p:ext uri="{BB962C8B-B14F-4D97-AF65-F5344CB8AC3E}">
        <p14:creationId xmlns:p14="http://schemas.microsoft.com/office/powerpoint/2010/main" val="325954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800100" y="934651"/>
            <a:ext cx="7321352" cy="2123658"/>
          </a:xfrm>
          <a:prstGeom prst="rect">
            <a:avLst/>
          </a:prstGeom>
          <a:noFill/>
        </p:spPr>
        <p:txBody>
          <a:bodyPr wrap="square" rtlCol="0">
            <a:spAutoFit/>
          </a:bodyPr>
          <a:lstStyle/>
          <a:p>
            <a:pPr algn="ctr"/>
            <a:r>
              <a:rPr lang="ru-RU" sz="4400" b="1" dirty="0" smtClean="0">
                <a:latin typeface="Verdana" pitchFamily="34" charset="0"/>
                <a:ea typeface="Verdana" pitchFamily="34" charset="0"/>
                <a:cs typeface="Verdana" pitchFamily="34" charset="0"/>
              </a:rPr>
              <a:t>Назовите олимпийские символы </a:t>
            </a:r>
          </a:p>
        </p:txBody>
      </p:sp>
      <p:sp>
        <p:nvSpPr>
          <p:cNvPr id="3" name="Прямоугольник 2"/>
          <p:cNvSpPr/>
          <p:nvPr/>
        </p:nvSpPr>
        <p:spPr>
          <a:xfrm>
            <a:off x="971600" y="3511119"/>
            <a:ext cx="7050328" cy="1323439"/>
          </a:xfrm>
          <a:prstGeom prst="rect">
            <a:avLst/>
          </a:prstGeom>
        </p:spPr>
        <p:txBody>
          <a:bodyPr wrap="none">
            <a:spAutoFit/>
          </a:bodyPr>
          <a:lstStyle/>
          <a:p>
            <a:r>
              <a:rPr lang="ru-RU" sz="4000" b="1" dirty="0" smtClean="0">
                <a:solidFill>
                  <a:srgbClr val="FF0000"/>
                </a:solidFill>
              </a:rPr>
              <a:t>Эмблема из пяти колец, флаг,</a:t>
            </a:r>
          </a:p>
          <a:p>
            <a:r>
              <a:rPr lang="ru-RU" sz="4000" b="1" dirty="0">
                <a:solidFill>
                  <a:srgbClr val="FF0000"/>
                </a:solidFill>
              </a:rPr>
              <a:t>к</a:t>
            </a:r>
            <a:r>
              <a:rPr lang="ru-RU" sz="4000" b="1" dirty="0" smtClean="0">
                <a:solidFill>
                  <a:srgbClr val="FF0000"/>
                </a:solidFill>
              </a:rPr>
              <a:t>лятва,  олимпийские медали.</a:t>
            </a:r>
            <a:endParaRPr lang="ru-RU" sz="4000" b="1" dirty="0">
              <a:solidFill>
                <a:srgbClr val="FF0000"/>
              </a:solidFill>
            </a:endParaRPr>
          </a:p>
        </p:txBody>
      </p:sp>
    </p:spTree>
    <p:extLst>
      <p:ext uri="{BB962C8B-B14F-4D97-AF65-F5344CB8AC3E}">
        <p14:creationId xmlns:p14="http://schemas.microsoft.com/office/powerpoint/2010/main" val="384485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800101" y="1988840"/>
            <a:ext cx="7321352" cy="1754326"/>
          </a:xfrm>
          <a:prstGeom prst="rect">
            <a:avLst/>
          </a:prstGeom>
          <a:noFill/>
        </p:spPr>
        <p:txBody>
          <a:bodyPr wrap="square" rtlCol="0">
            <a:spAutoFit/>
          </a:bodyPr>
          <a:lstStyle/>
          <a:p>
            <a:pPr algn="ctr"/>
            <a:r>
              <a:rPr lang="ru-RU" sz="3600" b="1" dirty="0" smtClean="0">
                <a:latin typeface="Verdana" pitchFamily="34" charset="0"/>
                <a:ea typeface="Verdana" pitchFamily="34" charset="0"/>
                <a:cs typeface="Verdana" pitchFamily="34" charset="0"/>
              </a:rPr>
              <a:t>Когда открылись </a:t>
            </a:r>
          </a:p>
          <a:p>
            <a:pPr algn="ctr"/>
            <a:r>
              <a:rPr lang="ru-RU" sz="3600" b="1" dirty="0" smtClean="0">
                <a:latin typeface="Verdana" pitchFamily="34" charset="0"/>
                <a:ea typeface="Verdana" pitchFamily="34" charset="0"/>
                <a:cs typeface="Verdana" pitchFamily="34" charset="0"/>
              </a:rPr>
              <a:t>Олимпийские игры в Лондоне?</a:t>
            </a:r>
          </a:p>
        </p:txBody>
      </p:sp>
      <p:sp>
        <p:nvSpPr>
          <p:cNvPr id="3" name="Прямоугольник 2"/>
          <p:cNvSpPr/>
          <p:nvPr/>
        </p:nvSpPr>
        <p:spPr>
          <a:xfrm>
            <a:off x="2195736" y="4305290"/>
            <a:ext cx="4267130" cy="707886"/>
          </a:xfrm>
          <a:prstGeom prst="rect">
            <a:avLst/>
          </a:prstGeom>
        </p:spPr>
        <p:txBody>
          <a:bodyPr wrap="none">
            <a:spAutoFit/>
          </a:bodyPr>
          <a:lstStyle/>
          <a:p>
            <a:r>
              <a:rPr lang="ru-RU" sz="4000" b="1" dirty="0" smtClean="0">
                <a:solidFill>
                  <a:srgbClr val="FF0000"/>
                </a:solidFill>
              </a:rPr>
              <a:t>27 июля 2012 года</a:t>
            </a:r>
            <a:endParaRPr lang="ru-RU" sz="4000" b="1" dirty="0">
              <a:solidFill>
                <a:srgbClr val="FF0000"/>
              </a:solidFill>
            </a:endParaRPr>
          </a:p>
        </p:txBody>
      </p:sp>
    </p:spTree>
    <p:extLst>
      <p:ext uri="{BB962C8B-B14F-4D97-AF65-F5344CB8AC3E}">
        <p14:creationId xmlns:p14="http://schemas.microsoft.com/office/powerpoint/2010/main" val="173678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1043608" y="836712"/>
            <a:ext cx="7321352" cy="2800767"/>
          </a:xfrm>
          <a:prstGeom prst="rect">
            <a:avLst/>
          </a:prstGeom>
          <a:noFill/>
        </p:spPr>
        <p:txBody>
          <a:bodyPr wrap="square" rtlCol="0">
            <a:spAutoFit/>
          </a:bodyPr>
          <a:lstStyle/>
          <a:p>
            <a:pPr algn="ctr"/>
            <a:r>
              <a:rPr lang="ru-RU" sz="4400" b="1" dirty="0" smtClean="0">
                <a:latin typeface="Verdana" pitchFamily="34" charset="0"/>
                <a:ea typeface="Verdana" pitchFamily="34" charset="0"/>
                <a:cs typeface="Verdana" pitchFamily="34" charset="0"/>
              </a:rPr>
              <a:t>Сколько стран принимало участие в </a:t>
            </a:r>
            <a:r>
              <a:rPr lang="en-US" sz="4400" b="1" dirty="0" smtClean="0">
                <a:latin typeface="Verdana" pitchFamily="34" charset="0"/>
                <a:ea typeface="Verdana" pitchFamily="34" charset="0"/>
                <a:cs typeface="Verdana" pitchFamily="34" charset="0"/>
              </a:rPr>
              <a:t>XXX</a:t>
            </a:r>
            <a:endParaRPr lang="ru-RU" sz="4400" b="1" dirty="0" smtClean="0">
              <a:latin typeface="Verdana" pitchFamily="34" charset="0"/>
              <a:ea typeface="Verdana" pitchFamily="34" charset="0"/>
              <a:cs typeface="Verdana" pitchFamily="34" charset="0"/>
            </a:endParaRPr>
          </a:p>
          <a:p>
            <a:pPr algn="ctr"/>
            <a:r>
              <a:rPr lang="ru-RU" sz="4400" b="1" dirty="0" smtClean="0">
                <a:latin typeface="Verdana" pitchFamily="34" charset="0"/>
                <a:ea typeface="Verdana" pitchFamily="34" charset="0"/>
                <a:cs typeface="Verdana" pitchFamily="34" charset="0"/>
              </a:rPr>
              <a:t>Олимпийских играх?</a:t>
            </a:r>
          </a:p>
        </p:txBody>
      </p:sp>
      <p:sp>
        <p:nvSpPr>
          <p:cNvPr id="3" name="Прямоугольник 2"/>
          <p:cNvSpPr/>
          <p:nvPr/>
        </p:nvSpPr>
        <p:spPr>
          <a:xfrm>
            <a:off x="3497573" y="4305290"/>
            <a:ext cx="2669320" cy="707886"/>
          </a:xfrm>
          <a:prstGeom prst="rect">
            <a:avLst/>
          </a:prstGeom>
        </p:spPr>
        <p:txBody>
          <a:bodyPr wrap="none">
            <a:spAutoFit/>
          </a:bodyPr>
          <a:lstStyle/>
          <a:p>
            <a:r>
              <a:rPr lang="ru-RU" sz="4000" b="1" dirty="0" smtClean="0">
                <a:solidFill>
                  <a:srgbClr val="FF0000"/>
                </a:solidFill>
              </a:rPr>
              <a:t>204 страны</a:t>
            </a:r>
            <a:endParaRPr lang="ru-RU" sz="4000" b="1" dirty="0">
              <a:solidFill>
                <a:srgbClr val="FF0000"/>
              </a:solidFill>
            </a:endParaRPr>
          </a:p>
        </p:txBody>
      </p:sp>
    </p:spTree>
    <p:extLst>
      <p:ext uri="{BB962C8B-B14F-4D97-AF65-F5344CB8AC3E}">
        <p14:creationId xmlns:p14="http://schemas.microsoft.com/office/powerpoint/2010/main" val="235324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971600" y="836712"/>
            <a:ext cx="7321352" cy="2800767"/>
          </a:xfrm>
          <a:prstGeom prst="rect">
            <a:avLst/>
          </a:prstGeom>
          <a:noFill/>
        </p:spPr>
        <p:txBody>
          <a:bodyPr wrap="square" rtlCol="0">
            <a:spAutoFit/>
          </a:bodyPr>
          <a:lstStyle/>
          <a:p>
            <a:pPr algn="ctr"/>
            <a:r>
              <a:rPr lang="ru-RU" sz="4400" b="1" dirty="0" smtClean="0">
                <a:latin typeface="Verdana" pitchFamily="34" charset="0"/>
                <a:ea typeface="Verdana" pitchFamily="34" charset="0"/>
                <a:cs typeface="Verdana" pitchFamily="34" charset="0"/>
              </a:rPr>
              <a:t>В каких видах спорта не была представлена Россия?</a:t>
            </a:r>
          </a:p>
        </p:txBody>
      </p:sp>
      <p:sp>
        <p:nvSpPr>
          <p:cNvPr id="3" name="Прямоугольник 2"/>
          <p:cNvSpPr/>
          <p:nvPr/>
        </p:nvSpPr>
        <p:spPr>
          <a:xfrm>
            <a:off x="1522697" y="4305290"/>
            <a:ext cx="5876160" cy="707886"/>
          </a:xfrm>
          <a:prstGeom prst="rect">
            <a:avLst/>
          </a:prstGeom>
        </p:spPr>
        <p:txBody>
          <a:bodyPr wrap="none">
            <a:spAutoFit/>
          </a:bodyPr>
          <a:lstStyle/>
          <a:p>
            <a:r>
              <a:rPr lang="ru-RU" sz="4000" b="1" dirty="0" smtClean="0">
                <a:solidFill>
                  <a:srgbClr val="FF0000"/>
                </a:solidFill>
              </a:rPr>
              <a:t>Футбол и хоккей на траве</a:t>
            </a:r>
            <a:endParaRPr lang="ru-RU" sz="4000" b="1" dirty="0">
              <a:solidFill>
                <a:srgbClr val="FF0000"/>
              </a:solidFill>
            </a:endParaRPr>
          </a:p>
        </p:txBody>
      </p:sp>
    </p:spTree>
    <p:extLst>
      <p:ext uri="{BB962C8B-B14F-4D97-AF65-F5344CB8AC3E}">
        <p14:creationId xmlns:p14="http://schemas.microsoft.com/office/powerpoint/2010/main" val="299558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1048732" y="1230313"/>
            <a:ext cx="7321352" cy="2123658"/>
          </a:xfrm>
          <a:prstGeom prst="rect">
            <a:avLst/>
          </a:prstGeom>
          <a:noFill/>
        </p:spPr>
        <p:txBody>
          <a:bodyPr wrap="square" rtlCol="0">
            <a:spAutoFit/>
          </a:bodyPr>
          <a:lstStyle/>
          <a:p>
            <a:pPr algn="ctr"/>
            <a:r>
              <a:rPr lang="ru-RU" sz="4400" b="1" dirty="0" smtClean="0">
                <a:latin typeface="Verdana" pitchFamily="34" charset="0"/>
                <a:ea typeface="Verdana" pitchFamily="34" charset="0"/>
                <a:cs typeface="Verdana" pitchFamily="34" charset="0"/>
              </a:rPr>
              <a:t>Для кого проводятся</a:t>
            </a:r>
          </a:p>
          <a:p>
            <a:pPr algn="ctr"/>
            <a:r>
              <a:rPr lang="ru-RU" sz="4400" b="1" dirty="0" smtClean="0">
                <a:latin typeface="Verdana" pitchFamily="34" charset="0"/>
                <a:ea typeface="Verdana" pitchFamily="34" charset="0"/>
                <a:cs typeface="Verdana" pitchFamily="34" charset="0"/>
              </a:rPr>
              <a:t>параолимпийские игры?</a:t>
            </a:r>
          </a:p>
        </p:txBody>
      </p:sp>
      <p:sp>
        <p:nvSpPr>
          <p:cNvPr id="3" name="Прямоугольник 2"/>
          <p:cNvSpPr/>
          <p:nvPr/>
        </p:nvSpPr>
        <p:spPr>
          <a:xfrm>
            <a:off x="1522697" y="4305290"/>
            <a:ext cx="6847387" cy="1323439"/>
          </a:xfrm>
          <a:prstGeom prst="rect">
            <a:avLst/>
          </a:prstGeom>
        </p:spPr>
        <p:txBody>
          <a:bodyPr wrap="none">
            <a:spAutoFit/>
          </a:bodyPr>
          <a:lstStyle/>
          <a:p>
            <a:pPr algn="ctr"/>
            <a:r>
              <a:rPr lang="ru-RU" sz="4000" b="1" dirty="0" smtClean="0">
                <a:solidFill>
                  <a:srgbClr val="FF0000"/>
                </a:solidFill>
              </a:rPr>
              <a:t>Для людей с ограниченными </a:t>
            </a:r>
          </a:p>
          <a:p>
            <a:pPr algn="ctr"/>
            <a:r>
              <a:rPr lang="ru-RU" sz="4000" b="1" dirty="0">
                <a:solidFill>
                  <a:srgbClr val="FF0000"/>
                </a:solidFill>
              </a:rPr>
              <a:t>в</a:t>
            </a:r>
            <a:r>
              <a:rPr lang="ru-RU" sz="4000" b="1" dirty="0" smtClean="0">
                <a:solidFill>
                  <a:srgbClr val="FF0000"/>
                </a:solidFill>
              </a:rPr>
              <a:t>озможностями.</a:t>
            </a:r>
            <a:endParaRPr lang="ru-RU" sz="4000" b="1" dirty="0">
              <a:solidFill>
                <a:srgbClr val="FF0000"/>
              </a:solidFill>
            </a:endParaRPr>
          </a:p>
        </p:txBody>
      </p:sp>
    </p:spTree>
    <p:extLst>
      <p:ext uri="{BB962C8B-B14F-4D97-AF65-F5344CB8AC3E}">
        <p14:creationId xmlns:p14="http://schemas.microsoft.com/office/powerpoint/2010/main" val="307164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2339975" y="123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Rectangle 23"/>
          <p:cNvSpPr>
            <a:spLocks noChangeArrowheads="1"/>
          </p:cNvSpPr>
          <p:nvPr/>
        </p:nvSpPr>
        <p:spPr bwMode="auto">
          <a:xfrm>
            <a:off x="800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805572" y="1580131"/>
            <a:ext cx="7321352" cy="2123658"/>
          </a:xfrm>
          <a:prstGeom prst="rect">
            <a:avLst/>
          </a:prstGeom>
          <a:noFill/>
        </p:spPr>
        <p:txBody>
          <a:bodyPr wrap="square" rtlCol="0">
            <a:spAutoFit/>
          </a:bodyPr>
          <a:lstStyle/>
          <a:p>
            <a:pPr algn="ctr"/>
            <a:r>
              <a:rPr lang="ru-RU" sz="4400" b="1" dirty="0" smtClean="0">
                <a:latin typeface="Verdana" pitchFamily="34" charset="0"/>
                <a:ea typeface="Verdana" pitchFamily="34" charset="0"/>
                <a:cs typeface="Verdana" pitchFamily="34" charset="0"/>
              </a:rPr>
              <a:t>Где пройдут зимние </a:t>
            </a:r>
          </a:p>
          <a:p>
            <a:pPr algn="ctr"/>
            <a:r>
              <a:rPr lang="ru-RU" sz="4400" b="1" dirty="0" smtClean="0">
                <a:latin typeface="Verdana" pitchFamily="34" charset="0"/>
                <a:ea typeface="Verdana" pitchFamily="34" charset="0"/>
                <a:cs typeface="Verdana" pitchFamily="34" charset="0"/>
              </a:rPr>
              <a:t>Олимпийские игры 2014 года?</a:t>
            </a:r>
          </a:p>
        </p:txBody>
      </p:sp>
      <p:sp>
        <p:nvSpPr>
          <p:cNvPr id="3" name="Прямоугольник 2"/>
          <p:cNvSpPr/>
          <p:nvPr/>
        </p:nvSpPr>
        <p:spPr>
          <a:xfrm>
            <a:off x="3365415" y="4305290"/>
            <a:ext cx="3161956" cy="707886"/>
          </a:xfrm>
          <a:prstGeom prst="rect">
            <a:avLst/>
          </a:prstGeom>
        </p:spPr>
        <p:txBody>
          <a:bodyPr wrap="none">
            <a:spAutoFit/>
          </a:bodyPr>
          <a:lstStyle/>
          <a:p>
            <a:pPr algn="ctr"/>
            <a:r>
              <a:rPr lang="ru-RU" sz="4000" b="1" dirty="0" smtClean="0">
                <a:solidFill>
                  <a:srgbClr val="FF0000"/>
                </a:solidFill>
              </a:rPr>
              <a:t>Россия, Сочи.</a:t>
            </a:r>
            <a:endParaRPr lang="ru-RU" sz="4000" b="1" dirty="0">
              <a:solidFill>
                <a:srgbClr val="FF0000"/>
              </a:solidFill>
            </a:endParaRPr>
          </a:p>
        </p:txBody>
      </p:sp>
    </p:spTree>
    <p:extLst>
      <p:ext uri="{BB962C8B-B14F-4D97-AF65-F5344CB8AC3E}">
        <p14:creationId xmlns:p14="http://schemas.microsoft.com/office/powerpoint/2010/main" val="291872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116633"/>
            <a:ext cx="9144000" cy="2232248"/>
          </a:xfrm>
        </p:spPr>
        <p:txBody>
          <a:bodyPr>
            <a:normAutofit fontScale="92500"/>
          </a:bodyPr>
          <a:lstStyle/>
          <a:p>
            <a:pPr marL="0" indent="0" algn="ctr">
              <a:buNone/>
            </a:pPr>
            <a:r>
              <a:rPr lang="ru-RU" sz="2400" b="1" i="0" dirty="0" smtClean="0">
                <a:solidFill>
                  <a:schemeClr val="tx2">
                    <a:lumMod val="50000"/>
                  </a:schemeClr>
                </a:solidFill>
                <a:effectLst/>
                <a:latin typeface="verdana"/>
              </a:rPr>
              <a:t>От Олимпии произошло и название Игр. Олимпийские игры были значимым для всей Древней Греции событием, выходившим за рамки сугубо спортивного мероприятия. Победа на Олимпиаде считалась чрезвычайно почетной и для атлета, и для полиса, который он представлял.</a:t>
            </a:r>
            <a:endParaRPr lang="ru-RU" sz="2400" b="1" dirty="0">
              <a:solidFill>
                <a:schemeClr val="tx2">
                  <a:lumMod val="50000"/>
                </a:schemeClr>
              </a:solidFill>
            </a:endParaRPr>
          </a:p>
        </p:txBody>
      </p:sp>
      <p:pic>
        <p:nvPicPr>
          <p:cNvPr id="2050" name="Picture 2" descr="C:\Users\Acer\Desktop\ОЛИМПИЙСКИЕ ИГРЫ\0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05913"/>
            <a:ext cx="2797330" cy="3881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descr="C:\Users\Acer\Desktop\ОЛИМПИЙСКИЕ ИГРЫ\000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502506"/>
            <a:ext cx="2808312" cy="3897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1509196" y="6186954"/>
            <a:ext cx="1722138" cy="369332"/>
          </a:xfrm>
          <a:prstGeom prst="rect">
            <a:avLst/>
          </a:prstGeom>
          <a:noFill/>
        </p:spPr>
        <p:txBody>
          <a:bodyPr wrap="none" rtlCol="0">
            <a:spAutoFit/>
          </a:bodyPr>
          <a:lstStyle/>
          <a:p>
            <a:r>
              <a:rPr lang="ru-RU" b="1" dirty="0" smtClean="0"/>
              <a:t>Кулачный боец</a:t>
            </a:r>
            <a:endParaRPr lang="ru-RU" b="1" dirty="0"/>
          </a:p>
        </p:txBody>
      </p:sp>
      <p:sp>
        <p:nvSpPr>
          <p:cNvPr id="5" name="TextBox 4"/>
          <p:cNvSpPr txBox="1"/>
          <p:nvPr/>
        </p:nvSpPr>
        <p:spPr>
          <a:xfrm>
            <a:off x="6186963" y="6370149"/>
            <a:ext cx="1162562" cy="369332"/>
          </a:xfrm>
          <a:prstGeom prst="rect">
            <a:avLst/>
          </a:prstGeom>
          <a:noFill/>
        </p:spPr>
        <p:txBody>
          <a:bodyPr wrap="none" rtlCol="0">
            <a:spAutoFit/>
          </a:bodyPr>
          <a:lstStyle/>
          <a:p>
            <a:r>
              <a:rPr lang="ru-RU" b="1" dirty="0" smtClean="0"/>
              <a:t>Дискобол</a:t>
            </a:r>
            <a:endParaRPr lang="ru-RU" b="1" dirty="0"/>
          </a:p>
        </p:txBody>
      </p:sp>
    </p:spTree>
    <p:extLst>
      <p:ext uri="{BB962C8B-B14F-4D97-AF65-F5344CB8AC3E}">
        <p14:creationId xmlns:p14="http://schemas.microsoft.com/office/powerpoint/2010/main" val="146482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Ресурсы</a:t>
            </a:r>
            <a:endParaRPr lang="ru-RU" b="1" dirty="0"/>
          </a:p>
        </p:txBody>
      </p:sp>
      <p:sp>
        <p:nvSpPr>
          <p:cNvPr id="3" name="Объект 2"/>
          <p:cNvSpPr>
            <a:spLocks noGrp="1"/>
          </p:cNvSpPr>
          <p:nvPr>
            <p:ph idx="1"/>
          </p:nvPr>
        </p:nvSpPr>
        <p:spPr/>
        <p:txBody>
          <a:bodyPr/>
          <a:lstStyle/>
          <a:p>
            <a:pPr marL="514350" indent="-514350">
              <a:buFont typeface="+mj-lt"/>
              <a:buAutoNum type="arabicPeriod"/>
            </a:pPr>
            <a:r>
              <a:rPr lang="en-US" dirty="0">
                <a:hlinkClick r:id="rId2"/>
              </a:rPr>
              <a:t>http://</a:t>
            </a:r>
            <a:r>
              <a:rPr lang="en-US" dirty="0" smtClean="0">
                <a:hlinkClick r:id="rId2"/>
              </a:rPr>
              <a:t>ru.wikipedia.org</a:t>
            </a:r>
            <a:endParaRPr lang="ru-RU" dirty="0" smtClean="0"/>
          </a:p>
          <a:p>
            <a:pPr marL="514350" indent="-514350">
              <a:buFont typeface="+mj-lt"/>
              <a:buAutoNum type="arabicPeriod"/>
            </a:pPr>
            <a:r>
              <a:rPr lang="en-US" dirty="0">
                <a:hlinkClick r:id="rId3"/>
              </a:rPr>
              <a:t>http://www.olympiady.ru</a:t>
            </a:r>
            <a:r>
              <a:rPr lang="en-US" dirty="0" smtClean="0">
                <a:hlinkClick r:id="rId3"/>
              </a:rPr>
              <a:t>/</a:t>
            </a:r>
            <a:endParaRPr lang="ru-RU" dirty="0" smtClean="0"/>
          </a:p>
          <a:p>
            <a:pPr marL="514350" indent="-514350">
              <a:buFont typeface="+mj-lt"/>
              <a:buAutoNum type="arabicPeriod"/>
            </a:pPr>
            <a:r>
              <a:rPr lang="en-US" dirty="0">
                <a:hlinkClick r:id="rId4"/>
              </a:rPr>
              <a:t>http://</a:t>
            </a:r>
            <a:r>
              <a:rPr lang="en-US" dirty="0" smtClean="0">
                <a:hlinkClick r:id="rId4"/>
              </a:rPr>
              <a:t>zdorovosport.ru/history1.html</a:t>
            </a:r>
            <a:endParaRPr lang="ru-RU" dirty="0" smtClean="0"/>
          </a:p>
          <a:p>
            <a:pPr marL="514350" indent="-514350">
              <a:buFont typeface="+mj-lt"/>
              <a:buAutoNum type="arabicPeriod"/>
            </a:pPr>
            <a:r>
              <a:rPr lang="en-US" dirty="0">
                <a:hlinkClick r:id="rId5"/>
              </a:rPr>
              <a:t>http://</a:t>
            </a:r>
            <a:r>
              <a:rPr lang="en-US" dirty="0" smtClean="0">
                <a:hlinkClick r:id="rId5"/>
              </a:rPr>
              <a:t>www.afizika.ru/zanimatelniestati/164-istoriyaolimpig</a:t>
            </a:r>
            <a:endParaRPr lang="ru-RU" dirty="0" smtClean="0"/>
          </a:p>
          <a:p>
            <a:pPr marL="514350" indent="-514350">
              <a:buFont typeface="+mj-lt"/>
              <a:buAutoNum type="arabicPeriod"/>
            </a:pPr>
            <a:r>
              <a:rPr lang="en-US" dirty="0">
                <a:hlinkClick r:id="rId6"/>
              </a:rPr>
              <a:t>http://</a:t>
            </a:r>
            <a:r>
              <a:rPr lang="en-US" dirty="0" smtClean="0">
                <a:hlinkClick r:id="rId6"/>
              </a:rPr>
              <a:t>sportschools.ru/page.php?name=olimpic_games</a:t>
            </a:r>
            <a:endParaRPr lang="ru-RU" dirty="0" smtClean="0"/>
          </a:p>
          <a:p>
            <a:pPr marL="514350" indent="-514350">
              <a:buFont typeface="+mj-lt"/>
              <a:buAutoNum type="arabicPeriod"/>
            </a:pPr>
            <a:r>
              <a:rPr lang="ru-RU" b="1" dirty="0"/>
              <a:t>Романова О. История Олимпийских </a:t>
            </a:r>
            <a:r>
              <a:rPr lang="ru-RU" b="1" dirty="0" smtClean="0"/>
              <a:t>Игр</a:t>
            </a:r>
            <a:endParaRPr lang="ru-RU" b="1" dirty="0"/>
          </a:p>
        </p:txBody>
      </p:sp>
    </p:spTree>
    <p:extLst>
      <p:ext uri="{BB962C8B-B14F-4D97-AF65-F5344CB8AC3E}">
        <p14:creationId xmlns:p14="http://schemas.microsoft.com/office/powerpoint/2010/main" val="286615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19672" y="1340768"/>
            <a:ext cx="833883" cy="646331"/>
          </a:xfrm>
          <a:prstGeom prst="rect">
            <a:avLst/>
          </a:prstGeom>
          <a:noFill/>
        </p:spPr>
        <p:txBody>
          <a:bodyPr wrap="none" rtlCol="0">
            <a:spAutoFit/>
          </a:bodyPr>
          <a:lstStyle/>
          <a:p>
            <a:r>
              <a:rPr lang="ru-RU" sz="3600" b="1" dirty="0" smtClean="0">
                <a:latin typeface="Segoe Script" pitchFamily="34" charset="0"/>
              </a:rPr>
              <a:t>бег</a:t>
            </a:r>
            <a:endParaRPr lang="ru-RU" sz="3600" b="1" dirty="0">
              <a:latin typeface="Segoe Script" pitchFamily="34" charset="0"/>
            </a:endParaRPr>
          </a:p>
        </p:txBody>
      </p:sp>
      <p:sp>
        <p:nvSpPr>
          <p:cNvPr id="3" name="TextBox 2"/>
          <p:cNvSpPr txBox="1"/>
          <p:nvPr/>
        </p:nvSpPr>
        <p:spPr>
          <a:xfrm>
            <a:off x="827584" y="4653136"/>
            <a:ext cx="7845417" cy="2062103"/>
          </a:xfrm>
          <a:prstGeom prst="rect">
            <a:avLst/>
          </a:prstGeom>
          <a:noFill/>
        </p:spPr>
        <p:txBody>
          <a:bodyPr wrap="none" rtlCol="0">
            <a:spAutoFit/>
          </a:bodyPr>
          <a:lstStyle/>
          <a:p>
            <a:r>
              <a:rPr lang="ru-RU" sz="3200" b="1" dirty="0" smtClean="0">
                <a:latin typeface="Segoe Script" pitchFamily="34" charset="0"/>
              </a:rPr>
              <a:t>борьба и пятиборье, </a:t>
            </a:r>
          </a:p>
          <a:p>
            <a:r>
              <a:rPr lang="ru-RU" sz="3200" b="1" dirty="0" smtClean="0">
                <a:latin typeface="Segoe Script" pitchFamily="34" charset="0"/>
              </a:rPr>
              <a:t>включавшее, помимо </a:t>
            </a:r>
          </a:p>
          <a:p>
            <a:r>
              <a:rPr lang="ru-RU" sz="3200" b="1" dirty="0" smtClean="0">
                <a:latin typeface="Segoe Script" pitchFamily="34" charset="0"/>
              </a:rPr>
              <a:t>борьбы и бега, прыжки, а также </a:t>
            </a:r>
          </a:p>
          <a:p>
            <a:r>
              <a:rPr lang="ru-RU" sz="3200" b="1" dirty="0" smtClean="0">
                <a:latin typeface="Segoe Script" pitchFamily="34" charset="0"/>
              </a:rPr>
              <a:t>метание копья и диска;</a:t>
            </a:r>
            <a:endParaRPr lang="ru-RU" sz="3200" b="1" dirty="0">
              <a:latin typeface="Segoe Script" pitchFamily="34" charset="0"/>
            </a:endParaRPr>
          </a:p>
        </p:txBody>
      </p:sp>
      <p:sp>
        <p:nvSpPr>
          <p:cNvPr id="4" name="Прямоугольник 3"/>
          <p:cNvSpPr/>
          <p:nvPr/>
        </p:nvSpPr>
        <p:spPr>
          <a:xfrm>
            <a:off x="2036613" y="3429000"/>
            <a:ext cx="5979522" cy="646331"/>
          </a:xfrm>
          <a:prstGeom prst="rect">
            <a:avLst/>
          </a:prstGeom>
        </p:spPr>
        <p:txBody>
          <a:bodyPr wrap="none">
            <a:spAutoFit/>
          </a:bodyPr>
          <a:lstStyle/>
          <a:p>
            <a:r>
              <a:rPr lang="ru-RU" dirty="0" smtClean="0"/>
              <a:t> </a:t>
            </a:r>
            <a:r>
              <a:rPr lang="ru-RU" sz="3600" b="1" dirty="0" smtClean="0">
                <a:latin typeface="Segoe Script" pitchFamily="34" charset="0"/>
              </a:rPr>
              <a:t>гонки на колесницах </a:t>
            </a:r>
            <a:endParaRPr lang="ru-RU" sz="3600" b="1" dirty="0">
              <a:latin typeface="Segoe Script" pitchFamily="34" charset="0"/>
            </a:endParaRPr>
          </a:p>
        </p:txBody>
      </p:sp>
    </p:spTree>
    <p:extLst>
      <p:ext uri="{BB962C8B-B14F-4D97-AF65-F5344CB8AC3E}">
        <p14:creationId xmlns:p14="http://schemas.microsoft.com/office/powerpoint/2010/main" val="280356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2">
                                            <p:txEl>
                                              <p:pRg st="0" end="0"/>
                                            </p:txEl>
                                          </p:spTgt>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4">
                                            <p:txEl>
                                              <p:pRg st="0" end="0"/>
                                            </p:txEl>
                                          </p:spTgt>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3">
                                            <p:txEl>
                                              <p:pRg st="0" end="0"/>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2000"/>
                                        <p:tgtEl>
                                          <p:spTgt spid="3">
                                            <p:txEl>
                                              <p:pRg st="1" end="1"/>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2000"/>
                                        <p:tgtEl>
                                          <p:spTgt spid="3">
                                            <p:txEl>
                                              <p:pRg st="2" end="2"/>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185" y="332656"/>
            <a:ext cx="8828059" cy="1200329"/>
          </a:xfrm>
          <a:prstGeom prst="rect">
            <a:avLst/>
          </a:prstGeom>
          <a:noFill/>
        </p:spPr>
        <p:txBody>
          <a:bodyPr wrap="none" lIns="91440" tIns="45720" rIns="91440" bIns="45720">
            <a:spAutoFit/>
          </a:bodyPr>
          <a:lstStyle/>
          <a:p>
            <a:pPr algn="ct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Легенды о возникновении </a:t>
            </a:r>
          </a:p>
          <a:p>
            <a:pPr algn="ct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Олимпийских игр</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sp>
        <p:nvSpPr>
          <p:cNvPr id="3" name="Прямоугольник 2"/>
          <p:cNvSpPr/>
          <p:nvPr/>
        </p:nvSpPr>
        <p:spPr>
          <a:xfrm>
            <a:off x="389936" y="4549676"/>
            <a:ext cx="8380555" cy="2308324"/>
          </a:xfrm>
          <a:prstGeom prst="rect">
            <a:avLst/>
          </a:prstGeom>
        </p:spPr>
        <p:txBody>
          <a:bodyPr wrap="square">
            <a:spAutoFit/>
          </a:bodyPr>
          <a:lstStyle/>
          <a:p>
            <a:pPr algn="ctr"/>
            <a:r>
              <a:rPr lang="ru-RU" sz="2400" b="1" dirty="0" smtClean="0">
                <a:latin typeface="Verdana" pitchFamily="34" charset="0"/>
                <a:ea typeface="Verdana" pitchFamily="34" charset="0"/>
                <a:cs typeface="Verdana" pitchFamily="34" charset="0"/>
              </a:rPr>
              <a:t>Самая известная легенда гласит, как царь Элиды </a:t>
            </a:r>
            <a:r>
              <a:rPr lang="ru-RU" sz="2400" b="1" dirty="0" err="1" smtClean="0">
                <a:latin typeface="Verdana" pitchFamily="34" charset="0"/>
                <a:ea typeface="Verdana" pitchFamily="34" charset="0"/>
                <a:cs typeface="Verdana" pitchFamily="34" charset="0"/>
              </a:rPr>
              <a:t>Ифит</a:t>
            </a:r>
            <a:r>
              <a:rPr lang="ru-RU" sz="2400" b="1" dirty="0" smtClean="0">
                <a:latin typeface="Verdana" pitchFamily="34" charset="0"/>
                <a:ea typeface="Verdana" pitchFamily="34" charset="0"/>
                <a:cs typeface="Verdana" pitchFamily="34" charset="0"/>
              </a:rPr>
              <a:t>, видя, что его народ устал от бесконечных войн, отправился в Дельфы, где жрица Аполлона передала ему повеление богов: устроить угодные им общегреческие атлетические празднества</a:t>
            </a:r>
            <a:r>
              <a:rPr lang="ru-RU" dirty="0" smtClean="0"/>
              <a:t>.</a:t>
            </a:r>
            <a:endParaRPr lang="ru-RU" dirty="0"/>
          </a:p>
        </p:txBody>
      </p:sp>
      <p:pic>
        <p:nvPicPr>
          <p:cNvPr id="3074" name="Picture 2" descr="C:\Users\Acer\Desktop\ОЛИМПИЙСКИЕ ИГРЫ\FZ8Q6REDV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71738"/>
            <a:ext cx="4200103" cy="3077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2192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645737"/>
            <a:ext cx="8352928" cy="1938992"/>
          </a:xfrm>
          <a:prstGeom prst="rect">
            <a:avLst/>
          </a:prstGeom>
        </p:spPr>
        <p:txBody>
          <a:bodyPr wrap="square">
            <a:spAutoFit/>
          </a:bodyPr>
          <a:lstStyle/>
          <a:p>
            <a:pPr algn="ctr"/>
            <a:r>
              <a:rPr lang="ru-RU" sz="2400" b="1" dirty="0" smtClean="0">
                <a:latin typeface="Verdana" pitchFamily="34" charset="0"/>
                <a:ea typeface="Verdana" pitchFamily="34" charset="0"/>
                <a:cs typeface="Verdana" pitchFamily="34" charset="0"/>
              </a:rPr>
              <a:t>Согласно другому мифу, Олимпийские игры придумал и организовал сын Зевса – Геракл, который совершил двенадцать легендарных подвигов. В честь одного из этих подвигов и начали проводить Олимпийские игры.</a:t>
            </a:r>
            <a:endParaRPr lang="ru-RU" sz="2400" b="1" dirty="0">
              <a:latin typeface="Verdana" pitchFamily="34" charset="0"/>
              <a:ea typeface="Verdana" pitchFamily="34" charset="0"/>
              <a:cs typeface="Verdana" pitchFamily="34" charset="0"/>
            </a:endParaRPr>
          </a:p>
        </p:txBody>
      </p:sp>
      <p:pic>
        <p:nvPicPr>
          <p:cNvPr id="4098" name="Picture 2" descr="C:\Users\Acer\Desktop\ОЛИМПИЙСКИЕ ИГРЫ\Gera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1" y="291658"/>
            <a:ext cx="4354079" cy="4354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8394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921" y="3995332"/>
            <a:ext cx="9143999" cy="2677656"/>
          </a:xfrm>
          <a:prstGeom prst="rect">
            <a:avLst/>
          </a:prstGeom>
        </p:spPr>
        <p:txBody>
          <a:bodyPr wrap="square">
            <a:spAutoFit/>
          </a:bodyPr>
          <a:lstStyle/>
          <a:p>
            <a:pPr algn="ctr"/>
            <a:r>
              <a:rPr lang="ru-RU" sz="2400" b="1" dirty="0" smtClean="0">
                <a:latin typeface="Verdana" pitchFamily="34" charset="0"/>
                <a:ea typeface="Verdana" pitchFamily="34" charset="0"/>
                <a:cs typeface="Verdana" pitchFamily="34" charset="0"/>
              </a:rPr>
              <a:t>Еще одна легенда гласит: когда могучий Зевс-громовержец победил в смертельной схватке своего отца Кроноса, который пожирал собственных детей и был абсолютно беспощаден. Зевс освободил их и повелел в честь этого события проводить игры, которые называли Олимпийскими.</a:t>
            </a:r>
            <a:endParaRPr lang="ru-RU" sz="2400" b="1" dirty="0">
              <a:latin typeface="Verdana" pitchFamily="34" charset="0"/>
              <a:ea typeface="Verdana" pitchFamily="34" charset="0"/>
              <a:cs typeface="Verdana" pitchFamily="34" charset="0"/>
            </a:endParaRPr>
          </a:p>
        </p:txBody>
      </p:sp>
      <p:pic>
        <p:nvPicPr>
          <p:cNvPr id="5122" name="Picture 2" descr="C:\Users\Acer\Desktop\ОЛИМПИЙСКИЕ ИГРЫ\ze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100" y="7284"/>
            <a:ext cx="5839642" cy="3988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2860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1750</Words>
  <Application>Microsoft Office PowerPoint</Application>
  <PresentationFormat>Экран (4:3)</PresentationFormat>
  <Paragraphs>322</Paragraphs>
  <Slides>50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Олимпийские виды спорта (летние)</vt:lpstr>
      <vt:lpstr>Олимпийские виды спорта (зимние)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Ресурсы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Acer</cp:lastModifiedBy>
  <cp:revision>49</cp:revision>
  <dcterms:created xsi:type="dcterms:W3CDTF">2012-08-24T15:55:21Z</dcterms:created>
  <dcterms:modified xsi:type="dcterms:W3CDTF">2012-09-16T08:47:26Z</dcterms:modified>
</cp:coreProperties>
</file>