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146E0E7-942E-46AD-A9D9-56B62CDB6C8E}" type="datetimeFigureOut">
              <a:rPr lang="ru-RU" smtClean="0"/>
              <a:t>07.09.2012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78F77DC-3C99-4A9E-8258-1D9D6FA4D62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46E0E7-942E-46AD-A9D9-56B62CDB6C8E}" type="datetimeFigureOut">
              <a:rPr lang="ru-RU" smtClean="0"/>
              <a:t>07.09.2012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8F77DC-3C99-4A9E-8258-1D9D6FA4D62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A146E0E7-942E-46AD-A9D9-56B62CDB6C8E}" type="datetimeFigureOut">
              <a:rPr lang="ru-RU" smtClean="0"/>
              <a:t>07.09.2012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78F77DC-3C99-4A9E-8258-1D9D6FA4D62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146E0E7-942E-46AD-A9D9-56B62CDB6C8E}" type="datetimeFigureOut">
              <a:rPr lang="ru-RU" smtClean="0"/>
              <a:t>07.09.2012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8F77DC-3C99-4A9E-8258-1D9D6FA4D62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146E0E7-942E-46AD-A9D9-56B62CDB6C8E}" type="datetimeFigureOut">
              <a:rPr lang="ru-RU" smtClean="0"/>
              <a:t>07.09.2012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78F77DC-3C99-4A9E-8258-1D9D6FA4D62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46E0E7-942E-46AD-A9D9-56B62CDB6C8E}" type="datetimeFigureOut">
              <a:rPr lang="ru-RU" smtClean="0"/>
              <a:t>07.09.2012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8F77DC-3C99-4A9E-8258-1D9D6FA4D62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46E0E7-942E-46AD-A9D9-56B62CDB6C8E}" type="datetimeFigureOut">
              <a:rPr lang="ru-RU" smtClean="0"/>
              <a:t>07.09.2012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78F77DC-3C99-4A9E-8258-1D9D6FA4D62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146E0E7-942E-46AD-A9D9-56B62CDB6C8E}" type="datetimeFigureOut">
              <a:rPr lang="ru-RU" smtClean="0"/>
              <a:t>07.09.2012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78F77DC-3C99-4A9E-8258-1D9D6FA4D62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146E0E7-942E-46AD-A9D9-56B62CDB6C8E}" type="datetimeFigureOut">
              <a:rPr lang="ru-RU" smtClean="0"/>
              <a:t>07.09.2012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78F77DC-3C99-4A9E-8258-1D9D6FA4D62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146E0E7-942E-46AD-A9D9-56B62CDB6C8E}" type="datetimeFigureOut">
              <a:rPr lang="ru-RU" smtClean="0"/>
              <a:t>07.09.2012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8F77DC-3C99-4A9E-8258-1D9D6FA4D62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A146E0E7-942E-46AD-A9D9-56B62CDB6C8E}" type="datetimeFigureOut">
              <a:rPr lang="ru-RU" smtClean="0"/>
              <a:t>07.09.2012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8F77DC-3C99-4A9E-8258-1D9D6FA4D62A}"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146E0E7-942E-46AD-A9D9-56B62CDB6C8E}" type="datetimeFigureOut">
              <a:rPr lang="ru-RU" smtClean="0"/>
              <a:t>07.09.2012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8F77DC-3C99-4A9E-8258-1D9D6FA4D62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athworld.ru/content/zarozhdenie-matematiki-v-drevnem-kita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athworld.ru/content/starinnye-russkie-mery-dlin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Занимательные факты о математике</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5900750" cy="1323010"/>
          </a:xfrm>
        </p:spPr>
        <p:txBody>
          <a:bodyPr>
            <a:normAutofit fontScale="90000"/>
          </a:bodyPr>
          <a:lstStyle/>
          <a:p>
            <a:r>
              <a:rPr lang="ru-RU" dirty="0" smtClean="0">
                <a:hlinkClick r:id="rId2" tooltip="Зарождение математики в Древнем Китае"/>
              </a:rPr>
              <a:t>Зарождение математики в Древнем </a:t>
            </a:r>
            <a:r>
              <a:rPr lang="ru-RU" dirty="0" smtClean="0">
                <a:hlinkClick r:id="rId2" tooltip="Зарождение математики в Древнем Китае"/>
              </a:rPr>
              <a:t>Китае</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Возникновение китайской цивилизации на берегах реки Хуанхэ относится к началу II тыс. до н. э. Сохранились обозначения цифр на гадательных костях животных XIV в. до н. э. На обломках посуды XIII—XII вв. до н. э. имеются изображения геометрических орнаментов с правильными 5-, 7-, 8-, 9-угольниками.</a:t>
            </a:r>
          </a:p>
          <a:p>
            <a:r>
              <a:rPr lang="ru-RU" dirty="0" smtClean="0"/>
              <a:t>Китайский способ записи чисел изначально был мультипликативным. Например, запись числа 1946, используя вместо иероглифов римские цифры, можно условно представить как 1М9С4Х6. Однако на практике расчёты выполнялись на счётной доске, где запись чисел была иной — позиционной, как в Индии, и, в отличие от вавилонян, десятичной.</a:t>
            </a:r>
          </a:p>
          <a:p>
            <a:endParaRPr lang="ru-RU" dirty="0"/>
          </a:p>
        </p:txBody>
      </p:sp>
      <p:pic>
        <p:nvPicPr>
          <p:cNvPr id="1027" name="Picture 3"/>
          <p:cNvPicPr>
            <a:picLocks noChangeAspect="1" noChangeArrowheads="1"/>
          </p:cNvPicPr>
          <p:nvPr/>
        </p:nvPicPr>
        <p:blipFill>
          <a:blip r:embed="rId3"/>
          <a:srcRect/>
          <a:stretch>
            <a:fillRect/>
          </a:stretch>
        </p:blipFill>
        <p:spPr bwMode="auto">
          <a:xfrm>
            <a:off x="6286512" y="285728"/>
            <a:ext cx="1666875" cy="12477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hlinkClick r:id="rId2" tooltip="Старинные русские меры длины"/>
              </a:rPr>
              <a:t>Старинные русские меры </a:t>
            </a:r>
            <a:r>
              <a:rPr lang="ru-RU" dirty="0" smtClean="0">
                <a:hlinkClick r:id="rId2" tooltip="Старинные русские меры длины"/>
              </a:rPr>
              <a:t>длины</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Малые старинные русские меры длины — пядь и локоть.</a:t>
            </a:r>
          </a:p>
          <a:p>
            <a:r>
              <a:rPr lang="ru-RU" b="1" dirty="0" smtClean="0"/>
              <a:t>Пядь</a:t>
            </a:r>
            <a:r>
              <a:rPr lang="ru-RU" dirty="0" smtClean="0"/>
              <a:t> — это расстояние между вытянутыми большим и указательным пальцами руки при их наибольшем удалении (размер пяди колебался от 19 см до 23 см). Говорят «Не отдать ни пяди земли», подразумевая не отдать, не уступить даже самой малой части своей земли. Об очень умном человеке говорят: «Семи пядей во лбу».</a:t>
            </a:r>
          </a:p>
          <a:p>
            <a:r>
              <a:rPr lang="ru-RU" b="1" dirty="0" smtClean="0"/>
              <a:t>Локоть</a:t>
            </a:r>
            <a:r>
              <a:rPr lang="ru-RU" dirty="0" smtClean="0"/>
              <a:t> — это расстояние от конца вытянутого среднего пальца руки до локтевого сгиба (размер локтя колебался в пределах от 38 см до 46 см и соответствовал двум пядям). Сохранилась поговорка: «Сам с ноготок, а борода с локоток</a:t>
            </a:r>
            <a:r>
              <a:rPr lang="ru-RU" dirty="0" smtClean="0"/>
              <a:t>».</a:t>
            </a:r>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9416"/>
            <a:ext cx="3686172" cy="4846320"/>
          </a:xfrm>
        </p:spPr>
        <p:txBody>
          <a:bodyPr>
            <a:normAutofit fontScale="92500"/>
          </a:bodyPr>
          <a:lstStyle/>
          <a:p>
            <a:r>
              <a:rPr lang="ru-RU" dirty="0" smtClean="0"/>
              <a:t>В шахматной партии из 40 ходов количество вариантов развития игры может превышать количество атомов в космическом пространстве. Ведь всего возможно огромное количество вариантов – 1,5 на 10 в 128-й степени.</a:t>
            </a:r>
            <a:endParaRPr lang="ru-RU" dirty="0"/>
          </a:p>
        </p:txBody>
      </p:sp>
      <p:pic>
        <p:nvPicPr>
          <p:cNvPr id="3074" name="Picture 2"/>
          <p:cNvPicPr>
            <a:picLocks noChangeAspect="1" noChangeArrowheads="1"/>
          </p:cNvPicPr>
          <p:nvPr/>
        </p:nvPicPr>
        <p:blipFill>
          <a:blip r:embed="rId2"/>
          <a:srcRect/>
          <a:stretch>
            <a:fillRect/>
          </a:stretch>
        </p:blipFill>
        <p:spPr bwMode="auto">
          <a:xfrm>
            <a:off x="4214810" y="357166"/>
            <a:ext cx="4667256" cy="350044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Максимальное число, которое можно записать римскими цифрами, не нарушая правил Шварцмана (правил записи римских цифр) - 3999 (MMMCMXCIX) - больше трех цифр подряд писать нельзя.</a:t>
            </a:r>
            <a:endParaRPr lang="ru-RU" dirty="0"/>
          </a:p>
        </p:txBody>
      </p:sp>
      <p:pic>
        <p:nvPicPr>
          <p:cNvPr id="4098" name="Picture 2"/>
          <p:cNvPicPr>
            <a:picLocks noChangeAspect="1" noChangeArrowheads="1"/>
          </p:cNvPicPr>
          <p:nvPr/>
        </p:nvPicPr>
        <p:blipFill>
          <a:blip r:embed="rId2"/>
          <a:srcRect/>
          <a:stretch>
            <a:fillRect/>
          </a:stretch>
        </p:blipFill>
        <p:spPr bwMode="auto">
          <a:xfrm>
            <a:off x="4214810" y="3643314"/>
            <a:ext cx="3810000" cy="28575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9416"/>
            <a:ext cx="5614998" cy="4846320"/>
          </a:xfrm>
        </p:spPr>
        <p:txBody>
          <a:bodyPr/>
          <a:lstStyle/>
          <a:p>
            <a:r>
              <a:rPr lang="ru-RU" dirty="0" smtClean="0"/>
              <a:t>Цифра "0" была изобретена в Индии в 5 веке</a:t>
            </a:r>
            <a:r>
              <a:rPr lang="ru-RU" dirty="0" smtClean="0"/>
              <a:t>.</a:t>
            </a:r>
          </a:p>
          <a:p>
            <a:r>
              <a:rPr lang="ru-RU" dirty="0" smtClean="0"/>
              <a:t>В штате Индиана в 1897 году был выпущен билль, законодательно устанавливающий значение числа Пи равным 3,2. Данный билль не стал законом благодаря своевременному вмешательству профессора университета.</a:t>
            </a:r>
            <a:endParaRPr lang="ru-RU" dirty="0"/>
          </a:p>
        </p:txBody>
      </p:sp>
      <p:pic>
        <p:nvPicPr>
          <p:cNvPr id="5122" name="Picture 2"/>
          <p:cNvPicPr>
            <a:picLocks noChangeAspect="1" noChangeArrowheads="1"/>
          </p:cNvPicPr>
          <p:nvPr/>
        </p:nvPicPr>
        <p:blipFill>
          <a:blip r:embed="rId2"/>
          <a:srcRect/>
          <a:stretch>
            <a:fillRect/>
          </a:stretch>
        </p:blipFill>
        <p:spPr bwMode="auto">
          <a:xfrm>
            <a:off x="5286380" y="4000504"/>
            <a:ext cx="3571868" cy="267890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9416"/>
            <a:ext cx="4329114" cy="4846320"/>
          </a:xfrm>
        </p:spPr>
        <p:txBody>
          <a:bodyPr/>
          <a:lstStyle/>
          <a:p>
            <a:r>
              <a:rPr lang="ru-RU" dirty="0" smtClean="0"/>
              <a:t>Софья Ковалевская познакомилась с математикой в раннем детстве, когда на её комнату не хватило обоев, вместо которых были наклеены листы с лекциями Остроградского о дифференциальном и интегральном исчислении.</a:t>
            </a:r>
            <a:endParaRPr lang="ru-RU" dirty="0"/>
          </a:p>
        </p:txBody>
      </p:sp>
      <p:pic>
        <p:nvPicPr>
          <p:cNvPr id="2051" name="Picture 3"/>
          <p:cNvPicPr>
            <a:picLocks noChangeAspect="1" noChangeArrowheads="1"/>
          </p:cNvPicPr>
          <p:nvPr/>
        </p:nvPicPr>
        <p:blipFill>
          <a:blip r:embed="rId2"/>
          <a:srcRect/>
          <a:stretch>
            <a:fillRect/>
          </a:stretch>
        </p:blipFill>
        <p:spPr bwMode="auto">
          <a:xfrm>
            <a:off x="4857752" y="428604"/>
            <a:ext cx="3286125" cy="40005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TotalTime>
  <Words>375</Words>
  <Application>Microsoft Office PowerPoint</Application>
  <PresentationFormat>Экран (4:3)</PresentationFormat>
  <Paragraphs>13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Изящная</vt:lpstr>
      <vt:lpstr>Занимательные факты о математике</vt:lpstr>
      <vt:lpstr>Зарождение математики в Древнем Китае</vt:lpstr>
      <vt:lpstr>Старинные русские меры длины</vt:lpstr>
      <vt:lpstr>Слайд 4</vt:lpstr>
      <vt:lpstr>Слайд 5</vt:lpstr>
      <vt:lpstr>Слайд 6</vt:lpstr>
      <vt:lpstr>Слайд 7</vt:lpstr>
    </vt:vector>
  </TitlesOfParts>
  <Company>МОУ СОШ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Занимательные факты о математике</dc:title>
  <dc:creator>User</dc:creator>
  <cp:lastModifiedBy>User</cp:lastModifiedBy>
  <cp:revision>1</cp:revision>
  <dcterms:created xsi:type="dcterms:W3CDTF">2012-09-07T09:16:12Z</dcterms:created>
  <dcterms:modified xsi:type="dcterms:W3CDTF">2012-09-07T09:23:57Z</dcterms:modified>
</cp:coreProperties>
</file>