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56" r:id="rId4"/>
    <p:sldMasterId id="2147483768" r:id="rId5"/>
    <p:sldMasterId id="214748378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Знаете</a:t>
            </a:r>
            <a:r>
              <a:rPr lang="ru-RU" baseline="0" dirty="0" smtClean="0"/>
              <a:t> ли вы что такое ВИЧ? 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не знаю 7%</c:v>
                </c:pt>
                <c:pt idx="1">
                  <c:v>знаю 93%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7.0000000000000034E-2</c:v>
                </c:pt>
                <c:pt idx="1">
                  <c:v>0.93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друзья 5 - 35,7%</c:v>
                </c:pt>
                <c:pt idx="1">
                  <c:v>родители 2- 14%</c:v>
                </c:pt>
                <c:pt idx="2">
                  <c:v>ни с кем 9-64%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0.3570000000000001</c:v>
                </c:pt>
                <c:pt idx="1">
                  <c:v>0.14000000000000001</c:v>
                </c:pt>
                <c:pt idx="2">
                  <c:v>0.64000000000000024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исп.презерватив 12 - 86%</c:v>
                </c:pt>
                <c:pt idx="1">
                  <c:v>пост.партнер 7-50%</c:v>
                </c:pt>
                <c:pt idx="2">
                  <c:v>другое 1-7%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0.86000000000000021</c:v>
                </c:pt>
                <c:pt idx="1">
                  <c:v>7.0000000000000021E-2</c:v>
                </c:pt>
                <c:pt idx="2">
                  <c:v>7.0000000000000021E-2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наркоманы 3-21%</c:v>
                </c:pt>
                <c:pt idx="1">
                  <c:v>проститутки 7-50%</c:v>
                </c:pt>
                <c:pt idx="2">
                  <c:v>гомосексуалисты 2-14%</c:v>
                </c:pt>
                <c:pt idx="3">
                  <c:v>все вышеназванные 5-36%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0.21000000000000005</c:v>
                </c:pt>
                <c:pt idx="1">
                  <c:v>0.5</c:v>
                </c:pt>
                <c:pt idx="2">
                  <c:v>0.14000000000000001</c:v>
                </c:pt>
                <c:pt idx="3">
                  <c:v>0.3600000000000001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32808398950171"/>
          <c:y val="0.23836934055118125"/>
          <c:w val="0.33317191601049884"/>
          <c:h val="0.683652066929133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общ. Транспорт </c:v>
                </c:pt>
                <c:pt idx="1">
                  <c:v>при разговоре</c:v>
                </c:pt>
                <c:pt idx="2">
                  <c:v>пол. Контакт</c:v>
                </c:pt>
                <c:pt idx="3">
                  <c:v>общ.посуда</c:v>
                </c:pt>
                <c:pt idx="4">
                  <c:v>поцелуй</c:v>
                </c:pt>
                <c:pt idx="5">
                  <c:v>в бльнице</c:v>
                </c:pt>
                <c:pt idx="6">
                  <c:v>наркотики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0.21000000000000005</c:v>
                </c:pt>
                <c:pt idx="2">
                  <c:v>0.64000000000000024</c:v>
                </c:pt>
                <c:pt idx="3">
                  <c:v>0.64000000000000024</c:v>
                </c:pt>
                <c:pt idx="4">
                  <c:v>0.71000000000000019</c:v>
                </c:pt>
                <c:pt idx="5" formatCode="0.00%">
                  <c:v>0.28000000000000008</c:v>
                </c:pt>
                <c:pt idx="6">
                  <c:v>0.56999999999999995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Lbls>
            <c:showVal val="1"/>
            <c:showLeaderLines val="1"/>
          </c:dLbls>
          <c:cat>
            <c:strRef>
              <c:f>Лист1!$A$2:$A$7</c:f>
              <c:strCache>
                <c:ptCount val="5"/>
                <c:pt idx="0">
                  <c:v>предохраняться</c:v>
                </c:pt>
                <c:pt idx="1">
                  <c:v>не общаться с инфицированными</c:v>
                </c:pt>
                <c:pt idx="2">
                  <c:v>пост.партнер</c:v>
                </c:pt>
                <c:pt idx="3">
                  <c:v>во время обр. к врачу</c:v>
                </c:pt>
                <c:pt idx="4">
                  <c:v>здоровый образ жизни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0.3600000000000001</c:v>
                </c:pt>
                <c:pt idx="2">
                  <c:v>7.0000000000000021E-2</c:v>
                </c:pt>
                <c:pt idx="3">
                  <c:v>7.0000000000000021E-2</c:v>
                </c:pt>
                <c:pt idx="4">
                  <c:v>7.0000000000000021E-2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994258530183724"/>
          <c:y val="7.9648622047244114E-2"/>
          <c:w val="0.33755741469816281"/>
          <c:h val="0.8782027559055117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75958-AD18-498F-B567-F531965A14A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BC0AB-3C1A-4110-A8C7-D5350236A029}">
      <dgm:prSet phldrT="[Текст]"/>
      <dgm:spPr/>
      <dgm:t>
        <a:bodyPr/>
        <a:lstStyle/>
        <a:p>
          <a:r>
            <a:rPr lang="ru-RU" dirty="0" smtClean="0"/>
            <a:t>зависимость</a:t>
          </a:r>
          <a:endParaRPr lang="ru-RU" dirty="0"/>
        </a:p>
      </dgm:t>
    </dgm:pt>
    <dgm:pt modelId="{46410F3E-D997-4989-A961-2041C84C73A3}" type="parTrans" cxnId="{D0AB8789-C818-42AE-BF8F-453221AABEB9}">
      <dgm:prSet/>
      <dgm:spPr/>
      <dgm:t>
        <a:bodyPr/>
        <a:lstStyle/>
        <a:p>
          <a:endParaRPr lang="ru-RU"/>
        </a:p>
      </dgm:t>
    </dgm:pt>
    <dgm:pt modelId="{22E353CE-57AA-420F-93FE-5C38B202F4E8}" type="sibTrans" cxnId="{D0AB8789-C818-42AE-BF8F-453221AABEB9}">
      <dgm:prSet/>
      <dgm:spPr/>
      <dgm:t>
        <a:bodyPr/>
        <a:lstStyle/>
        <a:p>
          <a:endParaRPr lang="ru-RU"/>
        </a:p>
      </dgm:t>
    </dgm:pt>
    <dgm:pt modelId="{A787661A-66B6-46D2-8549-0B11D4E3E558}" type="asst">
      <dgm:prSet phldrT="[Текст]"/>
      <dgm:spPr/>
      <dgm:t>
        <a:bodyPr/>
        <a:lstStyle/>
        <a:p>
          <a:r>
            <a:rPr lang="ru-RU" dirty="0" smtClean="0"/>
            <a:t>психическая</a:t>
          </a:r>
          <a:endParaRPr lang="ru-RU" dirty="0"/>
        </a:p>
      </dgm:t>
    </dgm:pt>
    <dgm:pt modelId="{CC3BA8E8-A2AA-441E-922D-37182CBCE33F}" type="parTrans" cxnId="{8D07167D-744A-49A9-976E-D56F8B3D0DD0}">
      <dgm:prSet/>
      <dgm:spPr/>
      <dgm:t>
        <a:bodyPr/>
        <a:lstStyle/>
        <a:p>
          <a:endParaRPr lang="ru-RU"/>
        </a:p>
      </dgm:t>
    </dgm:pt>
    <dgm:pt modelId="{B2C2AE0F-B621-4E9B-8A82-337CEDB36512}" type="sibTrans" cxnId="{8D07167D-744A-49A9-976E-D56F8B3D0DD0}">
      <dgm:prSet/>
      <dgm:spPr/>
      <dgm:t>
        <a:bodyPr/>
        <a:lstStyle/>
        <a:p>
          <a:endParaRPr lang="ru-RU"/>
        </a:p>
      </dgm:t>
    </dgm:pt>
    <dgm:pt modelId="{7896F916-F2D8-42AB-ADEA-8BF7E8A03ED4}">
      <dgm:prSet phldrT="[Текст]"/>
      <dgm:spPr/>
      <dgm:t>
        <a:bodyPr/>
        <a:lstStyle/>
        <a:p>
          <a:r>
            <a:rPr lang="ru-RU" dirty="0" smtClean="0"/>
            <a:t>физическая</a:t>
          </a:r>
          <a:endParaRPr lang="ru-RU" dirty="0"/>
        </a:p>
      </dgm:t>
    </dgm:pt>
    <dgm:pt modelId="{6E8FF74C-6649-4F7D-AFEB-D8AA9265C989}" type="parTrans" cxnId="{B76F76F1-C8D8-4913-BDCB-C40832A56869}">
      <dgm:prSet/>
      <dgm:spPr/>
      <dgm:t>
        <a:bodyPr/>
        <a:lstStyle/>
        <a:p>
          <a:endParaRPr lang="ru-RU"/>
        </a:p>
      </dgm:t>
    </dgm:pt>
    <dgm:pt modelId="{D042A92B-B3B9-414F-9A62-29F1FDCAFA0F}" type="sibTrans" cxnId="{B76F76F1-C8D8-4913-BDCB-C40832A56869}">
      <dgm:prSet/>
      <dgm:spPr/>
      <dgm:t>
        <a:bodyPr/>
        <a:lstStyle/>
        <a:p>
          <a:endParaRPr lang="ru-RU"/>
        </a:p>
      </dgm:t>
    </dgm:pt>
    <dgm:pt modelId="{235BE8B5-18FE-4DF8-AAA5-2B3B7F7BDF97}" type="pres">
      <dgm:prSet presAssocID="{A0875958-AD18-498F-B567-F531965A14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DC22D8-5B54-4F62-AA10-7BD8E004F356}" type="pres">
      <dgm:prSet presAssocID="{05BBC0AB-3C1A-4110-A8C7-D5350236A029}" presName="hierRoot1" presStyleCnt="0">
        <dgm:presLayoutVars>
          <dgm:hierBranch val="init"/>
        </dgm:presLayoutVars>
      </dgm:prSet>
      <dgm:spPr/>
    </dgm:pt>
    <dgm:pt modelId="{694989D5-6041-454B-B25E-E95851A03916}" type="pres">
      <dgm:prSet presAssocID="{05BBC0AB-3C1A-4110-A8C7-D5350236A029}" presName="rootComposite1" presStyleCnt="0"/>
      <dgm:spPr/>
    </dgm:pt>
    <dgm:pt modelId="{4C083C65-0175-4A9B-AE8B-6885588D8047}" type="pres">
      <dgm:prSet presAssocID="{05BBC0AB-3C1A-4110-A8C7-D5350236A0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B6A81-1F8E-4CBF-A1F3-3D46F3AA1D92}" type="pres">
      <dgm:prSet presAssocID="{05BBC0AB-3C1A-4110-A8C7-D5350236A02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6BCA8D-90C2-4440-838D-DA8DF6CFEC80}" type="pres">
      <dgm:prSet presAssocID="{05BBC0AB-3C1A-4110-A8C7-D5350236A029}" presName="hierChild2" presStyleCnt="0"/>
      <dgm:spPr/>
    </dgm:pt>
    <dgm:pt modelId="{BF900B55-109E-4B8C-AC35-000FFBF25FD5}" type="pres">
      <dgm:prSet presAssocID="{6E8FF74C-6649-4F7D-AFEB-D8AA9265C98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BA5ACED-0809-4089-9684-661F48A69144}" type="pres">
      <dgm:prSet presAssocID="{7896F916-F2D8-42AB-ADEA-8BF7E8A03ED4}" presName="hierRoot2" presStyleCnt="0">
        <dgm:presLayoutVars>
          <dgm:hierBranch val="init"/>
        </dgm:presLayoutVars>
      </dgm:prSet>
      <dgm:spPr/>
    </dgm:pt>
    <dgm:pt modelId="{3DAF5C15-5CFC-47F8-A40A-49CA7B3EC125}" type="pres">
      <dgm:prSet presAssocID="{7896F916-F2D8-42AB-ADEA-8BF7E8A03ED4}" presName="rootComposite" presStyleCnt="0"/>
      <dgm:spPr/>
    </dgm:pt>
    <dgm:pt modelId="{D06677DC-3778-4F5C-9587-580BE957B4E7}" type="pres">
      <dgm:prSet presAssocID="{7896F916-F2D8-42AB-ADEA-8BF7E8A03ED4}" presName="rootText" presStyleLbl="node2" presStyleIdx="0" presStyleCnt="1" custLinFactY="-38703" custLinFactNeighborX="6818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BA3699-0FE2-4093-B4D5-0C3E25EA3E25}" type="pres">
      <dgm:prSet presAssocID="{7896F916-F2D8-42AB-ADEA-8BF7E8A03ED4}" presName="rootConnector" presStyleLbl="node2" presStyleIdx="0" presStyleCnt="1"/>
      <dgm:spPr/>
      <dgm:t>
        <a:bodyPr/>
        <a:lstStyle/>
        <a:p>
          <a:endParaRPr lang="ru-RU"/>
        </a:p>
      </dgm:t>
    </dgm:pt>
    <dgm:pt modelId="{DFBFBF8D-5F69-4C75-B86D-7FA3A6AD2A36}" type="pres">
      <dgm:prSet presAssocID="{7896F916-F2D8-42AB-ADEA-8BF7E8A03ED4}" presName="hierChild4" presStyleCnt="0"/>
      <dgm:spPr/>
    </dgm:pt>
    <dgm:pt modelId="{F977AE98-5736-4FBD-98BB-E5D3F13D7186}" type="pres">
      <dgm:prSet presAssocID="{7896F916-F2D8-42AB-ADEA-8BF7E8A03ED4}" presName="hierChild5" presStyleCnt="0"/>
      <dgm:spPr/>
    </dgm:pt>
    <dgm:pt modelId="{C7F9673D-B090-4510-A61D-9D3B8F4815DE}" type="pres">
      <dgm:prSet presAssocID="{05BBC0AB-3C1A-4110-A8C7-D5350236A029}" presName="hierChild3" presStyleCnt="0"/>
      <dgm:spPr/>
    </dgm:pt>
    <dgm:pt modelId="{A9399CF9-4260-435D-98B6-2F5E04DD5FA3}" type="pres">
      <dgm:prSet presAssocID="{CC3BA8E8-A2AA-441E-922D-37182CBCE33F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680B836D-2492-4555-9DC9-79A6A513F150}" type="pres">
      <dgm:prSet presAssocID="{A787661A-66B6-46D2-8549-0B11D4E3E558}" presName="hierRoot3" presStyleCnt="0">
        <dgm:presLayoutVars>
          <dgm:hierBranch val="init"/>
        </dgm:presLayoutVars>
      </dgm:prSet>
      <dgm:spPr/>
    </dgm:pt>
    <dgm:pt modelId="{7EDB3BCC-C135-4375-A75C-B4972EE475A1}" type="pres">
      <dgm:prSet presAssocID="{A787661A-66B6-46D2-8549-0B11D4E3E558}" presName="rootComposite3" presStyleCnt="0"/>
      <dgm:spPr/>
    </dgm:pt>
    <dgm:pt modelId="{19D2FFFD-CFFE-474F-829A-64C23EB37CBE}" type="pres">
      <dgm:prSet presAssocID="{A787661A-66B6-46D2-8549-0B11D4E3E55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DC1DD-DD45-4F85-9556-2688E738FBA6}" type="pres">
      <dgm:prSet presAssocID="{A787661A-66B6-46D2-8549-0B11D4E3E55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5F8DD76-EF7B-4C45-BF57-6089BF72306D}" type="pres">
      <dgm:prSet presAssocID="{A787661A-66B6-46D2-8549-0B11D4E3E558}" presName="hierChild6" presStyleCnt="0"/>
      <dgm:spPr/>
    </dgm:pt>
    <dgm:pt modelId="{C076B216-3CBC-4662-A680-C29E6AF09890}" type="pres">
      <dgm:prSet presAssocID="{A787661A-66B6-46D2-8549-0B11D4E3E558}" presName="hierChild7" presStyleCnt="0"/>
      <dgm:spPr/>
    </dgm:pt>
  </dgm:ptLst>
  <dgm:cxnLst>
    <dgm:cxn modelId="{728A0999-0E72-4AEB-8594-8CC131FF5706}" type="presOf" srcId="{6E8FF74C-6649-4F7D-AFEB-D8AA9265C989}" destId="{BF900B55-109E-4B8C-AC35-000FFBF25FD5}" srcOrd="0" destOrd="0" presId="urn:microsoft.com/office/officeart/2005/8/layout/orgChart1"/>
    <dgm:cxn modelId="{86FA42C8-B868-4215-960E-56D11EE860A3}" type="presOf" srcId="{A787661A-66B6-46D2-8549-0B11D4E3E558}" destId="{A68DC1DD-DD45-4F85-9556-2688E738FBA6}" srcOrd="1" destOrd="0" presId="urn:microsoft.com/office/officeart/2005/8/layout/orgChart1"/>
    <dgm:cxn modelId="{64AE0964-8897-45C1-BFC8-A27775F2AD0E}" type="presOf" srcId="{05BBC0AB-3C1A-4110-A8C7-D5350236A029}" destId="{C01B6A81-1F8E-4CBF-A1F3-3D46F3AA1D92}" srcOrd="1" destOrd="0" presId="urn:microsoft.com/office/officeart/2005/8/layout/orgChart1"/>
    <dgm:cxn modelId="{31A8BB9A-78BB-4076-8181-ACBCD58660DF}" type="presOf" srcId="{7896F916-F2D8-42AB-ADEA-8BF7E8A03ED4}" destId="{D06677DC-3778-4F5C-9587-580BE957B4E7}" srcOrd="0" destOrd="0" presId="urn:microsoft.com/office/officeart/2005/8/layout/orgChart1"/>
    <dgm:cxn modelId="{BDC45451-826D-4839-97ED-AF03801BA623}" type="presOf" srcId="{7896F916-F2D8-42AB-ADEA-8BF7E8A03ED4}" destId="{A4BA3699-0FE2-4093-B4D5-0C3E25EA3E25}" srcOrd="1" destOrd="0" presId="urn:microsoft.com/office/officeart/2005/8/layout/orgChart1"/>
    <dgm:cxn modelId="{66E2F475-8C36-4A6F-BFFB-A79D9CCEAF18}" type="presOf" srcId="{A0875958-AD18-498F-B567-F531965A14A1}" destId="{235BE8B5-18FE-4DF8-AAA5-2B3B7F7BDF97}" srcOrd="0" destOrd="0" presId="urn:microsoft.com/office/officeart/2005/8/layout/orgChart1"/>
    <dgm:cxn modelId="{ED378B75-F4FE-4DFC-9E13-5FA4A461C28A}" type="presOf" srcId="{05BBC0AB-3C1A-4110-A8C7-D5350236A029}" destId="{4C083C65-0175-4A9B-AE8B-6885588D8047}" srcOrd="0" destOrd="0" presId="urn:microsoft.com/office/officeart/2005/8/layout/orgChart1"/>
    <dgm:cxn modelId="{4057A9F7-E4A7-4C93-B55D-ADC2C59F2B26}" type="presOf" srcId="{A787661A-66B6-46D2-8549-0B11D4E3E558}" destId="{19D2FFFD-CFFE-474F-829A-64C23EB37CBE}" srcOrd="0" destOrd="0" presId="urn:microsoft.com/office/officeart/2005/8/layout/orgChart1"/>
    <dgm:cxn modelId="{4630CA4A-4330-4FBB-8E49-F71927CFA877}" type="presOf" srcId="{CC3BA8E8-A2AA-441E-922D-37182CBCE33F}" destId="{A9399CF9-4260-435D-98B6-2F5E04DD5FA3}" srcOrd="0" destOrd="0" presId="urn:microsoft.com/office/officeart/2005/8/layout/orgChart1"/>
    <dgm:cxn modelId="{8D07167D-744A-49A9-976E-D56F8B3D0DD0}" srcId="{05BBC0AB-3C1A-4110-A8C7-D5350236A029}" destId="{A787661A-66B6-46D2-8549-0B11D4E3E558}" srcOrd="0" destOrd="0" parTransId="{CC3BA8E8-A2AA-441E-922D-37182CBCE33F}" sibTransId="{B2C2AE0F-B621-4E9B-8A82-337CEDB36512}"/>
    <dgm:cxn modelId="{D0AB8789-C818-42AE-BF8F-453221AABEB9}" srcId="{A0875958-AD18-498F-B567-F531965A14A1}" destId="{05BBC0AB-3C1A-4110-A8C7-D5350236A029}" srcOrd="0" destOrd="0" parTransId="{46410F3E-D997-4989-A961-2041C84C73A3}" sibTransId="{22E353CE-57AA-420F-93FE-5C38B202F4E8}"/>
    <dgm:cxn modelId="{B76F76F1-C8D8-4913-BDCB-C40832A56869}" srcId="{05BBC0AB-3C1A-4110-A8C7-D5350236A029}" destId="{7896F916-F2D8-42AB-ADEA-8BF7E8A03ED4}" srcOrd="1" destOrd="0" parTransId="{6E8FF74C-6649-4F7D-AFEB-D8AA9265C989}" sibTransId="{D042A92B-B3B9-414F-9A62-29F1FDCAFA0F}"/>
    <dgm:cxn modelId="{2694BBDC-5B26-4BBB-81D6-B9EAD29E6C2B}" type="presParOf" srcId="{235BE8B5-18FE-4DF8-AAA5-2B3B7F7BDF97}" destId="{1DDC22D8-5B54-4F62-AA10-7BD8E004F356}" srcOrd="0" destOrd="0" presId="urn:microsoft.com/office/officeart/2005/8/layout/orgChart1"/>
    <dgm:cxn modelId="{A6B5202E-B923-4AB2-8EB1-E28701ADCAE8}" type="presParOf" srcId="{1DDC22D8-5B54-4F62-AA10-7BD8E004F356}" destId="{694989D5-6041-454B-B25E-E95851A03916}" srcOrd="0" destOrd="0" presId="urn:microsoft.com/office/officeart/2005/8/layout/orgChart1"/>
    <dgm:cxn modelId="{D2990050-CDC8-45D7-B3EA-356255554901}" type="presParOf" srcId="{694989D5-6041-454B-B25E-E95851A03916}" destId="{4C083C65-0175-4A9B-AE8B-6885588D8047}" srcOrd="0" destOrd="0" presId="urn:microsoft.com/office/officeart/2005/8/layout/orgChart1"/>
    <dgm:cxn modelId="{8AFD9F55-AB64-452E-8B33-C0EEF14C9040}" type="presParOf" srcId="{694989D5-6041-454B-B25E-E95851A03916}" destId="{C01B6A81-1F8E-4CBF-A1F3-3D46F3AA1D92}" srcOrd="1" destOrd="0" presId="urn:microsoft.com/office/officeart/2005/8/layout/orgChart1"/>
    <dgm:cxn modelId="{B04EBFDB-E2CD-4660-B716-09DDE4E7D74F}" type="presParOf" srcId="{1DDC22D8-5B54-4F62-AA10-7BD8E004F356}" destId="{446BCA8D-90C2-4440-838D-DA8DF6CFEC80}" srcOrd="1" destOrd="0" presId="urn:microsoft.com/office/officeart/2005/8/layout/orgChart1"/>
    <dgm:cxn modelId="{759691A8-7F54-48AF-B299-37EF9BACED47}" type="presParOf" srcId="{446BCA8D-90C2-4440-838D-DA8DF6CFEC80}" destId="{BF900B55-109E-4B8C-AC35-000FFBF25FD5}" srcOrd="0" destOrd="0" presId="urn:microsoft.com/office/officeart/2005/8/layout/orgChart1"/>
    <dgm:cxn modelId="{0A2C9E59-DEAC-4129-B3C7-631B6A87470F}" type="presParOf" srcId="{446BCA8D-90C2-4440-838D-DA8DF6CFEC80}" destId="{ABA5ACED-0809-4089-9684-661F48A69144}" srcOrd="1" destOrd="0" presId="urn:microsoft.com/office/officeart/2005/8/layout/orgChart1"/>
    <dgm:cxn modelId="{636B98C2-9EF1-45A6-8C29-CC4357393033}" type="presParOf" srcId="{ABA5ACED-0809-4089-9684-661F48A69144}" destId="{3DAF5C15-5CFC-47F8-A40A-49CA7B3EC125}" srcOrd="0" destOrd="0" presId="urn:microsoft.com/office/officeart/2005/8/layout/orgChart1"/>
    <dgm:cxn modelId="{0F64C3CB-EB84-4D54-8291-DA877559D4EC}" type="presParOf" srcId="{3DAF5C15-5CFC-47F8-A40A-49CA7B3EC125}" destId="{D06677DC-3778-4F5C-9587-580BE957B4E7}" srcOrd="0" destOrd="0" presId="urn:microsoft.com/office/officeart/2005/8/layout/orgChart1"/>
    <dgm:cxn modelId="{6A9127FD-3F05-4475-8289-40DD34384EC2}" type="presParOf" srcId="{3DAF5C15-5CFC-47F8-A40A-49CA7B3EC125}" destId="{A4BA3699-0FE2-4093-B4D5-0C3E25EA3E25}" srcOrd="1" destOrd="0" presId="urn:microsoft.com/office/officeart/2005/8/layout/orgChart1"/>
    <dgm:cxn modelId="{F3665054-C2B1-4BD7-9D89-8A5ED143299A}" type="presParOf" srcId="{ABA5ACED-0809-4089-9684-661F48A69144}" destId="{DFBFBF8D-5F69-4C75-B86D-7FA3A6AD2A36}" srcOrd="1" destOrd="0" presId="urn:microsoft.com/office/officeart/2005/8/layout/orgChart1"/>
    <dgm:cxn modelId="{5AEB389B-1AA1-446C-A3AF-C9CEA3DF12D1}" type="presParOf" srcId="{ABA5ACED-0809-4089-9684-661F48A69144}" destId="{F977AE98-5736-4FBD-98BB-E5D3F13D7186}" srcOrd="2" destOrd="0" presId="urn:microsoft.com/office/officeart/2005/8/layout/orgChart1"/>
    <dgm:cxn modelId="{BF94B469-B56B-46A8-8FF8-40C76284336E}" type="presParOf" srcId="{1DDC22D8-5B54-4F62-AA10-7BD8E004F356}" destId="{C7F9673D-B090-4510-A61D-9D3B8F4815DE}" srcOrd="2" destOrd="0" presId="urn:microsoft.com/office/officeart/2005/8/layout/orgChart1"/>
    <dgm:cxn modelId="{CD66D38A-74D5-4AA5-8636-0B65F9D3F871}" type="presParOf" srcId="{C7F9673D-B090-4510-A61D-9D3B8F4815DE}" destId="{A9399CF9-4260-435D-98B6-2F5E04DD5FA3}" srcOrd="0" destOrd="0" presId="urn:microsoft.com/office/officeart/2005/8/layout/orgChart1"/>
    <dgm:cxn modelId="{A6007C7B-A987-4BF9-9CA7-85F9B57F2B97}" type="presParOf" srcId="{C7F9673D-B090-4510-A61D-9D3B8F4815DE}" destId="{680B836D-2492-4555-9DC9-79A6A513F150}" srcOrd="1" destOrd="0" presId="urn:microsoft.com/office/officeart/2005/8/layout/orgChart1"/>
    <dgm:cxn modelId="{94BEEFA4-D482-4FA0-B5B9-31D18637F746}" type="presParOf" srcId="{680B836D-2492-4555-9DC9-79A6A513F150}" destId="{7EDB3BCC-C135-4375-A75C-B4972EE475A1}" srcOrd="0" destOrd="0" presId="urn:microsoft.com/office/officeart/2005/8/layout/orgChart1"/>
    <dgm:cxn modelId="{B622BD75-D255-46BD-B942-BDC3597D6FE5}" type="presParOf" srcId="{7EDB3BCC-C135-4375-A75C-B4972EE475A1}" destId="{19D2FFFD-CFFE-474F-829A-64C23EB37CBE}" srcOrd="0" destOrd="0" presId="urn:microsoft.com/office/officeart/2005/8/layout/orgChart1"/>
    <dgm:cxn modelId="{7C2BD2BA-F358-4F2C-8577-8363A644871F}" type="presParOf" srcId="{7EDB3BCC-C135-4375-A75C-B4972EE475A1}" destId="{A68DC1DD-DD45-4F85-9556-2688E738FBA6}" srcOrd="1" destOrd="0" presId="urn:microsoft.com/office/officeart/2005/8/layout/orgChart1"/>
    <dgm:cxn modelId="{3E7B9B81-53F9-4051-87F7-14C486A613F5}" type="presParOf" srcId="{680B836D-2492-4555-9DC9-79A6A513F150}" destId="{05F8DD76-EF7B-4C45-BF57-6089BF72306D}" srcOrd="1" destOrd="0" presId="urn:microsoft.com/office/officeart/2005/8/layout/orgChart1"/>
    <dgm:cxn modelId="{F64E02EC-5A81-4BAC-83C6-B0C52C785285}" type="presParOf" srcId="{680B836D-2492-4555-9DC9-79A6A513F150}" destId="{C076B216-3CBC-4662-A680-C29E6AF09890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9093A-3D0B-4B9C-9844-0F54A106223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030D1-CD91-4BF6-BFE8-48229BA3FF43}">
      <dgm:prSet phldrT="[Текст]"/>
      <dgm:spPr/>
      <dgm:t>
        <a:bodyPr/>
        <a:lstStyle/>
        <a:p>
          <a:r>
            <a:rPr lang="ru-RU" dirty="0" smtClean="0"/>
            <a:t>Пути передачи ВИЧ</a:t>
          </a:r>
          <a:endParaRPr lang="ru-RU" dirty="0"/>
        </a:p>
      </dgm:t>
    </dgm:pt>
    <dgm:pt modelId="{E9911289-DE7D-4DEF-A6D6-B433C4C8DC26}" type="parTrans" cxnId="{E52D5CDE-A6F4-4478-8DAA-5D552E30E7C0}">
      <dgm:prSet/>
      <dgm:spPr/>
      <dgm:t>
        <a:bodyPr/>
        <a:lstStyle/>
        <a:p>
          <a:endParaRPr lang="ru-RU"/>
        </a:p>
      </dgm:t>
    </dgm:pt>
    <dgm:pt modelId="{AC9111BD-E552-4792-A44A-93679C1EFC07}" type="sibTrans" cxnId="{E52D5CDE-A6F4-4478-8DAA-5D552E30E7C0}">
      <dgm:prSet/>
      <dgm:spPr/>
      <dgm:t>
        <a:bodyPr/>
        <a:lstStyle/>
        <a:p>
          <a:endParaRPr lang="ru-RU"/>
        </a:p>
      </dgm:t>
    </dgm:pt>
    <dgm:pt modelId="{3D0CE651-DF0D-47AC-B716-AD584D9DA217}">
      <dgm:prSet phldrT="[Текст]"/>
      <dgm:spPr/>
      <dgm:t>
        <a:bodyPr/>
        <a:lstStyle/>
        <a:p>
          <a:r>
            <a:rPr lang="ru-RU" dirty="0" smtClean="0"/>
            <a:t>Через</a:t>
          </a:r>
        </a:p>
        <a:p>
          <a:r>
            <a:rPr lang="ru-RU" dirty="0" smtClean="0"/>
            <a:t>кровь</a:t>
          </a:r>
          <a:endParaRPr lang="ru-RU" dirty="0"/>
        </a:p>
      </dgm:t>
    </dgm:pt>
    <dgm:pt modelId="{97B7F337-FEC1-48B9-8CC8-53DB93C568BB}" type="parTrans" cxnId="{85CEDAE2-8BC5-4C59-BCEA-84532B3EB6DF}">
      <dgm:prSet/>
      <dgm:spPr/>
      <dgm:t>
        <a:bodyPr/>
        <a:lstStyle/>
        <a:p>
          <a:endParaRPr lang="ru-RU"/>
        </a:p>
      </dgm:t>
    </dgm:pt>
    <dgm:pt modelId="{28921B94-2D6C-4AE1-A127-4D9E920F56C9}" type="sibTrans" cxnId="{85CEDAE2-8BC5-4C59-BCEA-84532B3EB6DF}">
      <dgm:prSet/>
      <dgm:spPr/>
      <dgm:t>
        <a:bodyPr/>
        <a:lstStyle/>
        <a:p>
          <a:endParaRPr lang="ru-RU"/>
        </a:p>
      </dgm:t>
    </dgm:pt>
    <dgm:pt modelId="{2F91FDED-19BF-4381-B6DC-6C842C09411C}">
      <dgm:prSet phldrT="[Текст]" custT="1"/>
      <dgm:spPr/>
      <dgm:t>
        <a:bodyPr/>
        <a:lstStyle/>
        <a:p>
          <a:r>
            <a:rPr lang="ru-RU" sz="1600" dirty="0" smtClean="0"/>
            <a:t>При незащищенном </a:t>
          </a:r>
        </a:p>
        <a:p>
          <a:r>
            <a:rPr lang="ru-RU" sz="1600" dirty="0" smtClean="0"/>
            <a:t>половом контакте</a:t>
          </a:r>
          <a:endParaRPr lang="ru-RU" sz="1600" dirty="0"/>
        </a:p>
      </dgm:t>
    </dgm:pt>
    <dgm:pt modelId="{4B9DEA40-7F78-4AFD-8EFA-77F5389006A2}" type="parTrans" cxnId="{B9720442-F226-461B-A494-F5E0084F3AAA}">
      <dgm:prSet/>
      <dgm:spPr/>
      <dgm:t>
        <a:bodyPr/>
        <a:lstStyle/>
        <a:p>
          <a:endParaRPr lang="ru-RU"/>
        </a:p>
      </dgm:t>
    </dgm:pt>
    <dgm:pt modelId="{A743813A-DC45-4534-82EF-44D557955F5A}" type="sibTrans" cxnId="{B9720442-F226-461B-A494-F5E0084F3AAA}">
      <dgm:prSet/>
      <dgm:spPr/>
      <dgm:t>
        <a:bodyPr/>
        <a:lstStyle/>
        <a:p>
          <a:endParaRPr lang="ru-RU"/>
        </a:p>
      </dgm:t>
    </dgm:pt>
    <dgm:pt modelId="{EE211B0C-F871-4C27-8284-22F9305D5292}">
      <dgm:prSet phldrT="[Текст]"/>
      <dgm:spPr/>
      <dgm:t>
        <a:bodyPr/>
        <a:lstStyle/>
        <a:p>
          <a:r>
            <a:rPr lang="ru-RU" dirty="0" smtClean="0"/>
            <a:t>От матери к ребенку</a:t>
          </a:r>
          <a:endParaRPr lang="ru-RU" dirty="0"/>
        </a:p>
      </dgm:t>
    </dgm:pt>
    <dgm:pt modelId="{936B98BA-4EBF-4ECE-BD81-4C34C901FD32}" type="parTrans" cxnId="{8C5026A5-9504-4B5B-A903-4203D26799F5}">
      <dgm:prSet/>
      <dgm:spPr/>
      <dgm:t>
        <a:bodyPr/>
        <a:lstStyle/>
        <a:p>
          <a:endParaRPr lang="ru-RU"/>
        </a:p>
      </dgm:t>
    </dgm:pt>
    <dgm:pt modelId="{EE8983E0-4F38-437E-B573-8EA77E1E84D3}" type="sibTrans" cxnId="{8C5026A5-9504-4B5B-A903-4203D26799F5}">
      <dgm:prSet/>
      <dgm:spPr/>
      <dgm:t>
        <a:bodyPr/>
        <a:lstStyle/>
        <a:p>
          <a:endParaRPr lang="ru-RU"/>
        </a:p>
      </dgm:t>
    </dgm:pt>
    <dgm:pt modelId="{EB0BF4C3-CBFA-4199-83A1-987FA399BC94}" type="pres">
      <dgm:prSet presAssocID="{C879093A-3D0B-4B9C-9844-0F54A106223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92E4D-A745-458C-8215-CA7DDD5845C7}" type="pres">
      <dgm:prSet presAssocID="{27F030D1-CD91-4BF6-BFE8-48229BA3FF43}" presName="roof" presStyleLbl="dkBgShp" presStyleIdx="0" presStyleCnt="2"/>
      <dgm:spPr/>
      <dgm:t>
        <a:bodyPr/>
        <a:lstStyle/>
        <a:p>
          <a:endParaRPr lang="ru-RU"/>
        </a:p>
      </dgm:t>
    </dgm:pt>
    <dgm:pt modelId="{C63D1CB5-93D8-4693-8AB8-4153983EA530}" type="pres">
      <dgm:prSet presAssocID="{27F030D1-CD91-4BF6-BFE8-48229BA3FF43}" presName="pillars" presStyleCnt="0"/>
      <dgm:spPr/>
    </dgm:pt>
    <dgm:pt modelId="{0AF8023A-0583-4F61-9DCA-2137AF3C614B}" type="pres">
      <dgm:prSet presAssocID="{27F030D1-CD91-4BF6-BFE8-48229BA3FF4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D68E8-A5C3-4B92-9D29-2A3F8011A738}" type="pres">
      <dgm:prSet presAssocID="{2F91FDED-19BF-4381-B6DC-6C842C09411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E9E4A-CD2A-4680-8BAE-3BD40631941C}" type="pres">
      <dgm:prSet presAssocID="{EE211B0C-F871-4C27-8284-22F9305D529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3A33F-7B5F-4663-83D7-19BCCE3E183D}" type="pres">
      <dgm:prSet presAssocID="{27F030D1-CD91-4BF6-BFE8-48229BA3FF43}" presName="base" presStyleLbl="dkBgShp" presStyleIdx="1" presStyleCnt="2"/>
      <dgm:spPr/>
    </dgm:pt>
  </dgm:ptLst>
  <dgm:cxnLst>
    <dgm:cxn modelId="{85CEDAE2-8BC5-4C59-BCEA-84532B3EB6DF}" srcId="{27F030D1-CD91-4BF6-BFE8-48229BA3FF43}" destId="{3D0CE651-DF0D-47AC-B716-AD584D9DA217}" srcOrd="0" destOrd="0" parTransId="{97B7F337-FEC1-48B9-8CC8-53DB93C568BB}" sibTransId="{28921B94-2D6C-4AE1-A127-4D9E920F56C9}"/>
    <dgm:cxn modelId="{E52D5CDE-A6F4-4478-8DAA-5D552E30E7C0}" srcId="{C879093A-3D0B-4B9C-9844-0F54A1062238}" destId="{27F030D1-CD91-4BF6-BFE8-48229BA3FF43}" srcOrd="0" destOrd="0" parTransId="{E9911289-DE7D-4DEF-A6D6-B433C4C8DC26}" sibTransId="{AC9111BD-E552-4792-A44A-93679C1EFC07}"/>
    <dgm:cxn modelId="{6D7DF3AF-B2F0-41DB-974C-B0CDF7B1BEAB}" type="presOf" srcId="{EE211B0C-F871-4C27-8284-22F9305D5292}" destId="{F7AE9E4A-CD2A-4680-8BAE-3BD40631941C}" srcOrd="0" destOrd="0" presId="urn:microsoft.com/office/officeart/2005/8/layout/hList3"/>
    <dgm:cxn modelId="{B9720442-F226-461B-A494-F5E0084F3AAA}" srcId="{27F030D1-CD91-4BF6-BFE8-48229BA3FF43}" destId="{2F91FDED-19BF-4381-B6DC-6C842C09411C}" srcOrd="1" destOrd="0" parTransId="{4B9DEA40-7F78-4AFD-8EFA-77F5389006A2}" sibTransId="{A743813A-DC45-4534-82EF-44D557955F5A}"/>
    <dgm:cxn modelId="{5A7C8FF8-44B7-4830-A68F-E1EBEC9324CE}" type="presOf" srcId="{C879093A-3D0B-4B9C-9844-0F54A1062238}" destId="{EB0BF4C3-CBFA-4199-83A1-987FA399BC94}" srcOrd="0" destOrd="0" presId="urn:microsoft.com/office/officeart/2005/8/layout/hList3"/>
    <dgm:cxn modelId="{065E9CAC-CBB1-45C6-85A1-E74710E01059}" type="presOf" srcId="{27F030D1-CD91-4BF6-BFE8-48229BA3FF43}" destId="{78992E4D-A745-458C-8215-CA7DDD5845C7}" srcOrd="0" destOrd="0" presId="urn:microsoft.com/office/officeart/2005/8/layout/hList3"/>
    <dgm:cxn modelId="{4C8D5155-F4D9-4DA3-9445-BEB300DE1549}" type="presOf" srcId="{2F91FDED-19BF-4381-B6DC-6C842C09411C}" destId="{A63D68E8-A5C3-4B92-9D29-2A3F8011A738}" srcOrd="0" destOrd="0" presId="urn:microsoft.com/office/officeart/2005/8/layout/hList3"/>
    <dgm:cxn modelId="{8C5026A5-9504-4B5B-A903-4203D26799F5}" srcId="{27F030D1-CD91-4BF6-BFE8-48229BA3FF43}" destId="{EE211B0C-F871-4C27-8284-22F9305D5292}" srcOrd="2" destOrd="0" parTransId="{936B98BA-4EBF-4ECE-BD81-4C34C901FD32}" sibTransId="{EE8983E0-4F38-437E-B573-8EA77E1E84D3}"/>
    <dgm:cxn modelId="{DC6EAFF6-4F9F-4337-8FBF-50EE72BAC382}" type="presOf" srcId="{3D0CE651-DF0D-47AC-B716-AD584D9DA217}" destId="{0AF8023A-0583-4F61-9DCA-2137AF3C614B}" srcOrd="0" destOrd="0" presId="urn:microsoft.com/office/officeart/2005/8/layout/hList3"/>
    <dgm:cxn modelId="{35E09A67-DFA0-4698-9408-84461DB11D82}" type="presParOf" srcId="{EB0BF4C3-CBFA-4199-83A1-987FA399BC94}" destId="{78992E4D-A745-458C-8215-CA7DDD5845C7}" srcOrd="0" destOrd="0" presId="urn:microsoft.com/office/officeart/2005/8/layout/hList3"/>
    <dgm:cxn modelId="{FFF91102-D801-42FB-AB1D-6DE8A9021F9A}" type="presParOf" srcId="{EB0BF4C3-CBFA-4199-83A1-987FA399BC94}" destId="{C63D1CB5-93D8-4693-8AB8-4153983EA530}" srcOrd="1" destOrd="0" presId="urn:microsoft.com/office/officeart/2005/8/layout/hList3"/>
    <dgm:cxn modelId="{D43D5C3C-90ED-4431-8B0E-6119D32D3607}" type="presParOf" srcId="{C63D1CB5-93D8-4693-8AB8-4153983EA530}" destId="{0AF8023A-0583-4F61-9DCA-2137AF3C614B}" srcOrd="0" destOrd="0" presId="urn:microsoft.com/office/officeart/2005/8/layout/hList3"/>
    <dgm:cxn modelId="{7955129C-120C-42BB-B4D8-62FEBBFA55F2}" type="presParOf" srcId="{C63D1CB5-93D8-4693-8AB8-4153983EA530}" destId="{A63D68E8-A5C3-4B92-9D29-2A3F8011A738}" srcOrd="1" destOrd="0" presId="urn:microsoft.com/office/officeart/2005/8/layout/hList3"/>
    <dgm:cxn modelId="{E759D4BE-F221-46A7-A6CC-9D0D89F7AB31}" type="presParOf" srcId="{C63D1CB5-93D8-4693-8AB8-4153983EA530}" destId="{F7AE9E4A-CD2A-4680-8BAE-3BD40631941C}" srcOrd="2" destOrd="0" presId="urn:microsoft.com/office/officeart/2005/8/layout/hList3"/>
    <dgm:cxn modelId="{32CCB267-CC7E-48D6-B76E-43BCB033D39C}" type="presParOf" srcId="{EB0BF4C3-CBFA-4199-83A1-987FA399BC94}" destId="{6D93A33F-7B5F-4663-83D7-19BCCE3E183D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B0F90B-3873-43AC-9B9B-CF75C4BF73CD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65D307-F9C0-4BA0-B685-4A4B59060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НАРКОМАНИЯ И СПИД!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ВНИМАНИЕ: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500042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5686436" cy="571504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Ни один наркоман, погибающий в притоне или общественном туалете от передозировки, </a:t>
            </a:r>
            <a:endParaRPr lang="ru-RU" sz="1800" i="1" dirty="0" smtClean="0"/>
          </a:p>
          <a:p>
            <a:r>
              <a:rPr lang="ru-RU" sz="1800" b="1" i="1" dirty="0" smtClean="0"/>
              <a:t>не планировал</a:t>
            </a:r>
            <a:endParaRPr lang="ru-RU" sz="1800" i="1" dirty="0" smtClean="0"/>
          </a:p>
          <a:p>
            <a:r>
              <a:rPr lang="ru-RU" sz="1800" b="1" i="1" dirty="0" smtClean="0"/>
              <a:t>для себя такого, когда вводил первую дозу.</a:t>
            </a:r>
            <a:endParaRPr lang="ru-RU" sz="1800" i="1" dirty="0" smtClean="0"/>
          </a:p>
          <a:p>
            <a:r>
              <a:rPr lang="ru-RU" b="1" i="1" dirty="0" smtClean="0"/>
              <a:t>Он думал так:</a:t>
            </a:r>
          </a:p>
          <a:p>
            <a:r>
              <a:rPr lang="ru-RU" sz="1800" dirty="0" smtClean="0"/>
              <a:t>... в жизни надо все попробовать...</a:t>
            </a:r>
          </a:p>
          <a:p>
            <a:r>
              <a:rPr lang="ru-RU" sz="1800" dirty="0" smtClean="0"/>
              <a:t>... один раз не страшно...</a:t>
            </a:r>
          </a:p>
          <a:p>
            <a:r>
              <a:rPr lang="ru-RU" sz="1800" dirty="0" smtClean="0"/>
              <a:t>... я буду контролировать себя...</a:t>
            </a:r>
          </a:p>
          <a:p>
            <a:r>
              <a:rPr lang="ru-RU" sz="1800" dirty="0" smtClean="0"/>
              <a:t>... я сильный, я буду держать себя в руках...</a:t>
            </a:r>
          </a:p>
          <a:p>
            <a:r>
              <a:rPr lang="ru-RU" sz="1800" dirty="0" smtClean="0"/>
              <a:t>... те, кто стали наркоманами — слабые и безвольные...</a:t>
            </a:r>
          </a:p>
          <a:p>
            <a:r>
              <a:rPr lang="ru-RU" sz="1800" dirty="0" smtClean="0"/>
              <a:t>... а мне все по фигу...</a:t>
            </a:r>
          </a:p>
          <a:p>
            <a:r>
              <a:rPr lang="ru-RU" sz="1800" dirty="0" smtClean="0"/>
              <a:t>... ведь друг сказал, что он колет - и все - </a:t>
            </a:r>
            <a:r>
              <a:rPr lang="ru-RU" sz="1800" dirty="0" err="1" smtClean="0"/>
              <a:t>о'кей</a:t>
            </a:r>
            <a:r>
              <a:rPr lang="ru-RU" sz="1800" dirty="0" smtClean="0"/>
              <a:t>...</a:t>
            </a:r>
          </a:p>
          <a:p>
            <a:r>
              <a:rPr lang="ru-RU" sz="1800" dirty="0" smtClean="0"/>
              <a:t>... чем я хуже других...</a:t>
            </a:r>
          </a:p>
          <a:p>
            <a:r>
              <a:rPr lang="ru-RU" sz="1800" dirty="0" smtClean="0"/>
              <a:t>... а гори оно все огнем...</a:t>
            </a:r>
          </a:p>
          <a:p>
            <a:r>
              <a:rPr lang="ru-RU" sz="1800" dirty="0" smtClean="0"/>
              <a:t>... когда почувствую, что начинается зависимость -брошу...</a:t>
            </a:r>
          </a:p>
          <a:p>
            <a:r>
              <a:rPr lang="ru-RU" sz="1800" dirty="0" smtClean="0"/>
              <a:t>... от этого зависимости не бывает...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 скорее всего — он не думал вообще.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www.grzdor.narod.ru/pagubn/nark01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607050" y="1285860"/>
            <a:ext cx="28226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Синдром приобретенного иммунодефицита  - СПИД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6267464" cy="47244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Вирус</a:t>
            </a:r>
            <a:endParaRPr lang="ru-RU" dirty="0" smtClean="0"/>
          </a:p>
          <a:p>
            <a:r>
              <a:rPr lang="ru-RU" sz="2900" dirty="0" smtClean="0"/>
              <a:t>В 1982 году ученым удалось выяснить, что причиной </a:t>
            </a:r>
            <a:r>
              <a:rPr lang="ru-RU" sz="2900" dirty="0" err="1" smtClean="0"/>
              <a:t>СПИДа</a:t>
            </a:r>
            <a:r>
              <a:rPr lang="ru-RU" sz="2900" dirty="0" smtClean="0"/>
              <a:t> является вирус, который поражает клетки иммунной системы человека, делая их неспособными защищать организм от заболеваний. Вот уже второе десятилетие человечество пытается обуздать этот примитивный, но коварный микроорганизм - вирус иммунодефицита человека. </a:t>
            </a:r>
          </a:p>
          <a:p>
            <a:r>
              <a:rPr lang="ru-RU" sz="2900" dirty="0" smtClean="0"/>
              <a:t>Вирус иммунодефицита относится к </a:t>
            </a:r>
            <a:r>
              <a:rPr lang="ru-RU" sz="2900" dirty="0" err="1" smtClean="0"/>
              <a:t>лентивирусам</a:t>
            </a:r>
            <a:r>
              <a:rPr lang="ru-RU" sz="2900" dirty="0" smtClean="0"/>
              <a:t> (медленным вирусам), подгруппе </a:t>
            </a:r>
            <a:r>
              <a:rPr lang="ru-RU" sz="2900" dirty="0" err="1" smtClean="0"/>
              <a:t>ретровирусов</a:t>
            </a:r>
            <a:r>
              <a:rPr lang="ru-RU" sz="2900" dirty="0" smtClean="0"/>
              <a:t>. Его изображают похожим на противолодочную мину, на поверхности которой расположены </a:t>
            </a:r>
            <a:r>
              <a:rPr lang="ru-RU" sz="2900" dirty="0" err="1" smtClean="0"/>
              <a:t>гликопротеиновые</a:t>
            </a:r>
            <a:r>
              <a:rPr lang="ru-RU" sz="2900" dirty="0" smtClean="0"/>
              <a:t> "грибы", служащие вирусу отмычкой для проникновения в клетку крови человека. Хотя в человеческой клетке в 100 000 раз больше генетической информации, чем в самом вирусе, ВИЧ одерживает победу и, завладев клеткой, уничтожает ее. </a:t>
            </a:r>
          </a:p>
          <a:p>
            <a:r>
              <a:rPr lang="ru-RU" sz="2900" dirty="0" smtClean="0"/>
              <a:t>Спасением от вируса служит то, что заражение происходит только в определенных ситуациях, и его можно предотвратить. Даже если ВИЧ проник в организм, современные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лекарства </a:t>
            </a:r>
            <a:r>
              <a:rPr lang="ru-RU" sz="2900" dirty="0" smtClean="0"/>
              <a:t>способны остановить его размножение.</a:t>
            </a:r>
          </a:p>
          <a:p>
            <a:endParaRPr lang="ru-RU" sz="2900" dirty="0"/>
          </a:p>
        </p:txBody>
      </p:sp>
      <p:pic>
        <p:nvPicPr>
          <p:cNvPr id="6" name="Содержимое 5" descr="http://www.aids.ru/aids/images/virus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643050"/>
            <a:ext cx="1619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ВИЧ - вирус иммунодефицита человека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1546"/>
            <a:ext cx="5767398" cy="525305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Причиной заболевания </a:t>
            </a:r>
            <a:r>
              <a:rPr lang="ru-RU" dirty="0" err="1" smtClean="0"/>
              <a:t>СПИДом</a:t>
            </a:r>
            <a:r>
              <a:rPr lang="ru-RU" dirty="0" smtClean="0"/>
              <a:t> является ВИЧ-инфекция. Хотя некоторые аспекты ВИЧ-инфекции еще не до конца понятны: например, каким именно образом вирус разрушает иммунную систему и почему некоторые люди с ВИЧ остаются абсолютно здоровыми в течение длительного времени, тем не менее, ВИЧ является одним из самых глубоко изученных вирусов в истории человечества. Вирус иммунодефицита относится к </a:t>
            </a:r>
            <a:r>
              <a:rPr lang="ru-RU" dirty="0" err="1" smtClean="0"/>
              <a:t>лентивирусам</a:t>
            </a:r>
            <a:r>
              <a:rPr lang="ru-RU" dirty="0" smtClean="0"/>
              <a:t> ("медленным вирусам"), к подгруппе </a:t>
            </a:r>
            <a:r>
              <a:rPr lang="ru-RU" dirty="0" err="1" smtClean="0"/>
              <a:t>ретровирусов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Попадая в организм, ВИЧ атакует определенные клетки крови: Т-лимфоциты-"помощники". На поверхности этих лимфоцитов находятся молекулы СД-4, поэтому их называют также Т-4-лимфоциты и СД-4-лимфоциты (или клетки СД-4).</a:t>
            </a:r>
          </a:p>
          <a:p>
            <a:endParaRPr lang="ru-RU" dirty="0" smtClean="0"/>
          </a:p>
          <a:p>
            <a:r>
              <a:rPr lang="ru-RU" dirty="0" smtClean="0"/>
              <a:t>Структура вируса примитивна: оболочка из двойного слоя жировых молекул, вырастающие из нее </a:t>
            </a:r>
            <a:r>
              <a:rPr lang="ru-RU" dirty="0" err="1" smtClean="0"/>
              <a:t>гликопротеиновые</a:t>
            </a:r>
            <a:r>
              <a:rPr lang="ru-RU" dirty="0" smtClean="0"/>
              <a:t> "грибы", внутри - две цепочки РНК, содержащие генетическую программу вируса, и белки - </a:t>
            </a:r>
            <a:r>
              <a:rPr lang="ru-RU" i="1" dirty="0" smtClean="0"/>
              <a:t>обратная транскриптаза, </a:t>
            </a:r>
            <a:r>
              <a:rPr lang="ru-RU" i="1" dirty="0" err="1" smtClean="0"/>
              <a:t>интеграза</a:t>
            </a:r>
            <a:r>
              <a:rPr lang="ru-RU" dirty="0" smtClean="0"/>
              <a:t> и </a:t>
            </a:r>
            <a:r>
              <a:rPr lang="ru-RU" i="1" dirty="0" smtClean="0"/>
              <a:t>протеаза</a:t>
            </a:r>
            <a:r>
              <a:rPr lang="ru-RU" dirty="0" smtClean="0"/>
              <a:t>. Помимо этого скудного багажа вирусу ничего не нужно: он использует для воспроизводства клетку-хозяина. В ядре Т-лимфоцита - клетки, на которую нападает ВИЧ, - в 100 000 раз больше генетической информации, чем в самом вирусе. Однако клетка не в силах справиться с вирусом, проникшим внутрь. </a:t>
            </a:r>
          </a:p>
          <a:p>
            <a:endParaRPr lang="ru-RU" dirty="0"/>
          </a:p>
        </p:txBody>
      </p:sp>
      <p:pic>
        <p:nvPicPr>
          <p:cNvPr id="5" name="Содержимое 4" descr="http://www.aids.ru/aids/images/virus1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571612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ВИЧ-инфекции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3520440" cy="498317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Избитая истина "болезнь легче предупредить, чем лечить" относится к </a:t>
            </a:r>
            <a:r>
              <a:rPr lang="ru-RU" dirty="0" err="1" smtClean="0"/>
              <a:t>СПИДу</a:t>
            </a:r>
            <a:r>
              <a:rPr lang="ru-RU" dirty="0" smtClean="0"/>
              <a:t> в большей степени, чем к любому другому заболеванию. Самый надежный способ уберечься от </a:t>
            </a:r>
            <a:r>
              <a:rPr lang="ru-RU" dirty="0" err="1" smtClean="0"/>
              <a:t>СПИДа</a:t>
            </a:r>
            <a:r>
              <a:rPr lang="ru-RU" dirty="0" smtClean="0"/>
              <a:t> - это избежать заражения вирусом иммунодефицита человека (ВИЧ). К счастью, этот вирус не передается ни бытовым, ни воздушно-капельным путем, его не распространяют насекомые. Все пути передачи ВИЧ хорошо изучены.</a:t>
            </a:r>
          </a:p>
          <a:p>
            <a:r>
              <a:rPr lang="ru-RU" dirty="0" smtClean="0"/>
              <a:t>Многие опасные вирусы удалось укротить с помощью вакцин, однако мечта о прививке, которая защитила бы любого человека от заражения ВИЧ-инфекцией, пока лишь мечта, хотя поиск вакцины продолжается. Предохраниться от заражения ВИЧ-инфекцией можно только индивидуально.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429124" y="1397000"/>
          <a:ext cx="31908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85720" y="500042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Многие думают, что ВИЧ и СПИД — одно и то же. Но это не так: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это вирус иммунодефицита человека. Когда человек заражается ВИЧ, вирус начинает разрушать иммунную систему, которая отвечает за защиту организма перед болезнями. ВИЧ поражает определенные клетки иммунной системы (CD4 клетки или Т-Хелперы). По снижению количества CD4 клеток судят о стадии заболевания. Это происходит постепенно в течении 5-15 лет.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синдром приобретенного иммунного дефицита последней стадии. При ослаблении иммунной системы человек становится уязвимым для различных болезней, особенно инфекционных (туберкулез и пневмония). Такие инфекции называются «оппортунистическими».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у ВИЧ-инфицированного человека диагностируют одно или несколько из оппортунистических заболеваний и/или уровень CD4 снижается до определенного уровня, ему ставят диагноз СПИД.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Виру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857760"/>
            <a:ext cx="1873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55197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России количество ВИЧ-инфицированных продолжает увеличиваться. Только за 2008 гол было выявлено 33000 случаев ВИЧ-инфекции.</a:t>
            </a:r>
          </a:p>
          <a:p>
            <a:r>
              <a:rPr lang="ru-RU" sz="2000" dirty="0" smtClean="0"/>
              <a:t>Общее число ВИЧ-инфицированных-440000 человек</a:t>
            </a:r>
          </a:p>
          <a:p>
            <a:r>
              <a:rPr lang="ru-RU" sz="2000" dirty="0" smtClean="0"/>
              <a:t>80% инфицированных в возрасте от 15-30 лет</a:t>
            </a:r>
          </a:p>
          <a:p>
            <a:r>
              <a:rPr lang="ru-RU" sz="2000" dirty="0" smtClean="0"/>
              <a:t>На 01.12.2008 года в НСО выявлены 4603 случая заражения, из них 1928 человек заболели в 2008 году.</a:t>
            </a:r>
          </a:p>
          <a:p>
            <a:pPr>
              <a:buNone/>
            </a:pPr>
            <a:endParaRPr lang="ru-RU" sz="2800" smtClean="0"/>
          </a:p>
          <a:p>
            <a:pPr>
              <a:buNone/>
            </a:pPr>
            <a:r>
              <a:rPr lang="ru-RU" sz="2800" smtClean="0"/>
              <a:t>ГЛАВНОЕ </a:t>
            </a:r>
            <a:r>
              <a:rPr lang="ru-RU" sz="2800" dirty="0" smtClean="0"/>
              <a:t>В ПРОФИЛАКТИКЕ ВИЧ/СПИД –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2"/>
                </a:solidFill>
              </a:rPr>
              <a:t>ЗДОРОВЫЙ ОБРАЗ ЖИЗНИ И ПРОПАГАНДА ЕГО СРЕДИ ТВОИХ ДРУЗЕЙ!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тестирования</a:t>
            </a:r>
            <a:br>
              <a:rPr lang="ru-RU" dirty="0" smtClean="0"/>
            </a:br>
            <a:r>
              <a:rPr lang="ru-RU" dirty="0" smtClean="0"/>
              <a:t>обучающихся 7-9 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28736"/>
            <a:ext cx="7772400" cy="4591064"/>
          </a:xfrm>
        </p:spPr>
        <p:txBody>
          <a:bodyPr/>
          <a:lstStyle/>
          <a:p>
            <a:r>
              <a:rPr lang="ru-RU" dirty="0" smtClean="0"/>
              <a:t>С кем вы обсуждали проблему ВИЧ/ИППП?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5234006"/>
          </a:xfrm>
        </p:spPr>
        <p:txBody>
          <a:bodyPr/>
          <a:lstStyle/>
          <a:p>
            <a:r>
              <a:rPr lang="ru-RU" dirty="0" smtClean="0"/>
              <a:t>По вашему мнению понятие «безопасный секс» включает в себя…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71736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00031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2806052" cy="276396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14356"/>
            <a:ext cx="7772400" cy="5305444"/>
          </a:xfrm>
        </p:spPr>
        <p:txBody>
          <a:bodyPr/>
          <a:lstStyle/>
          <a:p>
            <a:r>
              <a:rPr lang="ru-RU" dirty="0" smtClean="0"/>
              <a:t>Какая категория людей имеет наибольшую вероятность заражения ВИЧ?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наркомания?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«НАРКЕ»-ступор,  беспамятство, неподвижность (др.греч.)</a:t>
            </a:r>
          </a:p>
          <a:p>
            <a:r>
              <a:rPr lang="ru-RU" dirty="0" smtClean="0"/>
              <a:t>«МАНИЯ»-навязчивое, болезненное состояние</a:t>
            </a:r>
          </a:p>
          <a:p>
            <a:r>
              <a:rPr lang="ru-RU" dirty="0" smtClean="0"/>
              <a:t>Человек, принявший наркотик, испытывает его одурманивающее действие, т.к. прежде всего он действует на мозг, подавляя нормальную деятельность мозга</a:t>
            </a:r>
          </a:p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Безопасных, легких наркотиков не бывает!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5234006"/>
          </a:xfrm>
        </p:spPr>
        <p:txBody>
          <a:bodyPr/>
          <a:lstStyle/>
          <a:p>
            <a:r>
              <a:rPr lang="ru-RU" dirty="0" smtClean="0"/>
              <a:t>Способы возможного заражения ВИЧ (по мнению учащихся)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42918"/>
            <a:ext cx="7772400" cy="5376882"/>
          </a:xfrm>
        </p:spPr>
        <p:txBody>
          <a:bodyPr/>
          <a:lstStyle/>
          <a:p>
            <a:r>
              <a:rPr lang="ru-RU" dirty="0" smtClean="0"/>
              <a:t>Самое надежное средство т ВИЧ/СПИД по вашему мнению: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48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00031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3163242" cy="304971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42918"/>
            <a:ext cx="3749040" cy="537688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Пробовали ли вы наркотики?</a:t>
            </a:r>
          </a:p>
          <a:p>
            <a:pPr>
              <a:buNone/>
            </a:pPr>
            <a:r>
              <a:rPr lang="ru-RU" dirty="0" smtClean="0"/>
              <a:t>100 % опрошенных ответили - нет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642918"/>
            <a:ext cx="3749040" cy="5376882"/>
          </a:xfrm>
        </p:spPr>
        <p:txBody>
          <a:bodyPr/>
          <a:lstStyle/>
          <a:p>
            <a:r>
              <a:rPr lang="ru-RU" dirty="0" smtClean="0"/>
              <a:t>14% ребят имеют среди своих знакомых  людей, пробовавших наркотики.</a:t>
            </a:r>
          </a:p>
          <a:p>
            <a:endParaRPr lang="ru-RU" dirty="0"/>
          </a:p>
        </p:txBody>
      </p:sp>
      <p:pic>
        <p:nvPicPr>
          <p:cNvPr id="6" name="Рисунок 5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200400"/>
            <a:ext cx="4929222" cy="322899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0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У принявшего однажды наркотик возникает потребность снова испытать это состояние так называемого «кайфа», развивается состояние наркотической зависимости; по мере употребления наркотиков происходит физическое и психологическое истощение организма, которое в конечном итоге приводит к преждевременной смерти.</a:t>
            </a:r>
            <a:endParaRPr lang="ru-RU" sz="2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071538" y="3571876"/>
          <a:ext cx="609600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наркотики?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Надо сказать, что слово «наркотик» — понятие не медицинское, а юридическое. В большинстве стран мира правительство (в нашей стране это делает специальный комитет министерства здравоохранения России) выпускает специальный список »№ 1» химических веществ, запрещённых к ввозу, применению, хранению использованию в медицинских целях и т.д. на территории соответствующего государства. Хотя химических соединений, вызывающих дурманящий эффект, существует почти бесконечное количество, только вещества, входящие в этот список, называют «наркотиками». (Следовательно, до 1924 героин в нашей стране считался лекарством и только после 24 г. стал наркотиком в полном смысле этого слова). В России, как и практически во всех странах мира, героин возглавляет «список № 1», как самое опасное из наркотических веществ, известных человечеству. Он считается настолько опасным, что запрещен к применению даже в медицинских и научно-исследовательских целях.</a:t>
            </a:r>
          </a:p>
          <a:p>
            <a:r>
              <a:rPr lang="ru-RU" dirty="0" smtClean="0"/>
              <a:t>Героин запрещён даже в тех странах, которые разрешили свободную лицензированную продажу целого ряда общеизвестных «лёгких» наркотических веществ (например, в Голландии Вы можете в ряде ресторанов заказать «дорожку» с кокаином или сигарету с марихуаной, но в случае обнаружения героина, Вас в течение 24-х часов выдворят из страны).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ОСТРЫЕ ЭФФЕКТЫ ПРИ ПРИМЕНЕНИИ МАРИХУАНЫ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2918" y="500042"/>
          <a:ext cx="8901082" cy="607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1"/>
                <a:gridCol w="4450541"/>
              </a:tblGrid>
              <a:tr h="22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Система организма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Эффекты применения марихуаны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102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Общее воздействие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Релаксация/эйфория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Расширение зрачков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Гиперемия конъюктивы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Сухие слизистые оболочки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Сухой рот и горло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Повышенный аппетит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Ринит/фарингит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227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Нервная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Нарушение познавательной способности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Измененное восприятие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Нарушение сложных двигательных функций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Невнятная речь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893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Сердечно-сосудистая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Синусовая тахикардия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Повышенное систолическое давление в положении лежа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Сниженное систолическое давление в положении стоя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561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Психика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Рецидивы галлюцинаций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Деперсонализация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Чувство тревоги/замешательство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Галлюцинации/иллюзии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Утрата интуиции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28670"/>
            <a:ext cx="87154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Подобное состояние психики проще всего охарактеризовать,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абсолютную внушаемость.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Внушаемость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склонность личности к восприятию 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усвоению информации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критического осмысления.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1999-2000 годах анонимные опросы учащихся 4-х классов пяти московских школ показали, что каждый 6-й среди опрошенных хотя бы один раз пробовал курить «</a:t>
            </a:r>
            <a:r>
              <a:rPr lang="ru-RU" sz="2000" dirty="0" err="1"/>
              <a:t>анашу</a:t>
            </a:r>
            <a:r>
              <a:rPr lang="ru-RU" sz="2000" dirty="0"/>
              <a:t>», а практически все остальные «не знали», что «</a:t>
            </a:r>
            <a:r>
              <a:rPr lang="ru-RU" sz="2000" dirty="0" err="1"/>
              <a:t>анаша</a:t>
            </a:r>
            <a:r>
              <a:rPr lang="ru-RU" sz="2000" dirty="0"/>
              <a:t>» – наркотик и не находили в ней «ничего вредного».</a:t>
            </a:r>
          </a:p>
          <a:p>
            <a:r>
              <a:rPr lang="ru-RU" sz="2000" dirty="0"/>
              <a:t>В России </a:t>
            </a:r>
            <a:r>
              <a:rPr lang="ru-RU" sz="2000" dirty="0" err="1"/>
              <a:t>каннабис</a:t>
            </a:r>
            <a:r>
              <a:rPr lang="ru-RU" sz="2000" dirty="0"/>
              <a:t> (марихуана) включен в Список 1, то есть в список </a:t>
            </a:r>
            <a:r>
              <a:rPr lang="ru-RU" sz="2000" i="1" dirty="0"/>
              <a:t>наркотических</a:t>
            </a:r>
            <a:r>
              <a:rPr lang="ru-RU" sz="2000" dirty="0"/>
              <a:t> средств, оборот которых в Российской Федерации полностью запрещен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Даже после </a:t>
            </a:r>
            <a:r>
              <a:rPr lang="ru-RU" sz="2000" dirty="0"/>
              <a:t>однократного курения марихуаны ее активные вещества можно обнаружить в организме на протяжении как минимум 2-х месяцев после опьянения. Негативные эффекты конопли могут проявиться при первых же попытках курения наркотика. Непривычная к </a:t>
            </a:r>
            <a:r>
              <a:rPr lang="ru-RU" sz="2000" dirty="0" err="1"/>
              <a:t>каннабису</a:t>
            </a:r>
            <a:r>
              <a:rPr lang="ru-RU" sz="2000" dirty="0"/>
              <a:t> нервная система может отнестись к любой концентрации </a:t>
            </a:r>
            <a:r>
              <a:rPr lang="ru-RU" sz="2000" dirty="0" err="1"/>
              <a:t>каннабинолов</a:t>
            </a:r>
            <a:r>
              <a:rPr lang="ru-RU" sz="2000" dirty="0"/>
              <a:t> как к избыточной.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Размягчая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душу, марихуана делает ее пассивно управляемой.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практики нарколога: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Известны случаи детских и подростковых самоубийств и незавершенных суицидальных попыток, которые совершались после</a:t>
            </a:r>
            <a:r>
              <a:rPr lang="ru-RU" dirty="0" smtClean="0"/>
              <a:t> </a:t>
            </a:r>
            <a:r>
              <a:rPr lang="ru-RU" i="1" dirty="0" smtClean="0"/>
              <a:t>«экспериментов» с марихуаной: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1800" dirty="0" smtClean="0"/>
              <a:t>«</a:t>
            </a:r>
            <a:r>
              <a:rPr lang="ru-RU" sz="1900" dirty="0" smtClean="0"/>
              <a:t>Ну, мы покурили план в школе, - рассказывает мне 12-ти летняя девочка, - еще в лифте мне стало жутко страшно, стены как будто надвигались на меня, а дома папа с мамой какие-то чужие. Дальше помню плохо. Помню, что я почему-то решила, что папа хочет меня убить… Когда за ужином он взял в руки нож, чтобы порезать хлеб, я убежала в ванную, закрылась… ну, и порезалась».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75068"/>
          </a:xfrm>
        </p:spPr>
        <p:txBody>
          <a:bodyPr>
            <a:normAutofit fontScale="90000"/>
          </a:bodyPr>
          <a:lstStyle/>
          <a:p>
            <a:pPr algn="l"/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529599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Попробовав наркотики, человек не в состоянии от них отказаться, он становится рабом своего  болезненного пристрастия. Если у наркомана отнять это зелье, во возникает синдром абстиненции: учащенное сердцебиение, обильное </a:t>
            </a:r>
            <a:r>
              <a:rPr lang="ru-RU" sz="3400" dirty="0" err="1" smtClean="0"/>
              <a:t>слезо</a:t>
            </a:r>
            <a:r>
              <a:rPr lang="ru-RU" sz="3400" dirty="0" smtClean="0"/>
              <a:t>- и слюноотделение, потливость, спазмы желудка, кишечника, судороги. Начинается бессонница, озноб, чередующийся с жаром, развивается чувство тревоги и страха, начинаются приступы психомоторного  возбуждения, которые заканчиваются полным изнеможением. Но самое тяжелое – это невыносимые боли в костях и суставах всего тела.</a:t>
            </a:r>
          </a:p>
          <a:p>
            <a:endParaRPr lang="ru-RU" sz="3400" dirty="0" smtClean="0"/>
          </a:p>
          <a:p>
            <a:r>
              <a:rPr lang="ru-RU" sz="3400" dirty="0" smtClean="0"/>
              <a:t>По признанию наркоманов, «боли  во время ломки столь сильны, что напоминают состояние, когда у человека переломаны все кости, а осколки их острыми краями торчат наружу, глаза из орбит выскакивают, а тело рвется на части». Прекращение приема наркотика приводит к сильнейшей депрессии и попыткам самоубийства.  Среди наркоманов самоубийства встречаются в 25 раз чаще, чем среди обычных людей. Регулярно употребляющий наркотики человек живет в среднем 5–6 лет. Это страшная беда.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Последствия приема наркотиков: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Социальные</a:t>
            </a:r>
            <a:endParaRPr lang="ru-RU" sz="36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dirty="0" smtClean="0"/>
              <a:t>Наркоману не добиться успеха в жизни, мысли о будущем ему только мешают; </a:t>
            </a:r>
          </a:p>
          <a:p>
            <a:pPr lvl="0"/>
            <a:r>
              <a:rPr lang="ru-RU" dirty="0" smtClean="0"/>
              <a:t>Наркоман теряет контакт с родными и близкими, любые привязанности для него помеха; </a:t>
            </a:r>
          </a:p>
          <a:p>
            <a:pPr lvl="0"/>
            <a:r>
              <a:rPr lang="ru-RU" dirty="0" smtClean="0"/>
              <a:t>Наркоман не может создать собственной семьи, вряд ли кто-то согласится связать свою жизнь с больным человеком; </a:t>
            </a:r>
          </a:p>
          <a:p>
            <a:pPr lvl="0"/>
            <a:r>
              <a:rPr lang="ru-RU" dirty="0" smtClean="0"/>
              <a:t>Наркоман не в состоянии получить образование, профессию и занять достойное место в жизни; </a:t>
            </a:r>
          </a:p>
          <a:p>
            <a:r>
              <a:rPr lang="ru-RU" dirty="0" smtClean="0"/>
              <a:t>Удел наркомана -  одиночество, так как в конце концов он становится обузой для семьи, близких и общества.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Медицинские</a:t>
            </a:r>
            <a:endParaRPr lang="ru-RU" sz="36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ru-RU" dirty="0" smtClean="0"/>
              <a:t>Наркоман становится уязвимым для многих болезнен, наркотики разрушают психику, иммунную систему; </a:t>
            </a:r>
          </a:p>
          <a:p>
            <a:pPr lvl="0"/>
            <a:r>
              <a:rPr lang="ru-RU" dirty="0" smtClean="0"/>
              <a:t>Многие наркотики просто растворяют мозг; </a:t>
            </a:r>
          </a:p>
          <a:p>
            <a:pPr lvl="0"/>
            <a:r>
              <a:rPr lang="ru-RU" dirty="0" smtClean="0"/>
              <a:t>Наркомана всегда можно узнать по внешнему виду; </a:t>
            </a:r>
          </a:p>
          <a:p>
            <a:pPr lvl="0"/>
            <a:r>
              <a:rPr lang="ru-RU" dirty="0" smtClean="0"/>
              <a:t>Наркоман утрачивает свои способности и умения. Он начинает хуже соображать, суждения его становятся примитивными; </a:t>
            </a:r>
          </a:p>
          <a:p>
            <a:pPr lvl="0"/>
            <a:r>
              <a:rPr lang="ru-RU" dirty="0" smtClean="0"/>
              <a:t>Одна из наиболее вероятных причин смерти наркомана — передозировка; </a:t>
            </a:r>
          </a:p>
          <a:p>
            <a:pPr lvl="0"/>
            <a:r>
              <a:rPr lang="ru-RU" dirty="0" smtClean="0"/>
              <a:t>В среде наркоманов велика вероятность заражения </a:t>
            </a:r>
            <a:r>
              <a:rPr lang="ru-RU" dirty="0" err="1" smtClean="0"/>
              <a:t>СПИДом</a:t>
            </a:r>
            <a:r>
              <a:rPr lang="ru-RU" dirty="0" smtClean="0"/>
              <a:t>, гепатитом, туберкулезом, венерическими болезнями; </a:t>
            </a:r>
          </a:p>
          <a:p>
            <a:pPr lvl="0"/>
            <a:r>
              <a:rPr lang="ru-RU" dirty="0" smtClean="0"/>
              <a:t>Наркотики вводят в действие механизм саморазрушении организма человека; </a:t>
            </a:r>
          </a:p>
          <a:p>
            <a:pPr lvl="0"/>
            <a:r>
              <a:rPr lang="ru-RU" dirty="0" smtClean="0"/>
              <a:t>У детей, родившихся от наркоманов, велика вероятность врожденных уродств.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346</TotalTime>
  <Words>1490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Апекс</vt:lpstr>
      <vt:lpstr>Яркая</vt:lpstr>
      <vt:lpstr>Трек</vt:lpstr>
      <vt:lpstr>Литейная</vt:lpstr>
      <vt:lpstr>Изящная</vt:lpstr>
      <vt:lpstr>Справедливость</vt:lpstr>
      <vt:lpstr>ВНИМАНИЕ: </vt:lpstr>
      <vt:lpstr>Что же такое наркомания?</vt:lpstr>
      <vt:lpstr>Слайд 3</vt:lpstr>
      <vt:lpstr>Что такое наркотики?</vt:lpstr>
      <vt:lpstr>ОСТРЫЕ ЭФФЕКТЫ ПРИ ПРИМЕНЕНИИ МАРИХУАНЫ </vt:lpstr>
      <vt:lpstr>Слайд 6</vt:lpstr>
      <vt:lpstr>Из практики нарколога:</vt:lpstr>
      <vt:lpstr>Слайд 8</vt:lpstr>
      <vt:lpstr>Последствия приема наркотиков:</vt:lpstr>
      <vt:lpstr>Слайд 10</vt:lpstr>
      <vt:lpstr>Синдром приобретенного иммунодефицита  - СПИД</vt:lpstr>
      <vt:lpstr>ВИЧ - вирус иммунодефицита человека  </vt:lpstr>
      <vt:lpstr>Профилактика ВИЧ-инфекции</vt:lpstr>
      <vt:lpstr>Слайд 14</vt:lpstr>
      <vt:lpstr>Слайд 15</vt:lpstr>
      <vt:lpstr>Результаты тестирования обучающихся 7-9 классов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РМОУ Обская ООШ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ВНИМАНИЕ: </dc:title>
  <dc:creator>Елена</dc:creator>
  <cp:lastModifiedBy>Админ</cp:lastModifiedBy>
  <cp:revision>31</cp:revision>
  <dcterms:created xsi:type="dcterms:W3CDTF">2009-01-22T07:46:41Z</dcterms:created>
  <dcterms:modified xsi:type="dcterms:W3CDTF">2012-09-19T02:11:10Z</dcterms:modified>
</cp:coreProperties>
</file>