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17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FFC000"/>
                </a:solidFill>
                <a:latin typeface="Betina Script Rus" pitchFamily="34" charset="0"/>
                <a:cs typeface="Tunga" pitchFamily="2"/>
              </a:rPr>
              <a:t>Апельсин</a:t>
            </a:r>
            <a:endParaRPr lang="ru-RU" sz="8000" dirty="0">
              <a:solidFill>
                <a:srgbClr val="FFC000"/>
              </a:solidFill>
              <a:latin typeface="Betina Script Rus" pitchFamily="34" charset="0"/>
              <a:cs typeface="Tunga" pitchFamily="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/>
          <a:lstStyle/>
          <a:p>
            <a:r>
              <a:rPr lang="ru-RU" sz="2000" dirty="0" smtClean="0">
                <a:solidFill>
                  <a:srgbClr val="A9178A"/>
                </a:solidFill>
              </a:rPr>
              <a:t>Жарким пламенем горит ,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Оранжевый , как солнце ,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Сильным запахом манит 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Сок под толстой кожицей .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Снимем цедру осторожно -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Здесь понадобится ножик .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Дольки нежные добудем ,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Наслаждаться вкусом будем .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- Это что за господин ?</a:t>
            </a:r>
            <a:br>
              <a:rPr lang="ru-RU" sz="2000" dirty="0" smtClean="0">
                <a:solidFill>
                  <a:srgbClr val="A9178A"/>
                </a:solidFill>
              </a:rPr>
            </a:br>
            <a:r>
              <a:rPr lang="ru-RU" sz="2000" dirty="0" smtClean="0">
                <a:solidFill>
                  <a:srgbClr val="A9178A"/>
                </a:solidFill>
              </a:rPr>
              <a:t>- Яркий спелый </a:t>
            </a:r>
            <a:r>
              <a:rPr lang="ru-RU" sz="2000" b="1" dirty="0" smtClean="0">
                <a:solidFill>
                  <a:srgbClr val="A9178A"/>
                </a:solidFill>
              </a:rPr>
              <a:t>апельсин</a:t>
            </a:r>
            <a:r>
              <a:rPr lang="ru-RU" sz="2000" dirty="0" smtClean="0">
                <a:solidFill>
                  <a:srgbClr val="A9178A"/>
                </a:solidFill>
              </a:rPr>
              <a:t> !</a:t>
            </a:r>
            <a:r>
              <a:rPr lang="ru-RU" sz="3200" dirty="0" smtClean="0">
                <a:solidFill>
                  <a:srgbClr val="A9178A"/>
                </a:solidFill>
              </a:rPr>
              <a:t/>
            </a:r>
            <a:br>
              <a:rPr lang="ru-RU" sz="3200" dirty="0" smtClean="0">
                <a:solidFill>
                  <a:srgbClr val="A9178A"/>
                </a:solidFill>
              </a:rPr>
            </a:br>
            <a:endParaRPr lang="ru-RU" sz="3200" dirty="0">
              <a:solidFill>
                <a:srgbClr val="A9178A"/>
              </a:solidFill>
            </a:endParaRPr>
          </a:p>
        </p:txBody>
      </p:sp>
      <p:pic>
        <p:nvPicPr>
          <p:cNvPr id="13314" name="Picture 2" descr="Картинка 3 из 1584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66"/>
            <a:ext cx="3214710" cy="2138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Апельси́н</a:t>
            </a:r>
            <a:r>
              <a:rPr lang="ru-RU" dirty="0" smtClean="0"/>
              <a:t> («китайское яблоко») — плод </a:t>
            </a:r>
            <a:r>
              <a:rPr lang="ru-RU" b="1" dirty="0" smtClean="0"/>
              <a:t>апельсинного дерева</a:t>
            </a:r>
            <a:r>
              <a:rPr lang="ru-RU" dirty="0" smtClean="0"/>
              <a:t> ,родом из Китая. Гибрид, полученный ещё в древности, по-видимому, является смешением мандарина </a:t>
            </a:r>
            <a:r>
              <a:rPr lang="ru-RU" dirty="0" err="1" smtClean="0"/>
              <a:t>c</a:t>
            </a:r>
            <a:r>
              <a:rPr lang="ru-RU" dirty="0" smtClean="0"/>
              <a:t> помело.  Дерево привезено португальцами в Европу и растёт теперь хорошо по всему побережью Средиземного моря, а также в Центральной Америке.</a:t>
            </a:r>
            <a:endParaRPr lang="ru-RU" dirty="0"/>
          </a:p>
        </p:txBody>
      </p:sp>
      <p:pic>
        <p:nvPicPr>
          <p:cNvPr id="26626" name="Picture 2" descr="Апельс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85728"/>
            <a:ext cx="2000296" cy="1760260"/>
          </a:xfrm>
          <a:prstGeom prst="rect">
            <a:avLst/>
          </a:prstGeom>
          <a:noFill/>
        </p:spPr>
      </p:pic>
      <p:pic>
        <p:nvPicPr>
          <p:cNvPr id="26628" name="Picture 4" descr="Картинка 1 из 408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2214578" cy="1832908"/>
          </a:xfrm>
          <a:prstGeom prst="rect">
            <a:avLst/>
          </a:prstGeom>
          <a:noFill/>
        </p:spPr>
      </p:pic>
      <p:sp>
        <p:nvSpPr>
          <p:cNvPr id="7" name="Равно 6"/>
          <p:cNvSpPr/>
          <p:nvPr/>
        </p:nvSpPr>
        <p:spPr>
          <a:xfrm>
            <a:off x="6286512" y="857232"/>
            <a:ext cx="714380" cy="714380"/>
          </a:xfrm>
          <a:prstGeom prst="mathEqua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6630" name="Picture 6" descr="Картинка 18 из 1527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66"/>
            <a:ext cx="2643206" cy="1486804"/>
          </a:xfrm>
          <a:prstGeom prst="rect">
            <a:avLst/>
          </a:prstGeom>
          <a:noFill/>
        </p:spPr>
      </p:pic>
      <p:sp>
        <p:nvSpPr>
          <p:cNvPr id="9" name="Плюс 8"/>
          <p:cNvSpPr/>
          <p:nvPr/>
        </p:nvSpPr>
        <p:spPr>
          <a:xfrm>
            <a:off x="3071802" y="857232"/>
            <a:ext cx="928694" cy="785818"/>
          </a:xfrm>
          <a:prstGeom prst="mathPl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Перевозка апельсинов и применение цедры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Апельсины требуют при перевозке очень хорошей укладки и легко портятся, поэтому их снимают недозрелыми и упаковывают в ящики по 200—500 шт., завёрнутые каждый в непроклеенную бумагу. </a:t>
            </a:r>
          </a:p>
          <a:p>
            <a:r>
              <a:rPr lang="ru-RU" sz="2000" dirty="0" smtClean="0"/>
              <a:t>Кожура, кроме общеизвестного хозяйственного применения на цедру, настои, варенье и т. п., идет ещё на приготовление разного рода ликёров в Болонье и Флоренции. Также из цедры получают апельсиновое масло.</a:t>
            </a:r>
          </a:p>
          <a:p>
            <a:endParaRPr lang="ru-RU" dirty="0"/>
          </a:p>
        </p:txBody>
      </p:sp>
      <p:pic>
        <p:nvPicPr>
          <p:cNvPr id="27650" name="Picture 2" descr="Картинка 5 из 124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357694"/>
            <a:ext cx="2500330" cy="1877125"/>
          </a:xfrm>
          <a:prstGeom prst="rect">
            <a:avLst/>
          </a:prstGeom>
          <a:noFill/>
        </p:spPr>
      </p:pic>
      <p:pic>
        <p:nvPicPr>
          <p:cNvPr id="4098" name="Picture 2" descr="Картинка 8 из 12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688673"/>
            <a:ext cx="2643206" cy="1982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Целебные силы апельсина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Благодаря наличию в апельсинах комплекса витаминов и других биологически активных веществ, эти цитрусовые рекомендуют для профилактики и лечения гиповитаминозов, заболеваний печени, сердца и сосудов, обмена веществ. Пектины, которые содержатся в апельсинах, способствуют процессу пищеварения, усиливают моторную функцию толстого кишечника и уменьшают в нем гнилостные процессы.</a:t>
            </a:r>
          </a:p>
        </p:txBody>
      </p:sp>
      <p:pic>
        <p:nvPicPr>
          <p:cNvPr id="4" name="Рисунок 3" descr="36_2_5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2428868"/>
            <a:ext cx="923925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/>
          <a:lstStyle/>
          <a:p>
            <a:r>
              <a:rPr lang="ru-RU" sz="2800" dirty="0" smtClean="0">
                <a:solidFill>
                  <a:srgbClr val="FFC000"/>
                </a:solidFill>
              </a:rPr>
              <a:t>ТОП 15 стран по выращиванию апельсинов</a:t>
            </a:r>
            <a:endParaRPr lang="ru-RU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571480"/>
          <a:ext cx="7848600" cy="301914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616200"/>
                <a:gridCol w="2616200"/>
                <a:gridCol w="2616200"/>
              </a:tblGrid>
              <a:tr h="423262">
                <a:tc>
                  <a:txBody>
                    <a:bodyPr/>
                    <a:lstStyle/>
                    <a:p>
                      <a:r>
                        <a:rPr lang="ru-RU" u="none" dirty="0" smtClean="0"/>
                        <a:t>№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none" dirty="0" smtClean="0"/>
                        <a:t>Страна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Тысяч тонн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none" dirty="0" smtClean="0"/>
                        <a:t>1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Бразилия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17 818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8 280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5 201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4 864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Мексика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4 193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Иран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2 713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2 617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642910" y="3571876"/>
          <a:ext cx="7848600" cy="29667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616200"/>
                <a:gridCol w="2616200"/>
                <a:gridCol w="2616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2 359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Египет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2 200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Индонезия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2 102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1 689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Пакистан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1 492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ЮАР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1 445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Марокко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1 200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Греция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571480"/>
            <a:ext cx="7848600" cy="5554683"/>
          </a:xfrm>
        </p:spPr>
        <p:txBody>
          <a:bodyPr/>
          <a:lstStyle/>
          <a:p>
            <a:r>
              <a:rPr lang="ru-RU" sz="3600" dirty="0" smtClean="0">
                <a:solidFill>
                  <a:srgbClr val="A9178A"/>
                </a:solidFill>
              </a:rPr>
              <a:t>Поскольку плоды апельсина содержат зёрнышки, этот фрукт символизирует плодородие. Увидеть во сне апельсин, хороший знак: взять в руку апельсин — означает получить плод любви, солнечный и совершенный, это всё равно, что сорвать его с древа жизни во всей его </a:t>
            </a:r>
            <a:r>
              <a:rPr lang="ru-RU" sz="3600" dirty="0" smtClean="0">
                <a:solidFill>
                  <a:srgbClr val="A9178A"/>
                </a:solidFill>
              </a:rPr>
              <a:t>красе.</a:t>
            </a:r>
            <a:endParaRPr lang="ru-RU" sz="3600" dirty="0">
              <a:solidFill>
                <a:srgbClr val="A9178A"/>
              </a:solidFill>
            </a:endParaRPr>
          </a:p>
        </p:txBody>
      </p:sp>
      <p:pic>
        <p:nvPicPr>
          <p:cNvPr id="6" name="Рисунок 5" descr="m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5214950"/>
            <a:ext cx="1304925" cy="124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Легенда об апельсине.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 древнегреческой легенде Гея подарила Гере в день ее свадьбы с Зевсом золотые апельсиновые сады. Первая брачная ночь великих богов длилась триста лет: обливаясь водой из священного источника и наслаждаясь запахом </a:t>
            </a:r>
            <a:r>
              <a:rPr lang="ru-RU" dirty="0" smtClean="0"/>
              <a:t>апельсинов. </a:t>
            </a:r>
            <a:r>
              <a:rPr lang="ru-RU" dirty="0" smtClean="0"/>
              <a:t>От непрошенных гостей этот волшебный апельсиновый сад охраняли Геспериды и чудовищный дракон </a:t>
            </a:r>
            <a:r>
              <a:rPr lang="ru-RU" dirty="0" err="1" smtClean="0"/>
              <a:t>Ладон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www.sunhome.ru/UsersGallery/journal/0920095217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1194567" cy="1081083"/>
          </a:xfrm>
          <a:prstGeom prst="rect">
            <a:avLst/>
          </a:prstGeom>
          <a:noFill/>
        </p:spPr>
      </p:pic>
      <p:pic>
        <p:nvPicPr>
          <p:cNvPr id="19460" name="Picture 4" descr="http://www.sunhome.ru/UsersGallery/journal/0920095217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71480"/>
            <a:ext cx="1273504" cy="1152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Презентация учителя биологии</a:t>
            </a:r>
          </a:p>
          <a:p>
            <a:pPr algn="ctr">
              <a:buNone/>
            </a:pPr>
            <a:r>
              <a:rPr lang="ru-RU" dirty="0" smtClean="0"/>
              <a:t> МБ ОУ Пеля – Хованской СОШ</a:t>
            </a:r>
          </a:p>
          <a:p>
            <a:pPr algn="ctr">
              <a:buNone/>
            </a:pPr>
            <a:r>
              <a:rPr lang="ru-RU" dirty="0" smtClean="0"/>
              <a:t>Вилковой. Т.М.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SDC170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3071810"/>
            <a:ext cx="1928826" cy="2571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ШАБ.ШКОЛЬНЫЙ</Template>
  <TotalTime>83</TotalTime>
  <Words>265</Words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10069046</vt:lpstr>
      <vt:lpstr>Апельсин</vt:lpstr>
      <vt:lpstr>Слайд 2</vt:lpstr>
      <vt:lpstr>Перевозка апельсинов и применение цедры</vt:lpstr>
      <vt:lpstr>Целебные силы апельсина</vt:lpstr>
      <vt:lpstr>ТОП 15 стран по выращиванию апельсинов</vt:lpstr>
      <vt:lpstr>Слайд 6</vt:lpstr>
      <vt:lpstr>Легенда об апельсине.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Апельсин</dc:title>
  <cp:lastModifiedBy>User</cp:lastModifiedBy>
  <cp:revision>14</cp:revision>
  <dcterms:modified xsi:type="dcterms:W3CDTF">2012-09-05T18:32:02Z</dcterms:modified>
</cp:coreProperties>
</file>