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58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053F-A24A-44C6-A48E-4BC0A3BF0A01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4164-6877-40AF-8328-38A211D41E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keep4u.ru/full/061117/1d82ba5b38a732bdf2/jpg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Documents and Settings\24\Рабочий стол\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4286250"/>
            <a:ext cx="35004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Documents and Settings\24\Рабочий стол\11111111111111111111111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785938"/>
            <a:ext cx="3286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:\Новая папка (3)\IMG_0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785938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Новая папка (2)\DSC_1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286250"/>
            <a:ext cx="34988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357166"/>
            <a:ext cx="8329612" cy="6143625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357188"/>
            <a:ext cx="6143625" cy="1428750"/>
          </a:xfrm>
          <a:prstGeom prst="roundRect">
            <a:avLst/>
          </a:prstGeom>
          <a:solidFill>
            <a:schemeClr val="accent6">
              <a:lumMod val="75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Академия творчества»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2357438"/>
            <a:ext cx="3000375" cy="1428750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Учебная кафедра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2357438"/>
            <a:ext cx="3000375" cy="1428750"/>
          </a:xfrm>
          <a:prstGeom prst="rect">
            <a:avLst/>
          </a:prstGeom>
          <a:solidFill>
            <a:schemeClr val="accent4">
              <a:lumMod val="75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Кафедра искусства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4572000"/>
            <a:ext cx="3000375" cy="1428750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Кафедра социальных технологий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4572000"/>
            <a:ext cx="3214709" cy="1428750"/>
          </a:xfrm>
          <a:prstGeom prst="rect">
            <a:avLst/>
          </a:prstGeom>
          <a:solidFill>
            <a:schemeClr val="accent5">
              <a:lumMod val="75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Спортивно-оздоровительная кафедра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28813" y="1785938"/>
            <a:ext cx="214312" cy="5715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000750" y="1785938"/>
            <a:ext cx="214313" cy="5715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643313" y="1785938"/>
            <a:ext cx="214312" cy="27860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643438" y="1785938"/>
            <a:ext cx="214312" cy="27860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СТРУКТУРА  УПРАВЛЕНИЯ АКАДЕМИЕЙ  ТВОРЧЕСТВА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500174"/>
            <a:ext cx="321471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АКАДЕМИЧЕСКИЙ СОВЕТ</a:t>
            </a:r>
          </a:p>
          <a:p>
            <a:pPr algn="ctr"/>
            <a:r>
              <a:rPr lang="ru-RU" b="1" i="1" dirty="0" smtClean="0"/>
              <a:t>Президент </a:t>
            </a:r>
            <a:endParaRPr lang="ru-RU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15074" y="1784338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29454" y="1496785"/>
            <a:ext cx="185738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Совет </a:t>
            </a:r>
          </a:p>
          <a:p>
            <a:pPr algn="ctr"/>
            <a:r>
              <a:rPr lang="ru-RU" b="1" dirty="0" smtClean="0"/>
              <a:t>кураторов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285992"/>
            <a:ext cx="2428892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Учебная кафедра</a:t>
            </a:r>
            <a:endParaRPr lang="ru-RU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7158" y="2643182"/>
            <a:ext cx="2143140" cy="571504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Ученый совет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Председатель   </a:t>
            </a:r>
            <a:endParaRPr kumimoji="0" lang="ru-RU" sz="12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57224" y="3214686"/>
            <a:ext cx="2214578" cy="71438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Клуб интеллектуальных игр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cs typeface="Arial" pitchFamily="34" charset="0"/>
              </a:rPr>
              <a:t>Администратор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929852" y="2928140"/>
            <a:ext cx="157163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393405" y="3750471"/>
            <a:ext cx="3143272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785918" y="3571876"/>
            <a:ext cx="3286148" cy="1285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5074" y="2357430"/>
            <a:ext cx="257176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Кафедра искусства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500826" y="4714884"/>
            <a:ext cx="2357454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Спортивно-оздоровительная кафедра</a:t>
            </a:r>
            <a:endParaRPr lang="ru-RU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357950" y="3500438"/>
            <a:ext cx="2143122" cy="785818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Мастерская интересных дел МИД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Директор 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29058" y="3714752"/>
            <a:ext cx="1571636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Старостат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cs typeface="Arial" pitchFamily="34" charset="0"/>
              </a:rPr>
              <a:t>Председатель 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929454" y="2714620"/>
            <a:ext cx="1857356" cy="785818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Творческий дом «Созвездие»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/>
              <a:t>Руководитель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2786050" y="2143116"/>
            <a:ext cx="500066" cy="3275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15008" y="2143116"/>
            <a:ext cx="500066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035157" y="3393281"/>
            <a:ext cx="2501124" cy="7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1" idx="1"/>
          </p:cNvCxnSpPr>
          <p:nvPr/>
        </p:nvCxnSpPr>
        <p:spPr>
          <a:xfrm flipV="1">
            <a:off x="3286116" y="4057652"/>
            <a:ext cx="642942" cy="142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429521" y="3714355"/>
            <a:ext cx="3143272" cy="7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00760" y="528638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720" y="4286256"/>
            <a:ext cx="2786082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Кафедра социальных технологий</a:t>
            </a:r>
            <a:endParaRPr lang="ru-RU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142976" y="4929198"/>
            <a:ext cx="1912935" cy="500066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Отдел воспитания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Руководитель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143636" y="5643578"/>
            <a:ext cx="2693987" cy="571504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Олимпийский комитет ШОК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Председатель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14348" y="5929330"/>
            <a:ext cx="2398712" cy="5715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Служба правопорядка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Начальник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57158" y="5429264"/>
            <a:ext cx="1643074" cy="500066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Пресс-центр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Шеф-редактор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857620" y="4857760"/>
            <a:ext cx="2000252" cy="5826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Активы классных коллективов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929058" y="5857892"/>
            <a:ext cx="1714500" cy="28575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Школа актива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4536282" y="5607859"/>
            <a:ext cx="357189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7" idx="1"/>
          </p:cNvCxnSpPr>
          <p:nvPr/>
        </p:nvCxnSpPr>
        <p:spPr>
          <a:xfrm rot="10800000">
            <a:off x="3071802" y="4929202"/>
            <a:ext cx="857256" cy="10715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7" idx="3"/>
          </p:cNvCxnSpPr>
          <p:nvPr/>
        </p:nvCxnSpPr>
        <p:spPr>
          <a:xfrm flipV="1">
            <a:off x="5643558" y="5357826"/>
            <a:ext cx="857268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3071802" y="4643446"/>
            <a:ext cx="214314" cy="37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521991" y="4593437"/>
            <a:ext cx="38577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D:\Мои рисунки\проекты 2008\P1000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228598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D:\Мои рисунки\проекты 2008\проекты начальной школы\P10008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1966" cy="16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Учебная кафедра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0430" y="1643050"/>
            <a:ext cx="2171700" cy="447675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Учебно-познавательное творчество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14678" y="2071678"/>
            <a:ext cx="2786082" cy="428628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Формы деятельности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28926" y="2428868"/>
            <a:ext cx="1428760" cy="1566861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Мероприятия: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конференции;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олимпиады;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предметные недели;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проекты;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экскурсии.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4357686" y="2428868"/>
            <a:ext cx="1673226" cy="1571636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Клубы,  кружки, объединения: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предметные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нтеллектуально-игровые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компьютерные.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14348" y="1571612"/>
            <a:ext cx="2143140" cy="571504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Ученый совет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Председатель   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286512" y="1714488"/>
            <a:ext cx="2214578" cy="7143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Клуб интеллектуальных игр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cs typeface="Arial" pitchFamily="34" charset="0"/>
              </a:rPr>
              <a:t>Администратор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14282" y="4714884"/>
            <a:ext cx="2214610" cy="428628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Фестиваль проектной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деятельности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28596" y="2428868"/>
            <a:ext cx="2214578" cy="714380"/>
          </a:xfrm>
          <a:prstGeom prst="rect">
            <a:avLst/>
          </a:prstGeom>
          <a:solidFill>
            <a:srgbClr val="FF99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Проектно-исследовательское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объединение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3571868" y="4143380"/>
            <a:ext cx="1571636" cy="515938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Предметные школы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357158" y="3929066"/>
            <a:ext cx="1371600" cy="500066"/>
          </a:xfrm>
          <a:prstGeom prst="rect">
            <a:avLst/>
          </a:prstGeom>
          <a:solidFill>
            <a:srgbClr val="FF99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Олимпиады,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конкурсы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6429388" y="3071810"/>
            <a:ext cx="1778000" cy="660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Интеллектуальный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марафон «Умники и умницы»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715140" y="2571744"/>
            <a:ext cx="2138363" cy="495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«Маленькие академики»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1-4 классы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7000892" y="3714752"/>
            <a:ext cx="1938337" cy="8572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Калейдоскоп открытый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День творчества начальной школы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6429388" y="4572008"/>
            <a:ext cx="2071701" cy="7858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Игра «Школьная кампания»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День экономических наук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14282" y="3214686"/>
            <a:ext cx="1390650" cy="71438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Городская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конференция НОУ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1428728" y="4286256"/>
            <a:ext cx="1500198" cy="4572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Дистанционные олимпиады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571604" y="3357562"/>
            <a:ext cx="1285884" cy="4572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Курчатовские чтения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4500562" y="4857760"/>
            <a:ext cx="1571636" cy="42862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Школа Пифагора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3071802" y="4857760"/>
            <a:ext cx="1371600" cy="457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Экономическая школа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2571736" y="5786454"/>
            <a:ext cx="3929090" cy="857256"/>
          </a:xfrm>
          <a:prstGeom prst="rect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Фестиваль </a:t>
            </a:r>
            <a:r>
              <a:rPr lang="ru-RU" sz="1600" b="1" dirty="0" smtClean="0"/>
              <a:t>«Школьное созвездие».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Торжественное подведение итогов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работы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15140" y="5357826"/>
            <a:ext cx="2165350" cy="6715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Лингвистический турнир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День филологических наук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2" grpId="0" animBg="1"/>
      <p:bldP spid="2051" grpId="0" animBg="1"/>
      <p:bldP spid="2050" grpId="0" animBg="1"/>
      <p:bldP spid="2049" grpId="0" animBg="1"/>
      <p:bldP spid="30" grpId="0" animBg="1"/>
      <p:bldP spid="33" grpId="0" animBg="1"/>
      <p:bldP spid="34" grpId="0" animBg="1"/>
      <p:bldP spid="2097" grpId="0" animBg="1"/>
      <p:bldP spid="2098" grpId="0" animBg="1"/>
      <p:bldP spid="2099" grpId="0" animBg="1"/>
      <p:bldP spid="2101" grpId="0" animBg="1"/>
      <p:bldP spid="2103" grpId="0" animBg="1"/>
      <p:bldP spid="2104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Кафедра искусства</a:t>
            </a: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36F2-DDF8-4F3B-A9C3-3B46E37CDF43}" type="datetime1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071802" y="1500174"/>
            <a:ext cx="2325688" cy="419100"/>
          </a:xfrm>
          <a:prstGeom prst="rect">
            <a:avLst/>
          </a:prstGeom>
          <a:solidFill>
            <a:srgbClr val="DBE5F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Культурно-эстетическое творчество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071802" y="1928802"/>
            <a:ext cx="2325688" cy="309563"/>
          </a:xfrm>
          <a:prstGeom prst="rect">
            <a:avLst/>
          </a:prstGeom>
          <a:solidFill>
            <a:srgbClr val="DBE5F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Формы деятельности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857488" y="2285992"/>
            <a:ext cx="1395412" cy="1643074"/>
          </a:xfrm>
          <a:prstGeom prst="rect">
            <a:avLst/>
          </a:prstGeom>
          <a:solidFill>
            <a:srgbClr val="DBE5F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Студии, мастерские: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театральная;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изо;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танцевальная;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музыкальная;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школа экранных технологий.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429124" y="2214554"/>
            <a:ext cx="1144588" cy="1428760"/>
          </a:xfrm>
          <a:prstGeom prst="rect">
            <a:avLst/>
          </a:prstGeom>
          <a:solidFill>
            <a:srgbClr val="DBE5F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Мероприятия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спектакли;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выставки;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конкурсы;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фестивали;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концерты;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гостиные.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0034" y="1714488"/>
            <a:ext cx="1857356" cy="785818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Творческий дом «Созвездие»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/>
              <a:t>Руководитель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72264" y="1285860"/>
            <a:ext cx="2143122" cy="785818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Мастерская интересных дел МИД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Директор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214282" y="2786058"/>
            <a:ext cx="1928826" cy="4572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Литературно-музыкальная гостиная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428596" y="3286124"/>
            <a:ext cx="2071670" cy="6350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«Наш вернисаж»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Выставка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творческих работ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14348" y="3929066"/>
            <a:ext cx="1714500" cy="4572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Литературный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альманах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5786446" y="2928934"/>
            <a:ext cx="1828800" cy="571504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Фестиваль сказок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«Дорогами добра».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285720" y="4429132"/>
            <a:ext cx="1358900" cy="4572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Театральная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гостиная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1785918" y="4429132"/>
            <a:ext cx="1587500" cy="500066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Вечер солдатской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песни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2500298" y="5500702"/>
            <a:ext cx="3857652" cy="928694"/>
          </a:xfrm>
          <a:prstGeom prst="rect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Заключительный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фестиваль творчества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«Школьное созвездие».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Отчет творческих  объединений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2132" y="3929066"/>
            <a:ext cx="2143140" cy="461665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Конкурс «Мисс школы» и «Мистер школы»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929454" y="4429132"/>
            <a:ext cx="1643106" cy="276999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День Валентина</a:t>
            </a:r>
            <a:endParaRPr lang="ru-RU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715008" y="4714884"/>
            <a:ext cx="1714512" cy="276999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Вахта Памяти</a:t>
            </a:r>
            <a:endParaRPr lang="ru-RU" sz="1200" b="1" dirty="0"/>
          </a:p>
        </p:txBody>
      </p:sp>
      <p:pic>
        <p:nvPicPr>
          <p:cNvPr id="47" name="Рисунок 46" descr="D:\Мои рисунки\новый год\DSC01673.JPG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D:\Мои рисунки\новый год\IMG_0499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997697" y="5000612"/>
            <a:ext cx="214630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D:\Мои рисунки\101_PANA\P1010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3513"/>
            <a:ext cx="214310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6929454" y="2500306"/>
            <a:ext cx="1828800" cy="428628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Школьная игровая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компания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215206" y="3357562"/>
            <a:ext cx="1679579" cy="642942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«День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благодарения  учителей»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00628" y="5000636"/>
            <a:ext cx="1857388" cy="285752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Последний звонок.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9719" grpId="0" animBg="1"/>
      <p:bldP spid="29718" grpId="0" animBg="1"/>
      <p:bldP spid="29717" grpId="0" animBg="1"/>
      <p:bldP spid="29716" grpId="0" animBg="1"/>
      <p:bldP spid="32" grpId="0" animBg="1"/>
      <p:bldP spid="33" grpId="0" animBg="1"/>
      <p:bldP spid="29743" grpId="0" animBg="1"/>
      <p:bldP spid="29744" grpId="0" animBg="1"/>
      <p:bldP spid="29745" grpId="0" animBg="1"/>
      <p:bldP spid="29746" grpId="0" animBg="1"/>
      <p:bldP spid="29747" grpId="0" animBg="1"/>
      <p:bldP spid="29748" grpId="0" animBg="1"/>
      <p:bldP spid="29750" grpId="0" animBg="1"/>
      <p:bldP spid="44" grpId="0" animBg="1"/>
      <p:bldP spid="45" grpId="0" animBg="1"/>
      <p:bldP spid="46" grpId="0" animBg="1"/>
      <p:bldP spid="24" grpId="0" animBg="1"/>
      <p:bldP spid="1026" grpId="0" animBg="1"/>
      <p:bldP spid="1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D:\Мои рисунки\ФОТО2\фото уроки и мероприятия в начальной школе\P1010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Кафедра социальных технологий</a:t>
            </a: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10649644">
            <a:off x="5041575" y="1553322"/>
            <a:ext cx="3990039" cy="5228098"/>
          </a:xfrm>
          <a:prstGeom prst="moon">
            <a:avLst>
              <a:gd name="adj" fmla="val 50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>
            <a:off x="0" y="1571612"/>
            <a:ext cx="4143372" cy="5286388"/>
          </a:xfrm>
          <a:prstGeom prst="moon">
            <a:avLst>
              <a:gd name="adj" fmla="val 50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286116" y="1428736"/>
            <a:ext cx="2171700" cy="43815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Общественное творчество личности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071802" y="1928802"/>
            <a:ext cx="2643206" cy="29845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Формы деятельности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57422" y="2214554"/>
            <a:ext cx="1901806" cy="163830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Клубы,  советы объединения: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-академический совет;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-гражданский форум;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школьная газета;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радиостудия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ШИК;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клуб деловых игр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214810" y="2214554"/>
            <a:ext cx="1857388" cy="142401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Мероприятия: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конференции;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ролевые игры;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деловые игры;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круглые столы;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экскурсии;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рейтинговая система.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1912935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Отдел воспитания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Руководитель 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715140" y="1428736"/>
            <a:ext cx="1643074" cy="500066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Пресс-центр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Шеф-редактор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14546" y="5857892"/>
            <a:ext cx="2398712" cy="5715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Служба правопорядка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Начальник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286512" y="2214554"/>
            <a:ext cx="1371600" cy="4445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«Школьная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газета»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43768" y="2714620"/>
            <a:ext cx="1828800" cy="4445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«Школьное телевидение»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2910" y="4429132"/>
            <a:ext cx="1600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«Биржа полезных дел»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29058" y="5000636"/>
            <a:ext cx="1714500" cy="28575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Школа актива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29388" y="3214686"/>
            <a:ext cx="1485900" cy="457200"/>
          </a:xfrm>
          <a:prstGeom prst="rect">
            <a:avLst/>
          </a:prstGeom>
          <a:solidFill>
            <a:srgbClr val="7AF90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«Школьная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радиостудия»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57422" y="4357694"/>
            <a:ext cx="1828800" cy="4937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Конкурс «Мой класс, просто Ас»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785918" y="4929198"/>
            <a:ext cx="1828800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Конкурс «Ученик года»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929190" y="4429132"/>
            <a:ext cx="1371600" cy="42862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Старосты классов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215074" y="5143512"/>
            <a:ext cx="1371600" cy="4841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Классные редколлегии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86512" y="4714884"/>
            <a:ext cx="1343024" cy="4429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Организаторы классных дел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929190" y="5643578"/>
            <a:ext cx="1485900" cy="4841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Организаторы школьных  КТД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282" y="2214554"/>
            <a:ext cx="1928826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Творческое объединение «</a:t>
            </a:r>
            <a:r>
              <a:rPr lang="ru-RU" sz="1200" b="1" dirty="0" err="1" smtClean="0"/>
              <a:t>Цветик-семицветик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59" name="Рисунок 2" descr="P1010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92397" y="5236877"/>
            <a:ext cx="1813522" cy="1428728"/>
          </a:xfrm>
          <a:prstGeom prst="rect">
            <a:avLst/>
          </a:prstGeom>
          <a:noFill/>
        </p:spPr>
      </p:pic>
      <p:pic>
        <p:nvPicPr>
          <p:cNvPr id="60" name="Рисунок 59" descr="D:\Мои рисунки\проекты 2008\проекты начальной школы\P1000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643314"/>
            <a:ext cx="1531092" cy="107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57158" y="3071810"/>
            <a:ext cx="1571636" cy="50006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Старостат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cs typeface="Arial" pitchFamily="34" charset="0"/>
              </a:rPr>
              <a:t>Председатель 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14282" y="3714752"/>
            <a:ext cx="2000252" cy="5826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Активы классных коллективов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26" grpId="0" animBg="1"/>
      <p:bldP spid="1055" grpId="0" animBg="1"/>
      <p:bldP spid="1033" grpId="0" animBg="1"/>
      <p:bldP spid="1031" grpId="0" animBg="1"/>
      <p:bldP spid="1028" grpId="0" animBg="1"/>
      <p:bldP spid="1027" grpId="0" animBg="1"/>
      <p:bldP spid="38" grpId="0" animBg="1"/>
      <p:bldP spid="39" grpId="0" animBg="1"/>
      <p:bldP spid="40" grpId="0" animBg="1"/>
      <p:bldP spid="12290" grpId="0" animBg="1"/>
      <p:bldP spid="12291" grpId="0" animBg="1"/>
      <p:bldP spid="12292" grpId="0" animBg="1"/>
      <p:bldP spid="12293" grpId="0" animBg="1"/>
      <p:bldP spid="12295" grpId="0" animBg="1"/>
      <p:bldP spid="12296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5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 descr="23 февраля 028"/>
          <p:cNvPicPr>
            <a:picLocks noChangeAspect="1" noChangeArrowheads="1"/>
          </p:cNvPicPr>
          <p:nvPr/>
        </p:nvPicPr>
        <p:blipFill>
          <a:blip r:embed="rId2" cstate="print"/>
          <a:srcRect r="15578"/>
          <a:stretch>
            <a:fillRect/>
          </a:stretch>
        </p:blipFill>
        <p:spPr bwMode="auto">
          <a:xfrm>
            <a:off x="6683277" y="4929198"/>
            <a:ext cx="2460723" cy="1928802"/>
          </a:xfrm>
          <a:prstGeom prst="rect">
            <a:avLst/>
          </a:prstGeom>
          <a:noFill/>
        </p:spPr>
      </p:pic>
      <p:pic>
        <p:nvPicPr>
          <p:cNvPr id="30772" name="Picture 52" descr="23 февраля 001"/>
          <p:cNvPicPr>
            <a:picLocks noChangeAspect="1" noChangeArrowheads="1"/>
          </p:cNvPicPr>
          <p:nvPr/>
        </p:nvPicPr>
        <p:blipFill>
          <a:blip r:embed="rId3" cstate="print"/>
          <a:srcRect l="28850" r="29761"/>
          <a:stretch>
            <a:fillRect/>
          </a:stretch>
        </p:blipFill>
        <p:spPr bwMode="auto">
          <a:xfrm>
            <a:off x="0" y="4071942"/>
            <a:ext cx="1720077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Спортивно-оздоровительная кафедра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14348" y="1643050"/>
            <a:ext cx="2171700" cy="419100"/>
          </a:xfrm>
          <a:prstGeom prst="rect">
            <a:avLst/>
          </a:prstGeom>
          <a:solidFill>
            <a:srgbClr val="FBD4B4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 жизни как личное творчество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71472" y="2143116"/>
            <a:ext cx="2325688" cy="585789"/>
          </a:xfrm>
          <a:prstGeom prst="rect">
            <a:avLst/>
          </a:prstGeom>
          <a:solidFill>
            <a:srgbClr val="FBD4B4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Формы деятельности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28596" y="2714620"/>
            <a:ext cx="1052512" cy="571504"/>
          </a:xfrm>
          <a:prstGeom prst="rect">
            <a:avLst/>
          </a:prstGeom>
          <a:solidFill>
            <a:srgbClr val="FBD4B4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Секции, клубы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500166" y="2714620"/>
            <a:ext cx="1754188" cy="1785950"/>
          </a:xfrm>
          <a:prstGeom prst="rect">
            <a:avLst/>
          </a:prstGeom>
          <a:solidFill>
            <a:srgbClr val="FBD4B4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Мероприятия: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туристические походы;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эстафеты;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традиционные игры;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показательные выступления;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соревнования.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4071934" y="2857496"/>
            <a:ext cx="1714500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Городская спартакиада школьников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857752" y="1643050"/>
            <a:ext cx="2693987" cy="571504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Олимпийский комитет ШОК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Председатель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072066" y="4714884"/>
            <a:ext cx="1828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День здоровья</a:t>
            </a: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6858016" y="4000504"/>
            <a:ext cx="1828800" cy="493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«Папа, мама, я - спортивная семья»</a:t>
            </a:r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6500826" y="3000372"/>
            <a:ext cx="2082800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Школьные спортивные соревнования и праздники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3643306" y="4000504"/>
            <a:ext cx="1828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«Зарница – школа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безопасности»</a:t>
            </a:r>
          </a:p>
        </p:txBody>
      </p:sp>
      <p:pic>
        <p:nvPicPr>
          <p:cNvPr id="30773" name="Picture 53" descr="MOV0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955" y="5143512"/>
            <a:ext cx="2147375" cy="1714488"/>
          </a:xfrm>
          <a:prstGeom prst="rect">
            <a:avLst/>
          </a:prstGeom>
          <a:noFill/>
        </p:spPr>
      </p:pic>
      <p:pic>
        <p:nvPicPr>
          <p:cNvPr id="30774" name="Picture 54" descr="идем под парусом(№4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143512"/>
            <a:ext cx="2491074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6" grpId="0" animBg="1"/>
      <p:bldP spid="30735" grpId="0" animBg="1"/>
      <p:bldP spid="30734" grpId="0" animBg="1"/>
      <p:bldP spid="30733" grpId="0" animBg="1"/>
      <p:bldP spid="30767" grpId="0" animBg="1"/>
      <p:bldP spid="33" grpId="0" animBg="1"/>
      <p:bldP spid="30768" grpId="0" animBg="1"/>
      <p:bldP spid="30769" grpId="0" animBg="1"/>
      <p:bldP spid="30770" grpId="0" animBg="1"/>
      <p:bldP spid="307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Цветик-семицветик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000496" y="1714488"/>
            <a:ext cx="1271582" cy="1428760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63500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J02339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1797050" cy="16256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lum bright="10000" contrast="-20000"/>
          </a:blip>
          <a:srcRect r="21463" b="16667"/>
          <a:stretch>
            <a:fillRect/>
          </a:stretch>
        </p:blipFill>
        <p:spPr bwMode="auto">
          <a:xfrm>
            <a:off x="357158" y="3643314"/>
            <a:ext cx="1544636" cy="125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ogo_top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072074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user posted image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876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J023395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428736"/>
            <a:ext cx="1579560" cy="1660524"/>
          </a:xfrm>
          <a:prstGeom prst="rect">
            <a:avLst/>
          </a:prstGeom>
          <a:noFill/>
        </p:spPr>
      </p:pic>
      <p:pic>
        <p:nvPicPr>
          <p:cNvPr id="13" name="Рисунок 12" descr="5_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000636"/>
            <a:ext cx="1125532" cy="114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val 3"/>
          <p:cNvSpPr>
            <a:spLocks noChangeArrowheads="1"/>
          </p:cNvSpPr>
          <p:nvPr/>
        </p:nvSpPr>
        <p:spPr bwMode="auto">
          <a:xfrm rot="20205110">
            <a:off x="2390135" y="2507294"/>
            <a:ext cx="1662199" cy="869660"/>
          </a:xfrm>
          <a:prstGeom prst="ellipse">
            <a:avLst/>
          </a:prstGeom>
          <a:solidFill>
            <a:srgbClr val="FFC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18422678">
            <a:off x="2843631" y="3257858"/>
            <a:ext cx="1667874" cy="975044"/>
          </a:xfrm>
          <a:prstGeom prst="ellipse">
            <a:avLst/>
          </a:prstGeom>
          <a:solidFill>
            <a:srgbClr val="CC00FF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 rot="5400000">
            <a:off x="3800151" y="3557907"/>
            <a:ext cx="1547618" cy="1004052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3378082">
            <a:off x="4719023" y="3323769"/>
            <a:ext cx="1578054" cy="854367"/>
          </a:xfrm>
          <a:prstGeom prst="ellipse">
            <a:avLst/>
          </a:prstGeom>
          <a:solidFill>
            <a:srgbClr val="00B0F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 rot="1513105">
            <a:off x="5240748" y="2596676"/>
            <a:ext cx="1642683" cy="823929"/>
          </a:xfrm>
          <a:prstGeom prst="ellipse">
            <a:avLst/>
          </a:prstGeom>
          <a:solidFill>
            <a:srgbClr val="FF99FF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 rot="20492662">
            <a:off x="5297181" y="1710662"/>
            <a:ext cx="1452551" cy="755546"/>
          </a:xfrm>
          <a:prstGeom prst="ellipse">
            <a:avLst/>
          </a:prstGeom>
          <a:solidFill>
            <a:srgbClr val="7030A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2357422" y="1643050"/>
            <a:ext cx="1662199" cy="8696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2910" y="2857496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Остров эрудитов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71604" y="3857628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Долина добра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0" y="5500702"/>
            <a:ext cx="15001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Скала раздумий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43768" y="5572140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Долина чудес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86644" y="4500570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Площадь Победы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72330" y="2786058"/>
            <a:ext cx="17145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Море творчества</a:t>
            </a:r>
            <a:endParaRPr lang="ru-RU" b="1" dirty="0"/>
          </a:p>
        </p:txBody>
      </p:sp>
      <p:pic>
        <p:nvPicPr>
          <p:cNvPr id="10" name="Рисунок 9" descr="J023304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500570"/>
            <a:ext cx="1657350" cy="15494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86248" y="5786454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Река здоровья</a:t>
            </a:r>
            <a:endParaRPr lang="ru-RU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4" grpId="0" animBg="1"/>
      <p:bldP spid="307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8577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Академический совет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072494" cy="4714908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Координирует деятельность всех кафедр и объединений учащихся, планирует и организует внешкольную и внеклассную работу.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Организует дежурство, поддерживает дисциплину и порядок в школе.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Устанавливает шефство старшеклассников над малышами, учащихся над ветеранами, инвалидами.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Рассматривает и утверждает положение, памятки, инструкции, регулирующие внутреннюю деятельность учащихся в классах.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Организует выпуск школьных газет.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Решает вопросы поощрения и наказания, принимает решение об ответственности учащихся в соответствии со своими полномочиями.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Организует соревнования между классами и рабочими органами самоуправления, подводит итоги.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Утверждает состав делегации учащихся школы на городские мероприятия.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456</Words>
  <Application>Microsoft Office PowerPoint</Application>
  <PresentationFormat>Экран (4:3)</PresentationFormat>
  <Paragraphs>203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СТРУКТУРА  УПРАВЛЕНИЯ АКАДЕМИЕЙ  ТВОРЧЕСТВА</vt:lpstr>
      <vt:lpstr> Учебная кафедра </vt:lpstr>
      <vt:lpstr> Кафедра искусства </vt:lpstr>
      <vt:lpstr>Кафедра социальных технологий </vt:lpstr>
      <vt:lpstr> Спортивно-оздоровительная кафедра </vt:lpstr>
      <vt:lpstr> Игра «Цветик-семицветик» </vt:lpstr>
      <vt:lpstr> Академический совет</vt:lpstr>
    </vt:vector>
  </TitlesOfParts>
  <Company>school24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2012-09-19T09:01:15Z</dcterms:created>
  <dcterms:modified xsi:type="dcterms:W3CDTF">2012-09-19T09:09:21Z</dcterms:modified>
</cp:coreProperties>
</file>