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0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39F1C-9C72-407E-9080-431A45867BBF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A537A-5F4B-4217-A08B-507D38BD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66BB-5CAF-470E-981A-22255F88ECB1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8443-1B52-4D9D-A41B-4D0F6DF0C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1629-767C-44FD-AC34-E3CEF2F15476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32D0-5A70-4E47-BF41-F3CDCA4B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F01306-CD40-4929-8321-120E0AD8FD37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0DDC94-1FF2-4068-9D57-47991880B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E823-D014-4ABE-8AFB-71A5961372F3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4588-C77C-4540-A609-0B596B2AF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8517-680E-483E-9E4E-AB09D56C8069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46C7-49F3-44E3-BBD9-CB3A1F1FB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1566-DA12-478D-8EC0-66C472F136EE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340B-9E14-4363-8655-F69496DC8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595BF5-ED9B-4324-B953-84B548FD875C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B457E6-A2C3-42E0-943C-257BE662F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86A4-0B37-486D-9375-4CCF681C21A7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848F-26A8-4BAD-B02A-4E77FA00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8012A9-6A18-453C-B993-9DA30F432795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EDA858-C286-4327-8142-AC174B182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76939-3288-426A-AA77-65301C1B4D6B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1CD2D0-0733-4ED0-85EA-06007FEB8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F7D1E72-A0CD-4B30-9CCD-6078613598C3}" type="datetimeFigureOut">
              <a:rPr lang="ru-RU"/>
              <a:pPr>
                <a:defRPr/>
              </a:pPr>
              <a:t>16.04.2010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599533-1033-4D81-8623-5D907382A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799" r:id="rId4"/>
    <p:sldLayoutId id="2147483800" r:id="rId5"/>
    <p:sldLayoutId id="2147483807" r:id="rId6"/>
    <p:sldLayoutId id="2147483801" r:id="rId7"/>
    <p:sldLayoutId id="2147483808" r:id="rId8"/>
    <p:sldLayoutId id="2147483809" r:id="rId9"/>
    <p:sldLayoutId id="2147483802" r:id="rId10"/>
    <p:sldLayoutId id="21474838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214563"/>
            <a:ext cx="7672387" cy="18938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   «Нюрнбергский 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процесс»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85750"/>
            <a:ext cx="8715375" cy="1508125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Исследовательско – информационный </a:t>
            </a:r>
          </a:p>
          <a:p>
            <a:r>
              <a:rPr lang="ru-RU" sz="4000" smtClean="0">
                <a:solidFill>
                  <a:schemeClr val="tx1"/>
                </a:solidFill>
              </a:rPr>
              <a:t>                      проект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572125" y="5072063"/>
            <a:ext cx="3286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Ученицы 9 «г» класса</a:t>
            </a:r>
          </a:p>
          <a:p>
            <a:pPr algn="ctr"/>
            <a:r>
              <a:rPr lang="ru-RU">
                <a:latin typeface="Century Schoolbook" pitchFamily="18" charset="0"/>
              </a:rPr>
              <a:t>МОУ-СОШ№1</a:t>
            </a:r>
          </a:p>
          <a:p>
            <a:pPr algn="ctr"/>
            <a:r>
              <a:rPr lang="ru-RU">
                <a:latin typeface="Century Schoolbook" pitchFamily="18" charset="0"/>
              </a:rPr>
              <a:t>Волковой Виолетты</a:t>
            </a:r>
          </a:p>
          <a:p>
            <a:pPr algn="ctr"/>
            <a:r>
              <a:rPr lang="ru-RU">
                <a:latin typeface="Century Schoolbook" pitchFamily="18" charset="0"/>
              </a:rPr>
              <a:t>П.Славянка </a:t>
            </a:r>
          </a:p>
          <a:p>
            <a:pPr algn="ctr"/>
            <a:r>
              <a:rPr lang="ru-RU">
                <a:latin typeface="Century Schoolbook" pitchFamily="18" charset="0"/>
              </a:rPr>
              <a:t>2010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 концлагерей и лагерей смерт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5" y="395910"/>
            <a:ext cx="6786610" cy="381890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14313" y="4500563"/>
            <a:ext cx="434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Карта концлагерей и лагерей смерти</a:t>
            </a:r>
          </a:p>
        </p:txBody>
      </p:sp>
      <p:pic>
        <p:nvPicPr>
          <p:cNvPr id="6" name="Рисунок 5" descr="800px-Buchenwald-J-Rouard-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94862"/>
            <a:ext cx="4214842" cy="269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429125" y="6143625"/>
            <a:ext cx="459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Крематорий, концлагерь «Бухенвальд».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упы узников Руссен-лагер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86182" y="3143248"/>
            <a:ext cx="4786346" cy="310801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429125" y="6286500"/>
            <a:ext cx="3376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Узники концлагеря «Руссен»</a:t>
            </a:r>
          </a:p>
        </p:txBody>
      </p:sp>
      <p:pic>
        <p:nvPicPr>
          <p:cNvPr id="6" name="Рисунок 5" descr="699px-Buchenwald_corpse_trailer_ww2-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4929222" cy="4042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42938" y="4714875"/>
            <a:ext cx="176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«Бухенвальд»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з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964516" cy="297338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14313" y="3929063"/>
            <a:ext cx="2963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Газ, с помощью которого </a:t>
            </a:r>
          </a:p>
          <a:p>
            <a:r>
              <a:rPr lang="ru-RU">
                <a:latin typeface="Century Schoolbook" pitchFamily="18" charset="0"/>
              </a:rPr>
              <a:t>умерщвляли людей</a:t>
            </a:r>
          </a:p>
        </p:txBody>
      </p:sp>
      <p:pic>
        <p:nvPicPr>
          <p:cNvPr id="6" name="Рисунок 5" descr="450px-Buchenwald--KZ-Pferdestal_Genickschussanlag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142984"/>
            <a:ext cx="3343284" cy="4457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214938" y="5929313"/>
            <a:ext cx="310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Одно из орудий убийств в </a:t>
            </a:r>
          </a:p>
          <a:p>
            <a:r>
              <a:rPr lang="ru-RU">
                <a:latin typeface="Century Schoolbook" pitchFamily="18" charset="0"/>
              </a:rPr>
              <a:t>         лагерях смерти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1px-Namering_exhumed_bodies_of_SS_murdered_slave_workers_ww2-18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42852"/>
            <a:ext cx="4681689" cy="364333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285875" y="6072188"/>
            <a:ext cx="5946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Уничтожение деревень на западе Советского Союза</a:t>
            </a:r>
          </a:p>
        </p:txBody>
      </p:sp>
      <p:pic>
        <p:nvPicPr>
          <p:cNvPr id="6" name="Содержимое 3" descr="800px-Buchenwald-J-Rouard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3116"/>
            <a:ext cx="4475950" cy="3623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Ebensee_concentration_camp_prisoners_194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714356"/>
            <a:ext cx="6143668" cy="450791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500313" y="5357813"/>
            <a:ext cx="373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Люди к концлагере «Майданек»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nzentrazionslage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59935" y="428625"/>
            <a:ext cx="5755271" cy="500063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857500" y="5857875"/>
            <a:ext cx="264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Карта лагерей смерти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сковская область 1942 год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3625425" cy="511652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Останки погибших в лагере смерти Майдане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66"/>
            <a:ext cx="4834539" cy="2793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571500" y="5857875"/>
            <a:ext cx="331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Псковская область, 1942 год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357688" y="3714750"/>
            <a:ext cx="447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Останки погибших в лагере Майданек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Лидер\Проект\н.п\Проект - фотографии\комната для пыто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57166"/>
            <a:ext cx="4675486" cy="350661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1500188" y="4143375"/>
            <a:ext cx="236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Комната для пыток</a:t>
            </a:r>
          </a:p>
        </p:txBody>
      </p:sp>
      <p:pic>
        <p:nvPicPr>
          <p:cNvPr id="1027" name="Picture 3" descr="C:\Documents and Settings\Administrator\Desktop\Лидер\Проект\н.п\Проект - фотографии\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4351471" cy="3262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857750" y="5786438"/>
            <a:ext cx="3757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Некоторые предметы для пыток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3px-Some_of_the_bodies_being_removed_by_German_civilians_for_decent_burial_at_Gusen_Concentration_Camp%2C_Muhlhausen%2C_near_Linz%2C_Austri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3857635" cy="4511854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474px-Buchenwald_burned_alive_ww2-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3617935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714625" y="5357813"/>
            <a:ext cx="295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Дети, умершие от голода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Подсудимые: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598613"/>
            <a:ext cx="7467600" cy="52593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Обвинительный акт рассматривал преступления  Геринга, Риббентропа, Лея, Кейтеля, Кальтенбруннера, Розенберга, Франка, Фрика, Штрейхера, Функа, Шахта, Круппа, Деница, Редера, Шираха, Заукеля, Йодля, Бормана, Папена, Зейсс-Инкварта, Шпеера, Нейрата и Фриче индивидуально и как членов любой из групп или организаций, к которым они принадлежали.</a:t>
            </a:r>
          </a:p>
          <a:p>
            <a:pPr algn="just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Цели проекта: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88"/>
            <a:ext cx="7467600" cy="4973637"/>
          </a:xfrm>
        </p:spPr>
        <p:txBody>
          <a:bodyPr/>
          <a:lstStyle/>
          <a:p>
            <a:pPr algn="just"/>
            <a:r>
              <a:rPr lang="ru-RU" smtClean="0"/>
              <a:t>В процессе исследования изучить историю и значение Нюрнбергского процесса.</a:t>
            </a:r>
          </a:p>
          <a:p>
            <a:pPr algn="just"/>
            <a:endParaRPr lang="ru-RU" smtClean="0"/>
          </a:p>
          <a:p>
            <a:pPr algn="just"/>
            <a:r>
              <a:rPr lang="ru-RU" smtClean="0"/>
              <a:t>В канун 65-летия Победы Великой Отечественной Войны ознакомить учащихся с историей и решениями суда над нацистами.</a:t>
            </a:r>
          </a:p>
          <a:p>
            <a:pPr algn="just">
              <a:buFont typeface="Wingdings" pitchFamily="2" charset="2"/>
              <a:buNone/>
            </a:pPr>
            <a:endParaRPr lang="ru-RU" smtClean="0"/>
          </a:p>
          <a:p>
            <a:pPr algn="just"/>
            <a:r>
              <a:rPr lang="ru-RU" smtClean="0"/>
              <a:t>Показать значимость борьбы с фашизмом и неофашизмом в современном мире.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45ribb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143404" cy="267866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214438" y="3643313"/>
            <a:ext cx="2465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Допрос Риббентропа</a:t>
            </a:r>
          </a:p>
        </p:txBody>
      </p:sp>
      <p:pic>
        <p:nvPicPr>
          <p:cNvPr id="6" name="Рисунок 5" descr="камеры, в коорых содержались нацис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643182"/>
            <a:ext cx="4595851" cy="355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4000500" y="6488113"/>
            <a:ext cx="4859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Камеры, в которых содержались  нацисты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1000125"/>
            <a:ext cx="7358063" cy="4643438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 время подготовки к процессу было собрано и проверено свыше 100 тысяч захваченных немецких документов и около 10 тысяч отобрано для более детального изучения; просмотрены миллионы метров пленки трофейных кинофильмов и свыше 30 тысяч доставлено в Нюрнберг. Часть фильмов была представлена в качестве доказательств. В Нюрнберг так же доставили личного фотографа Гитлера Гофмана и свыше 25 тысяч фотографии. Из них большинство подготовили к использованию в качестве доказательств.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714375" y="6215063"/>
            <a:ext cx="2522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Трибуна для фюрера</a:t>
            </a:r>
          </a:p>
        </p:txBody>
      </p:sp>
      <p:pic>
        <p:nvPicPr>
          <p:cNvPr id="6" name="Рисунок 5" descr="0,,4543922_1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857496"/>
            <a:ext cx="5889640" cy="3314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Bundesarchiv_B_145_Bild-P022061%2C_Berlin%2C_NS-Kundgebung_im_Lustgarte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5125151" cy="376698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Начало процесса: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88"/>
            <a:ext cx="8043863" cy="4973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До начала заседания было организовано покушение на главу советского обвинителя Руденко. После этого еще больше усилили охрану.</a:t>
            </a:r>
          </a:p>
        </p:txBody>
      </p:sp>
      <p:pic>
        <p:nvPicPr>
          <p:cNvPr id="4" name="Рисунок 3" descr="Советский караул у здания трибунала во время работы Н.П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496"/>
            <a:ext cx="4810133" cy="3029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5786438" y="3429000"/>
            <a:ext cx="2982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Советский караул у </a:t>
            </a:r>
          </a:p>
          <a:p>
            <a:r>
              <a:rPr lang="ru-RU">
                <a:latin typeface="Century Schoolbook" pitchFamily="18" charset="0"/>
              </a:rPr>
              <a:t>здания трибунала во </a:t>
            </a:r>
          </a:p>
          <a:p>
            <a:r>
              <a:rPr lang="ru-RU">
                <a:latin typeface="Century Schoolbook" pitchFamily="18" charset="0"/>
              </a:rPr>
              <a:t>время работы </a:t>
            </a:r>
          </a:p>
          <a:p>
            <a:r>
              <a:rPr lang="ru-RU">
                <a:latin typeface="Century Schoolbook" pitchFamily="18" charset="0"/>
              </a:rPr>
              <a:t>Нюрнбергского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7758113" cy="250031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Начался Нюрнбергский процесс в 9 часов утра 20 ноября 1945 года.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Всего было 403 судебных заседания, на которых подсудимые дали показания; было допрошено 116 свидетелей. Русский текст стенограммы процесса составил 39 томов; один том содержал в себе 520 страниц.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Судей было восемь: четыре члена трибунала и четыре их заместителя, которые по болезни могли заменить одного из членов трибунала.</a:t>
            </a:r>
            <a:endParaRPr lang="ru-RU" dirty="0"/>
          </a:p>
        </p:txBody>
      </p:sp>
      <p:pic>
        <p:nvPicPr>
          <p:cNvPr id="4" name="Рисунок 3" descr="1945, комната машинисток Дворца правосудия во время подготовки Нюрнбергского процес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86124"/>
            <a:ext cx="3306544" cy="2571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5400" y="6215063"/>
            <a:ext cx="911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Комната машинисток Дворца правосудия во время  Нюрнбергского процесса.</a:t>
            </a:r>
          </a:p>
        </p:txBody>
      </p:sp>
      <p:pic>
        <p:nvPicPr>
          <p:cNvPr id="6" name="Рисунок 5" descr="открытие трибуна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571744"/>
            <a:ext cx="3786214" cy="3006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4286250" y="5857875"/>
            <a:ext cx="252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Открытие трибунала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Нацисты обвинялись 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Преступлениях против мира</a:t>
            </a:r>
          </a:p>
          <a:p>
            <a:r>
              <a:rPr lang="ru-RU" smtClean="0"/>
              <a:t>Военных преступлениях</a:t>
            </a:r>
          </a:p>
          <a:p>
            <a:r>
              <a:rPr lang="ru-RU" smtClean="0"/>
              <a:t>Преступлениях против человечности</a:t>
            </a:r>
          </a:p>
        </p:txBody>
      </p:sp>
      <p:pic>
        <p:nvPicPr>
          <p:cNvPr id="4" name="Рисунок 3" descr="Defendants_in_the_dock_at_nuremberg_tri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143248"/>
            <a:ext cx="3929090" cy="309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0090506073859%21Defendants_in_the_dock_at_nuremberg_tri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143247"/>
            <a:ext cx="3948398" cy="3108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3500438" y="648811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Подсудимые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500042"/>
            <a:ext cx="4214842" cy="495870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979613" y="5589588"/>
            <a:ext cx="6188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Фридрих Паулюс</a:t>
            </a:r>
            <a:r>
              <a:rPr lang="ru-RU"/>
              <a:t> – фельдмаршал; во время битвы </a:t>
            </a:r>
          </a:p>
          <a:p>
            <a:r>
              <a:rPr lang="ru-RU"/>
              <a:t>под Сталинградом его армия, насчитывающая 300 тыс. </a:t>
            </a:r>
          </a:p>
          <a:p>
            <a:r>
              <a:rPr lang="ru-RU"/>
              <a:t>человек, была взята в плен.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Последнее слово. Исполнение приговора: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30 сентября ровно в 10 часов утра при переполненном зале началось оглашение приговора. Единственные, кого оправдали – Шахт, </a:t>
            </a:r>
            <a:r>
              <a:rPr lang="ru-RU" dirty="0" err="1" smtClean="0"/>
              <a:t>Папен</a:t>
            </a:r>
            <a:r>
              <a:rPr lang="ru-RU" dirty="0" smtClean="0"/>
              <a:t> и Фриче, которые были тут же освобождены из-под стражи.</a:t>
            </a:r>
            <a:endParaRPr lang="ru-RU" baseline="30000" dirty="0" smtClean="0"/>
          </a:p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Военный трибунал приговорил: Геринга, Риббентропа, </a:t>
            </a:r>
            <a:r>
              <a:rPr lang="ru-RU" dirty="0" err="1" smtClean="0"/>
              <a:t>Кейтеля</a:t>
            </a:r>
            <a:r>
              <a:rPr lang="ru-RU" dirty="0" smtClean="0"/>
              <a:t>, </a:t>
            </a:r>
            <a:r>
              <a:rPr lang="ru-RU" dirty="0" err="1" smtClean="0"/>
              <a:t>Кальтенбруннера</a:t>
            </a:r>
            <a:r>
              <a:rPr lang="ru-RU" dirty="0" smtClean="0"/>
              <a:t>, Розенберга, Франка, </a:t>
            </a:r>
            <a:r>
              <a:rPr lang="ru-RU" dirty="0" err="1" smtClean="0"/>
              <a:t>Фрика</a:t>
            </a:r>
            <a:r>
              <a:rPr lang="ru-RU" dirty="0" smtClean="0"/>
              <a:t>, </a:t>
            </a:r>
            <a:r>
              <a:rPr lang="ru-RU" dirty="0" err="1" smtClean="0"/>
              <a:t>Штрейхера</a:t>
            </a:r>
            <a:r>
              <a:rPr lang="ru-RU" dirty="0" smtClean="0"/>
              <a:t>, </a:t>
            </a:r>
            <a:r>
              <a:rPr lang="ru-RU" dirty="0" err="1" smtClean="0"/>
              <a:t>Заукеля</a:t>
            </a:r>
            <a:r>
              <a:rPr lang="ru-RU" dirty="0" smtClean="0"/>
              <a:t>, Йодля, </a:t>
            </a:r>
            <a:r>
              <a:rPr lang="ru-RU" dirty="0" err="1" smtClean="0"/>
              <a:t>Зейс-Инкварта</a:t>
            </a:r>
            <a:r>
              <a:rPr lang="ru-RU" dirty="0" smtClean="0"/>
              <a:t> и заочно Бормана — к смертной казни через повешение; Гесса, </a:t>
            </a:r>
            <a:r>
              <a:rPr lang="ru-RU" dirty="0" err="1" smtClean="0"/>
              <a:t>Функа</a:t>
            </a:r>
            <a:r>
              <a:rPr lang="ru-RU" dirty="0" smtClean="0"/>
              <a:t> и </a:t>
            </a:r>
            <a:r>
              <a:rPr lang="ru-RU" dirty="0" err="1" smtClean="0"/>
              <a:t>Редера</a:t>
            </a:r>
            <a:r>
              <a:rPr lang="ru-RU" dirty="0" smtClean="0"/>
              <a:t> — к пожизненному заключению; </a:t>
            </a:r>
            <a:r>
              <a:rPr lang="ru-RU" dirty="0" err="1" smtClean="0"/>
              <a:t>Шираха</a:t>
            </a:r>
            <a:r>
              <a:rPr lang="ru-RU" dirty="0" smtClean="0"/>
              <a:t> и </a:t>
            </a:r>
            <a:r>
              <a:rPr lang="ru-RU" dirty="0" err="1" smtClean="0"/>
              <a:t>Шпеера</a:t>
            </a:r>
            <a:r>
              <a:rPr lang="ru-RU" dirty="0" smtClean="0"/>
              <a:t> — к 20 годам лишения свободы,  </a:t>
            </a:r>
            <a:r>
              <a:rPr lang="ru-RU" dirty="0" err="1" smtClean="0"/>
              <a:t>Нейрата</a:t>
            </a:r>
            <a:r>
              <a:rPr lang="ru-RU" dirty="0" smtClean="0"/>
              <a:t> — к 15, </a:t>
            </a:r>
            <a:r>
              <a:rPr lang="ru-RU" dirty="0" err="1" smtClean="0"/>
              <a:t>Дёница</a:t>
            </a:r>
            <a:r>
              <a:rPr lang="ru-RU" dirty="0" smtClean="0"/>
              <a:t> — к 10 годам тюрьмы.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9 и 10 октября 1946 года в Берлине состоялось заседание Контрольного совета в Германии.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428625"/>
            <a:ext cx="4643437" cy="5500688"/>
          </a:xfrm>
        </p:spPr>
        <p:txBody>
          <a:bodyPr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 Нюрнберге осудили не просто военных преступников. Пусть даже главных. И суд не закончился в тот момент, когда палач накинул петлю на шею последнего из подсудимых, приговоренных Международным военным трибуналом к смертной казни. В Нюрнберге судили фашизм – политическую систему открытой террористической диктатуры, идеологию, с ярко выраженной античеловеческой направленностью.</a:t>
            </a:r>
            <a:endParaRPr lang="ru-RU" dirty="0"/>
          </a:p>
        </p:txBody>
      </p:sp>
      <p:pic>
        <p:nvPicPr>
          <p:cNvPr id="4" name="Рисунок 3" descr="Сержант Вуд - палач Н.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285860"/>
            <a:ext cx="2728930" cy="3638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5429250" y="5214938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Сержант американского</a:t>
            </a:r>
          </a:p>
          <a:p>
            <a:r>
              <a:rPr lang="ru-RU">
                <a:latin typeface="Century Schoolbook" pitchFamily="18" charset="0"/>
              </a:rPr>
              <a:t> представительства Вуд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4757738" cy="54292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Преступления против человечества не имеют срока давности. В 2009 году в Америке был найден один из пособников фашистов, Иван Демьянюк. Заведено дело, по которому его осудили за преступления, совершенные в годы Второй Мировой Войны. Демьянюку на сегодняшний день 89 лет. Но его преступления доказаны, и он осужден.</a:t>
            </a:r>
          </a:p>
        </p:txBody>
      </p:sp>
      <p:pic>
        <p:nvPicPr>
          <p:cNvPr id="4" name="Рисунок 3" descr="Демьянюк Ив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323850"/>
            <a:ext cx="3535363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емьянюк 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214686"/>
            <a:ext cx="354832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6143625" y="5929313"/>
            <a:ext cx="200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Иван Демьянюк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ru-RU" smtClean="0"/>
              <a:t>Донести до молодежи историю Нюрнбергского процесса</a:t>
            </a:r>
          </a:p>
          <a:p>
            <a:pPr algn="just"/>
            <a:endParaRPr lang="ru-RU" smtClean="0"/>
          </a:p>
          <a:p>
            <a:pPr algn="just"/>
            <a:r>
              <a:rPr lang="ru-RU" smtClean="0"/>
              <a:t>Показать, что преступления против человечества не имеют срока давности.</a:t>
            </a:r>
          </a:p>
          <a:p>
            <a:pPr algn="just">
              <a:buFont typeface="Wingdings" pitchFamily="2" charset="2"/>
              <a:buNone/>
            </a:pPr>
            <a:endParaRPr lang="ru-RU" smtClean="0"/>
          </a:p>
          <a:p>
            <a:pPr algn="just"/>
            <a:r>
              <a:rPr lang="ru-RU" smtClean="0"/>
              <a:t>Провести параллель между фашистами ХХ века и современными неофашистскими организациями.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Неофашизм: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Несмотря  на Нюрнбергский процесс, появляются новые движения – движения неофашистов.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" name="Рисунок 3" descr="русское нац.об-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4463416" cy="3542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4643438" y="6488113"/>
            <a:ext cx="374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Русское национальное общество</a:t>
            </a:r>
          </a:p>
        </p:txBody>
      </p:sp>
      <p:pic>
        <p:nvPicPr>
          <p:cNvPr id="43013" name="Рисунок 5" descr="150px-R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000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857250" y="5214938"/>
            <a:ext cx="204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Эмблема партии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714500"/>
            <a:ext cx="7467600" cy="275748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/>
              <a:t>Неофашизм, какое бы обличье он ни принимал, ныне не менее опасен, чем десятилетия назад. Он несет угрозу человечеству, будущему цивилизации. Народы должны быть бдительны. Об этом властно напоминают уроки истории, суд в Нюрнберге.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094_previe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285860"/>
            <a:ext cx="3779650" cy="503953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785813" y="428625"/>
            <a:ext cx="762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Помните, какой ценой завоеваны свобода, счастье и независимость </a:t>
            </a:r>
          </a:p>
          <a:p>
            <a:pPr algn="ctr"/>
            <a:r>
              <a:rPr lang="ru-RU">
                <a:latin typeface="Century Schoolbook" pitchFamily="18" charset="0"/>
              </a:rPr>
              <a:t>нашей Родины!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429375" y="3500438"/>
            <a:ext cx="2436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Schoolbook" pitchFamily="18" charset="0"/>
              </a:rPr>
              <a:t>Памятник </a:t>
            </a:r>
          </a:p>
          <a:p>
            <a:r>
              <a:rPr lang="ru-RU">
                <a:latin typeface="Century Schoolbook" pitchFamily="18" charset="0"/>
              </a:rPr>
              <a:t>«Родина-мать зовет»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Методы: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984375"/>
            <a:ext cx="7467600" cy="4159250"/>
          </a:xfrm>
        </p:spPr>
        <p:txBody>
          <a:bodyPr/>
          <a:lstStyle/>
          <a:p>
            <a:r>
              <a:rPr lang="ru-RU" smtClean="0"/>
              <a:t>Социологическое исследование</a:t>
            </a:r>
          </a:p>
          <a:p>
            <a:r>
              <a:rPr lang="ru-RU" smtClean="0"/>
              <a:t>Поисковый этап</a:t>
            </a:r>
          </a:p>
          <a:p>
            <a:r>
              <a:rPr lang="ru-RU" smtClean="0"/>
              <a:t>Создание информационного текста.</a:t>
            </a:r>
          </a:p>
          <a:p>
            <a:r>
              <a:rPr lang="ru-RU" smtClean="0"/>
              <a:t>Ознакомление молодежи с результатами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(классные часы, круглые столы, беседы)</a:t>
            </a:r>
          </a:p>
          <a:p>
            <a:r>
              <a:rPr lang="ru-RU" smtClean="0"/>
              <a:t>Выступления на районном конкурсе и публикации в СМИ.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Результаты: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50" cy="4873625"/>
          </a:xfrm>
        </p:spPr>
        <p:txBody>
          <a:bodyPr/>
          <a:lstStyle/>
          <a:p>
            <a:pPr algn="just"/>
            <a:r>
              <a:rPr lang="ru-RU" smtClean="0"/>
              <a:t>Дать более широкое представление школьникам о Нюрнбергском процессе как обвинительном акте против фашизма.</a:t>
            </a:r>
          </a:p>
          <a:p>
            <a:r>
              <a:rPr lang="ru-RU" smtClean="0"/>
              <a:t>Воспитание: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А) у молодежи чувства патриотизма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Б) непримиримости к фашизму, неофашизму и другим проявлениям              дискриминации  человечества.</a:t>
            </a:r>
          </a:p>
          <a:p>
            <a:r>
              <a:rPr lang="ru-RU" smtClean="0"/>
              <a:t>Заинтересовать исследовательские группы учащихся в создании проектов, посвященных данной темой.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58175" cy="1643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Для написания проекта было решено провести социологический опрос по 9-11 классам. Опрошено 128 человек. Было задано по 5 вопросов на знание о Нюрнбергском процессе и его решении. Ниже показаны результаты исследований: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00188"/>
            <a:ext cx="8572500" cy="5143500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Что такое Нюрнбергский процесс: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endParaRPr lang="ru-RU" smtClean="0"/>
          </a:p>
        </p:txBody>
      </p:sp>
      <p:graphicFrame>
        <p:nvGraphicFramePr>
          <p:cNvPr id="18435" name="Диаграмма 5"/>
          <p:cNvGraphicFramePr>
            <a:graphicFrameLocks/>
          </p:cNvGraphicFramePr>
          <p:nvPr/>
        </p:nvGraphicFramePr>
        <p:xfrm>
          <a:off x="571500" y="2786063"/>
          <a:ext cx="6429375" cy="2143125"/>
        </p:xfrm>
        <a:graphic>
          <a:graphicData uri="http://schemas.openxmlformats.org/presentationml/2006/ole">
            <p:oleObj spid="_x0000_s18435" r:id="rId3" imgW="6425741" imgH="21459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043863" cy="6259512"/>
          </a:xfrm>
        </p:spPr>
        <p:txBody>
          <a:bodyPr/>
          <a:lstStyle/>
          <a:p>
            <a:r>
              <a:rPr lang="ru-RU" smtClean="0"/>
              <a:t>Почему процесс проходил в Нюрнберге: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Считаете ли вы, что необходимо бороться против организаций и деятельности фашистских и неофашистских групп:</a:t>
            </a:r>
          </a:p>
        </p:txBody>
      </p:sp>
      <p:graphicFrame>
        <p:nvGraphicFramePr>
          <p:cNvPr id="19458" name="Диаграмма 3"/>
          <p:cNvGraphicFramePr>
            <a:graphicFrameLocks/>
          </p:cNvGraphicFramePr>
          <p:nvPr/>
        </p:nvGraphicFramePr>
        <p:xfrm>
          <a:off x="1000125" y="1000125"/>
          <a:ext cx="6357938" cy="1857375"/>
        </p:xfrm>
        <a:graphic>
          <a:graphicData uri="http://schemas.openxmlformats.org/presentationml/2006/ole">
            <p:oleObj spid="_x0000_s19458" r:id="rId3" imgW="6358679" imgH="1859441" progId="Excel.Chart.8">
              <p:embed/>
            </p:oleObj>
          </a:graphicData>
        </a:graphic>
      </p:graphicFrame>
      <p:graphicFrame>
        <p:nvGraphicFramePr>
          <p:cNvPr id="19459" name="Диаграмма 5"/>
          <p:cNvGraphicFramePr>
            <a:graphicFrameLocks/>
          </p:cNvGraphicFramePr>
          <p:nvPr/>
        </p:nvGraphicFramePr>
        <p:xfrm>
          <a:off x="714375" y="4214813"/>
          <a:ext cx="6143625" cy="2428875"/>
        </p:xfrm>
        <a:graphic>
          <a:graphicData uri="http://schemas.openxmlformats.org/presentationml/2006/ole">
            <p:oleObj spid="_x0000_s19459" r:id="rId4" imgW="6145301" imgH="243251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67600" cy="4397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cap="none" smtClean="0">
                <a:solidFill>
                  <a:schemeClr val="tx1"/>
                </a:solidFill>
              </a:rPr>
              <a:t>         </a:t>
            </a:r>
            <a:r>
              <a:rPr lang="ru-RU" sz="2700" b="1" cap="none" smtClean="0">
                <a:solidFill>
                  <a:schemeClr val="tx1"/>
                </a:solidFill>
              </a:rPr>
              <a:t> «ПАМЯТКА НЕМЕЦКОГО СОЛДАТА»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7758113" cy="554513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«Помни и выполняй: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1)…Нет нервов, сердца, жалости – ты сделан из немецкого железа…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2)…Уничтожь в себе жалость и сострадание, убивай всякого русского, не останавливайся, если перед тобой старик или женщина, девочка или мальчик…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3)…Мы поставим на колени весь мир. Ты будешь решать судьбы Англии, России, Америки…уничтожай все живое, сопротивляющееся на твоем пути…Завтра перед тобой на коленях будет стоять весь мир».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Подготовка к процессу: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7467600" cy="5187950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После победы 9 мая, в конце месяца 1945 года началась подготовка к судебному процессу по делу над главными нацистскими военными преступниками.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За время Второй Мировой Войны в Германии было создано около 5 тысяч концентрационных лагерей разного назначения и вместимости.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Умерщвление людей в лагерях смерти было поставлено на конвейер. Лагерями смерти, предназначенными для массовых убийств евреев и цыган, были Хелмно, Треблинка, Белжец, Собибор (лагеря «Операции Рейнхард»), а также Майданек в Польше.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</TotalTime>
  <Words>892</Words>
  <Application>Microsoft Office PowerPoint</Application>
  <PresentationFormat>Экран (4:3)</PresentationFormat>
  <Paragraphs>114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Диаграмма Microsoft Excel</vt:lpstr>
      <vt:lpstr>   «НЮРНБЕРГСКИЙ   ПРОЦЕСС»</vt:lpstr>
      <vt:lpstr>ЦЕЛИ ПРОЕКТА:</vt:lpstr>
      <vt:lpstr>ЗАДАЧИ:</vt:lpstr>
      <vt:lpstr>МЕТОДЫ:</vt:lpstr>
      <vt:lpstr>РЕЗУЛЬТАТЫ:</vt:lpstr>
      <vt:lpstr>ДЛЯ НАПИСАНИЯ ПРОЕКТА БЫЛО РЕШЕНО ПРОВЕСТИ СОЦИОЛОГИЧЕСКИЙ ОПРОС ПО 9-11 КЛАССАМ. ОПРОШЕНО 128 ЧЕЛОВЕК. БЫЛО ЗАДАНО ПО 5 ВОПРОСОВ НА ЗНАНИЕ О НЮРНБЕРГСКОМ ПРОЦЕССЕ И ЕГО РЕШЕНИИ. НИЖЕ ПОКАЗАНЫ РЕЗУЛЬТАТЫ ИССЛЕДОВАНИЙ: </vt:lpstr>
      <vt:lpstr>Слайд 7</vt:lpstr>
      <vt:lpstr>          «ПАМЯТКА НЕМЕЦКОГО СОЛДАТА»</vt:lpstr>
      <vt:lpstr>ПОДГОТОВКА К ПРОЦЕССУ: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ПОДСУДИМЫЕ:</vt:lpstr>
      <vt:lpstr>Слайд 20</vt:lpstr>
      <vt:lpstr>Слайд 21</vt:lpstr>
      <vt:lpstr>Слайд 22</vt:lpstr>
      <vt:lpstr>НАЧАЛО ПРОЦЕССА:</vt:lpstr>
      <vt:lpstr>Слайд 24</vt:lpstr>
      <vt:lpstr>НАЦИСТЫ ОБВИНЯЛИСЬ В:</vt:lpstr>
      <vt:lpstr>Слайд 26</vt:lpstr>
      <vt:lpstr>ПОСЛЕДНЕЕ СЛОВО. ИСПОЛНЕНИЕ ПРИГОВОРА:</vt:lpstr>
      <vt:lpstr>Слайд 28</vt:lpstr>
      <vt:lpstr>Слайд 29</vt:lpstr>
      <vt:lpstr>НЕОФАШИЗМ:</vt:lpstr>
      <vt:lpstr>Слайд 31</vt:lpstr>
      <vt:lpstr>Слайд 32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«Нюрнбергский   процесс»</dc:title>
  <dc:creator>USER</dc:creator>
  <cp:lastModifiedBy>DEPO-7267</cp:lastModifiedBy>
  <cp:revision>21</cp:revision>
  <dcterms:created xsi:type="dcterms:W3CDTF">2010-04-13T19:02:58Z</dcterms:created>
  <dcterms:modified xsi:type="dcterms:W3CDTF">2010-04-16T00:11:28Z</dcterms:modified>
</cp:coreProperties>
</file>