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1"/>
  </p:notesMasterIdLst>
  <p:sldIdLst>
    <p:sldId id="316" r:id="rId2"/>
    <p:sldId id="256" r:id="rId3"/>
    <p:sldId id="317" r:id="rId4"/>
    <p:sldId id="318" r:id="rId5"/>
    <p:sldId id="333" r:id="rId6"/>
    <p:sldId id="314" r:id="rId7"/>
    <p:sldId id="335" r:id="rId8"/>
    <p:sldId id="334" r:id="rId9"/>
    <p:sldId id="336" r:id="rId10"/>
    <p:sldId id="320" r:id="rId11"/>
    <p:sldId id="321" r:id="rId12"/>
    <p:sldId id="323" r:id="rId13"/>
    <p:sldId id="356" r:id="rId14"/>
    <p:sldId id="342" r:id="rId15"/>
    <p:sldId id="343" r:id="rId16"/>
    <p:sldId id="344" r:id="rId17"/>
    <p:sldId id="337" r:id="rId18"/>
    <p:sldId id="338" r:id="rId19"/>
    <p:sldId id="353" r:id="rId20"/>
    <p:sldId id="339" r:id="rId21"/>
    <p:sldId id="324" r:id="rId22"/>
    <p:sldId id="325" r:id="rId23"/>
    <p:sldId id="357" r:id="rId24"/>
    <p:sldId id="345" r:id="rId25"/>
    <p:sldId id="331" r:id="rId26"/>
    <p:sldId id="354" r:id="rId27"/>
    <p:sldId id="257" r:id="rId28"/>
    <p:sldId id="346" r:id="rId29"/>
    <p:sldId id="351" r:id="rId30"/>
    <p:sldId id="350" r:id="rId31"/>
    <p:sldId id="349" r:id="rId32"/>
    <p:sldId id="286" r:id="rId33"/>
    <p:sldId id="352" r:id="rId34"/>
    <p:sldId id="277" r:id="rId35"/>
    <p:sldId id="285" r:id="rId36"/>
    <p:sldId id="310" r:id="rId37"/>
    <p:sldId id="355" r:id="rId38"/>
    <p:sldId id="347" r:id="rId39"/>
    <p:sldId id="341" r:id="rId4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80"/>
    <a:srgbClr val="FFFF00"/>
    <a:srgbClr val="996633"/>
    <a:srgbClr val="663300"/>
    <a:srgbClr val="FF0000"/>
    <a:srgbClr val="0099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75D78E-2EF8-4DD1-84BF-51DBCD179953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C5F1B4-F1D7-4F67-BF8B-F82DADD3E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B54AC-3306-4716-83EA-7D78C2103EE7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7F3A-BA9C-4E9A-84EB-DD2C9BDEF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1F8A-A268-408E-8A49-0EE0A413A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AFBE-CA88-4A6D-9BAD-C088F71F3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61B1-72CE-4739-839E-0A2A50F3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91B3-AA14-4271-80F7-6A5B95174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5A148-B993-40ED-99DF-B438658CD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668A-8F72-4861-9CF3-842A685BA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863B-216B-40E9-9DE6-92093B4B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1F19-F896-4BE7-B81B-2D5C6ED7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7505-0DE6-4CCC-A00A-1C81FD30A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B2A4-B6FF-4795-90A9-83392BD2B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44E7D5-2C8B-4326-B147-0BE644CD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1%D0%BB%D0%B0%D0%BD%D0%B4%D1%81%D0%BA%D0%B8%D0%B9_%D1%8F%D0%B7%D1%8B%D0%BA" TargetMode="External"/><Relationship Id="rId13" Type="http://schemas.openxmlformats.org/officeDocument/2006/relationships/hyperlink" Target="http://ru.wikipedia.org/wiki/%D0%9A%D0%BE%D1%80%D0%B5%D0%B9%D1%81%D0%BA%D0%B8%D0%B9_%D1%8F%D0%B7%D1%8B%D0%BA" TargetMode="External"/><Relationship Id="rId18" Type="http://schemas.openxmlformats.org/officeDocument/2006/relationships/hyperlink" Target="http://ru.wikipedia.org/wiki/%D0%A1%D0%B0%D0%BD%D1%81%D0%BA%D1%80%D0%B8%D1%82" TargetMode="External"/><Relationship Id="rId3" Type="http://schemas.openxmlformats.org/officeDocument/2006/relationships/hyperlink" Target="http://ru.wikipedia.org/wiki/%D0%9A%D0%B8%D1%82%D0%B0%D0%B9%D1%81%D0%BA%D0%B8%D0%B9_%D1%8F%D0%B7%D1%8B%D0%BA" TargetMode="External"/><Relationship Id="rId21" Type="http://schemas.openxmlformats.org/officeDocument/2006/relationships/image" Target="../media/image10.gif"/><Relationship Id="rId7" Type="http://schemas.openxmlformats.org/officeDocument/2006/relationships/hyperlink" Target="http://ru.wikipedia.org/wiki/%D0%98%D1%82%D0%B0%D0%BB%D1%8C%D1%8F%D0%BD%D1%81%D0%BA%D0%B8%D0%B9_%D1%8F%D0%B7%D1%8B%D0%BA" TargetMode="External"/><Relationship Id="rId12" Type="http://schemas.openxmlformats.org/officeDocument/2006/relationships/hyperlink" Target="http://ru.wikipedia.org/wiki/%D0%92%D0%B0%D0%BB%D0%BB%D0%B8%D0%B9%D1%81%D0%BA%D0%B8%D0%B9_%D1%8F%D0%B7%D1%8B%D0%BA" TargetMode="External"/><Relationship Id="rId17" Type="http://schemas.openxmlformats.org/officeDocument/2006/relationships/hyperlink" Target="http://ru.wikipedia.org/wiki/%D0%90%D0%BB%D0%B1%D0%B0%D0%BD%D1%81%D0%BA%D0%B8%D0%B9_%D1%8F%D0%B7%D1%8B%D0%BA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6" Type="http://schemas.openxmlformats.org/officeDocument/2006/relationships/hyperlink" Target="http://ru.wikipedia.org/wiki/%D0%98%D1%81%D0%BF%D0%B0%D0%BD%D1%81%D0%BA%D0%B8%D0%B9_%D1%8F%D0%B7%D1%8B%D0%BA" TargetMode="External"/><Relationship Id="rId20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5%D1%80%D1%81%D0%B8%D0%B4%D1%81%D0%BA%D0%B8%D0%B9_%D1%8F%D0%B7%D1%8B%D0%BA" TargetMode="External"/><Relationship Id="rId11" Type="http://schemas.openxmlformats.org/officeDocument/2006/relationships/hyperlink" Target="http://ru.wikipedia.org/wiki/%D0%92%D1%8C%D0%B5%D1%82%D0%BD%D0%B0%D0%BC%D1%81%D0%BA%D0%B8%D0%B9_%D1%8F%D0%B7%D1%8B%D0%BA" TargetMode="External"/><Relationship Id="rId5" Type="http://schemas.openxmlformats.org/officeDocument/2006/relationships/hyperlink" Target="http://ru.wikipedia.org/wiki/%D0%A4%D1%80%D0%B0%D0%BD%D1%86%D1%83%D0%B7%D1%81%D0%BA%D0%B8%D0%B9_%D1%8F%D0%B7%D1%8B%D0%BA" TargetMode="External"/><Relationship Id="rId15" Type="http://schemas.openxmlformats.org/officeDocument/2006/relationships/hyperlink" Target="http://ru.wikipedia.org/wiki/%D0%A1%D0%BB%D0%BE%D0%B2%D0%B0%D1%86%D0%BA%D0%B8%D0%B9_%D1%8F%D0%B7%D1%8B%D0%BA" TargetMode="External"/><Relationship Id="rId10" Type="http://schemas.openxmlformats.org/officeDocument/2006/relationships/hyperlink" Target="http://ru.wikipedia.org/wiki/%D0%98%D0%B2%D1%80%D0%B8%D1%82" TargetMode="External"/><Relationship Id="rId19" Type="http://schemas.openxmlformats.org/officeDocument/2006/relationships/hyperlink" Target="http://ru.wikipedia.org/wiki/%D0%AF%D0%BF%D0%BE%D0%BD%D0%B8%D1%8F" TargetMode="External"/><Relationship Id="rId4" Type="http://schemas.openxmlformats.org/officeDocument/2006/relationships/hyperlink" Target="http://ru.wikipedia.org/wiki/%D0%A7%D0%B5%D1%88%D1%81%D0%BA%D0%B8%D0%B9_%D1%8F%D0%B7%D1%8B%D0%BA" TargetMode="External"/><Relationship Id="rId9" Type="http://schemas.openxmlformats.org/officeDocument/2006/relationships/hyperlink" Target="http://ru.wikipedia.org/wiki/%D0%9F%D0%BE%D1%80%D1%82%D1%83%D0%B3%D0%B0%D0%BB%D1%8C%D1%81%D0%BA%D0%B8%D0%B9_%D1%8F%D0%B7%D1%8B%D0%BA" TargetMode="External"/><Relationship Id="rId14" Type="http://schemas.openxmlformats.org/officeDocument/2006/relationships/hyperlink" Target="http://ru.wikipedia.org/wiki/%D0%9F%D0%BE%D0%BB%D1%8C%D1%81%D0%BA%D0%B8%D0%B9_%D1%8F%D0%B7%D1%8B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:\работа\рисунки\анимация\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29908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643188"/>
            <a:ext cx="7891463" cy="380047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  <a:t>Родиться стоит поздно или рано</a:t>
            </a:r>
            <a:b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  <a:t>Хотя бы для того на этот свет,</a:t>
            </a:r>
            <a:b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  <a:t>Чтоб вымолвить впервые слово “</a:t>
            </a:r>
            <a:r>
              <a:rPr lang="ru-RU" sz="4400" b="1" smtClean="0">
                <a:solidFill>
                  <a:srgbClr val="FF0066"/>
                </a:solidFill>
                <a:latin typeface="Monotype Corsiva" pitchFamily="66" charset="0"/>
              </a:rPr>
              <a:t>МАМА</a:t>
            </a:r>
            <a: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  <a:t>”,</a:t>
            </a:r>
            <a:b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4400" b="1" smtClean="0">
                <a:solidFill>
                  <a:srgbClr val="660066"/>
                </a:solidFill>
                <a:latin typeface="Monotype Corsiva" pitchFamily="66" charset="0"/>
              </a:rPr>
              <a:t>Которого священней в мире нет.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\\Admin\работа\рисунки\день матери\469d705c7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76850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цв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0"/>
            <a:ext cx="35544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E:\мать и дитя\0000060683-Y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229689" cy="566907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7" descr="\\Admin\работа\рисунки\анимация\08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69019">
            <a:off x="6911108" y="4331498"/>
            <a:ext cx="2500330" cy="2187789"/>
          </a:xfrm>
          <a:prstGeom prst="rect">
            <a:avLst/>
          </a:prstGeom>
          <a:noFill/>
          <a:scene3d>
            <a:camera prst="orthographicFront">
              <a:rot lat="21299999" lon="300000" rev="19199999"/>
            </a:camera>
            <a:lightRig rig="threePt" dir="t"/>
          </a:scene3d>
        </p:spPr>
      </p:pic>
      <p:pic>
        <p:nvPicPr>
          <p:cNvPr id="12292" name="Picture 4" descr="\\Admin\работа\рисунки\анимация\08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249863"/>
            <a:ext cx="18367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\\Admin\работа\рисунки\анимация\08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567363"/>
            <a:ext cx="147478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\\Admin\работа\рисунки\анимация\08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14875"/>
            <a:ext cx="12303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\\Admin\работа\рисунки\день матери\24847192_maria762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3"/>
            <a:ext cx="6510338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цв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3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:\мамы дети\shiloh(2)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2852"/>
            <a:ext cx="6429420" cy="6429420"/>
          </a:xfrm>
          <a:ln w="88900" cap="sq" cmpd="thickThin">
            <a:solidFill>
              <a:srgbClr val="80008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6" descr="H:\анимация\flores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429000"/>
            <a:ext cx="2533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Мать-Земля</a:t>
            </a:r>
          </a:p>
        </p:txBody>
      </p:sp>
      <p:pic>
        <p:nvPicPr>
          <p:cNvPr id="14339" name="Picture 4" descr="\\Admin\работа\рисунки\мамы дети\богини\ге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4999" cy="6089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858125" cy="714375"/>
          </a:xfrm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Мать-Природа</a:t>
            </a:r>
          </a:p>
        </p:txBody>
      </p:sp>
      <p:pic>
        <p:nvPicPr>
          <p:cNvPr id="15363" name="Picture 5" descr="D:\работа\рисунки\мамы дети\e397b49ec0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8738" y="714356"/>
            <a:ext cx="6397821" cy="5929332"/>
          </a:xfr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5" descr="D:\работа\рисунки\анимация\cicek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3495675"/>
            <a:ext cx="3390901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929563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Batang" pitchFamily="18" charset="-127"/>
              </a:rPr>
              <a:t>обижайте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матерей</a:t>
            </a:r>
          </a:p>
        </p:txBody>
      </p:sp>
      <p:pic>
        <p:nvPicPr>
          <p:cNvPr id="16387" name="Picture 4" descr="\\Admin\работа\рисунки\день матери\ti-prosti-menya-ma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000125"/>
            <a:ext cx="5857875" cy="585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Владимирская икона</a:t>
            </a:r>
            <a:br>
              <a:rPr lang="ru-RU" sz="400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smtClean="0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 Божией Матери</a:t>
            </a:r>
          </a:p>
        </p:txBody>
      </p:sp>
      <p:pic>
        <p:nvPicPr>
          <p:cNvPr id="17413" name="Picture 5" descr="C:\Documents and Settings\Ученик\Рабочий стол\м\2_58819791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572032" cy="5486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0"/>
            <a:ext cx="2303916" cy="3203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42852"/>
            <a:ext cx="1728814" cy="3109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11" descr="\\Admin\работа\рисунки\мамы дети\богини\парвати ин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404140"/>
            <a:ext cx="2500330" cy="3453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7" name="Picture 12" descr="\\Admin\работа\рисунки\мамы дети\богини\венера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433762"/>
            <a:ext cx="2411412" cy="342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8" descr="D:\работа\рисунки\мамы дети\богини\гия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0"/>
            <a:ext cx="2071690" cy="3232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9" name="Picture 9" descr="D:\работа\рисунки\мамы дети\богини\исида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06535" y="3357563"/>
            <a:ext cx="1757628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Admin\работа\рисунки\дети\65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194784"/>
            <a:ext cx="4857784" cy="65969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483" name="Picture 7" descr="цв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цв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857625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цвет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919287" y="3776663"/>
            <a:ext cx="5143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цвет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98381" y="3688557"/>
            <a:ext cx="4967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д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785938"/>
            <a:ext cx="55753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цветы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6267450"/>
            <a:ext cx="7929563" cy="590550"/>
          </a:xfrm>
          <a:noFill/>
        </p:spPr>
      </p:pic>
      <p:pic>
        <p:nvPicPr>
          <p:cNvPr id="3078" name="Picture 16" descr="цвет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96975"/>
            <a:ext cx="8001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6"/>
          <p:cNvSpPr>
            <a:spLocks noChangeArrowheads="1" noChangeShapeType="1" noTextEdit="1"/>
          </p:cNvSpPr>
          <p:nvPr/>
        </p:nvSpPr>
        <p:spPr bwMode="auto">
          <a:xfrm>
            <a:off x="500063" y="928688"/>
            <a:ext cx="8353425" cy="2016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</a:rPr>
              <a:t>ДОРОГОЙ И ЕДИНСТВЕННОЙ,</a:t>
            </a:r>
          </a:p>
          <a:p>
            <a:r>
              <a:rPr lang="ru-RU" sz="3600" b="1" kern="10"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</a:rPr>
              <a:t> ПОСВЯЩАЕТСЯ…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5715000"/>
            <a:ext cx="6400800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25 НОЯБРЯ –День матери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http://upload.wikimedia.org/wikipedia/commons/1/1a/RiesenerMothDo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228725"/>
            <a:ext cx="3143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http://dic.academic.ru/pictures/wiki/files/65/Andrea_Solario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3143250"/>
            <a:ext cx="30019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http://i021.radikal.ru/0901/7a/4a7faec729a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148013"/>
            <a:ext cx="28575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 descr="http://dic.academic.ru/pictures/wiki/files/82/Raffael_0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0"/>
            <a:ext cx="23431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6" descr="http://dic.academic.ru/pictures/wiki/files/83/Sassoferrato_Madon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0"/>
            <a:ext cx="22145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работа\рисунки\мамы дети\132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49388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4" descr="D:\работа\рисунки\анимация\розы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5727">
            <a:off x="4532313" y="3675063"/>
            <a:ext cx="46783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5" descr="О пользе объятий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7" descr="О пользе объятий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9" descr="О пользе объятий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цв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787650"/>
            <a:ext cx="41783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:\мамы дети\29359873_28838784_l33zs2cn.pn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42875" y="-142875"/>
            <a:ext cx="599916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:\мамы дети\64015444_46249993__1_6__devushka_v_sinem_devochka_v_belom_na_skame_shlyapa_ryadom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0"/>
            <a:ext cx="5049555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4" descr="H:\анимация\A09malv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857625"/>
            <a:ext cx="2838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\\Admin\работа\рисунки\день матери\63632715_61800671_52538610_483629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857232"/>
            <a:ext cx="7708922" cy="5143536"/>
          </a:xfrm>
          <a:ln w="228600" cap="sq" cmpd="thickThin">
            <a:solidFill>
              <a:srgbClr val="FFFF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5603" name="Picture 5" descr="цв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5800725"/>
            <a:ext cx="4537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цв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286000" y="0"/>
            <a:ext cx="47513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цв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891088"/>
            <a:ext cx="32400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цв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49275"/>
            <a:ext cx="31496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цв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63876" y="2560637"/>
            <a:ext cx="30146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E:\мать и дитя\Mother-Child_face_to_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214313"/>
            <a:ext cx="3736975" cy="328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3" name="Picture 7" descr="H:\мамы дети\b6c5bd2962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928813"/>
            <a:ext cx="3143250" cy="479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D:\работа\рисунки\мамы дети\360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70310"/>
            <a:ext cx="5286412" cy="678769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1" name="Picture 6" descr="D:\работа\рисунки\анимация\flor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667125"/>
            <a:ext cx="3500437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pic>
        <p:nvPicPr>
          <p:cNvPr id="28675" name="Picture 5" descr="на качелях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9225" y="4214813"/>
            <a:ext cx="13747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\\Admin\работа\фото\мероприятия\8 марта\2010\P30605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71604" y="642918"/>
            <a:ext cx="3582562" cy="6000792"/>
          </a:xfrm>
          <a:effectLst>
            <a:softEdge rad="112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72125" y="2000250"/>
            <a:ext cx="3214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Конкурсная программа </a:t>
            </a:r>
          </a:p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 Дню 8 Марта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ученик за парт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575" y="4351338"/>
            <a:ext cx="213042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2613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572125" y="1571625"/>
            <a:ext cx="32146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Конкурсная программа </a:t>
            </a:r>
          </a:p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 Дню Защитников Отечества</a:t>
            </a:r>
          </a:p>
        </p:txBody>
      </p:sp>
      <p:pic>
        <p:nvPicPr>
          <p:cNvPr id="25608" name="Picture 8" descr="\\Admin\работа\фото\мероприятия\23 февраля\2009\P2200570.JPG"/>
          <p:cNvPicPr>
            <a:picLocks noChangeAspect="1" noChangeArrowheads="1"/>
          </p:cNvPicPr>
          <p:nvPr/>
        </p:nvPicPr>
        <p:blipFill>
          <a:blip r:embed="rId3" cstate="email"/>
          <a:srcRect b="-419"/>
          <a:stretch>
            <a:fillRect/>
          </a:stretch>
        </p:blipFill>
        <p:spPr bwMode="auto">
          <a:xfrm>
            <a:off x="857224" y="571480"/>
            <a:ext cx="500064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\\Admin\работа\фото\мероприятия\новый год\2006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335" y="785794"/>
            <a:ext cx="7905025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2613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86438" y="5715000"/>
            <a:ext cx="300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Новогодний праздник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\\Admin\работа\рисунки\день матери\e51bb0f6d545t.jpg"/>
          <p:cNvPicPr>
            <a:picLocks noChangeAspect="1" noChangeArrowheads="1"/>
          </p:cNvPicPr>
          <p:nvPr/>
        </p:nvPicPr>
        <p:blipFill>
          <a:blip r:embed="rId2"/>
          <a:srcRect l="15190" t="6293" r="11392" b="4164"/>
          <a:stretch>
            <a:fillRect/>
          </a:stretch>
        </p:blipFill>
        <p:spPr bwMode="auto">
          <a:xfrm>
            <a:off x="2643174" y="428604"/>
            <a:ext cx="41434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D:\работа\рисунки\анимация\4cb24becd6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000500"/>
            <a:ext cx="2593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2613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57813" y="185737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День птиц</a:t>
            </a:r>
          </a:p>
        </p:txBody>
      </p:sp>
      <p:pic>
        <p:nvPicPr>
          <p:cNvPr id="48133" name="Picture 5" descr="\\Admin\работа\фото\мероприятия\декада птиц 09\P43008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0087" y="692614"/>
            <a:ext cx="3601979" cy="595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\\Admin\работа\фото\мероприятия\площадка\06\8 июня\индейцы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7358114" cy="55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2613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5000" y="1071563"/>
            <a:ext cx="3214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Летний лагерь-</a:t>
            </a:r>
          </a:p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День индейца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\\Admin\работа\фото\мероприятия\день семьи\2008\IMG0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8248826" cy="529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0" y="5572125"/>
            <a:ext cx="3214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Весёлые старты</a:t>
            </a:r>
          </a:p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 Дню семьи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Admin\работа\фото\мероприятия\площадка\лето 2008\соревнования\юн вод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28670"/>
            <a:ext cx="704854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algn="l" eaLnBrk="1" hangingPunct="1"/>
            <a:r>
              <a:rPr lang="ru-RU" sz="4200" b="1" smtClean="0">
                <a:solidFill>
                  <a:srgbClr val="0070C0"/>
                </a:solidFill>
                <a:latin typeface="Comic Sans MS" pitchFamily="66" charset="0"/>
              </a:rPr>
              <a:t>Конкурс №1«Угадайте событие!»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43563" y="5429250"/>
            <a:ext cx="3214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Летний лагерь-</a:t>
            </a:r>
          </a:p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конкурс </a:t>
            </a:r>
          </a:p>
          <a:p>
            <a:r>
              <a:rPr lang="ru-RU" sz="2800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«Кто быстрее»</a:t>
            </a:r>
          </a:p>
          <a:p>
            <a:endParaRPr lang="ru-RU" sz="2800" b="1" i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algn="r" eaLnBrk="1" hangingPunct="1"/>
            <a:r>
              <a:rPr lang="ru-RU" b="1" smtClean="0">
                <a:solidFill>
                  <a:srgbClr val="0070C0"/>
                </a:solidFill>
                <a:latin typeface="Comic Sans MS" pitchFamily="66" charset="0"/>
              </a:rPr>
              <a:t>Конкурс №2 «Кулинарный»</a:t>
            </a:r>
          </a:p>
        </p:txBody>
      </p:sp>
      <p:pic>
        <p:nvPicPr>
          <p:cNvPr id="33797" name="Picture 5" descr="H:\u19_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461280" cy="559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357313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rgbClr val="0070C0"/>
                </a:solidFill>
                <a:latin typeface="Comic Sans MS" pitchFamily="66" charset="0"/>
              </a:rPr>
              <a:t>Конкурс №3 </a:t>
            </a:r>
            <a:br>
              <a:rPr lang="ru-RU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mtClean="0">
                <a:solidFill>
                  <a:srgbClr val="0070C0"/>
                </a:solidFill>
                <a:latin typeface="Comic Sans MS" pitchFamily="66" charset="0"/>
              </a:rPr>
              <a:t>«Найди слово»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357438"/>
            <a:ext cx="8243888" cy="12144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88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МАТЕРИНСТВО</a:t>
            </a:r>
          </a:p>
          <a:p>
            <a:pPr algn="ctr" eaLnBrk="1" hangingPunct="1">
              <a:lnSpc>
                <a:spcPct val="90000"/>
              </a:lnSpc>
            </a:pPr>
            <a:endParaRPr lang="ru-RU" sz="8800" b="1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34822" name="Picture 6" descr="H:\мамы дети\62982633_58879222_ya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14818"/>
            <a:ext cx="285752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38" y="214313"/>
            <a:ext cx="3643312" cy="928687"/>
          </a:xfrm>
        </p:spPr>
        <p:txBody>
          <a:bodyPr/>
          <a:lstStyle/>
          <a:p>
            <a:pPr algn="r" eaLnBrk="1" hangingPunct="1"/>
            <a:r>
              <a:rPr lang="ru-RU" sz="4000" smtClean="0">
                <a:solidFill>
                  <a:srgbClr val="0070C0"/>
                </a:solidFill>
                <a:latin typeface="Comic Sans MS" pitchFamily="66" charset="0"/>
              </a:rPr>
              <a:t>Конкурс № 4 </a:t>
            </a:r>
            <a:br>
              <a:rPr lang="ru-RU" sz="400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rgbClr val="0070C0"/>
                </a:solidFill>
                <a:latin typeface="Comic Sans MS" pitchFamily="66" charset="0"/>
              </a:rPr>
              <a:t>«Что это?»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1785938" cy="3786187"/>
          </a:xfrm>
        </p:spPr>
        <p:txBody>
          <a:bodyPr/>
          <a:lstStyle/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Хурма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Сазан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Изюм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Корица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Кокос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Дыня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Палтус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Рис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Голубика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Вишня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Вобла –  </a:t>
            </a:r>
          </a:p>
          <a:p>
            <a:pPr marL="0" indent="0" algn="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Фисташки –  </a:t>
            </a:r>
          </a:p>
          <a:p>
            <a:pPr marL="360000">
              <a:spcBef>
                <a:spcPts val="0"/>
              </a:spcBef>
              <a:buFontTx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71750" y="2857500"/>
            <a:ext cx="2000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Виноград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Бычки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Брусника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Бобы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Топинамбур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Индейка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Артишок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Квас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Кефаль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Кольраби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Кумыс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Арбуз –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/>
            </a:r>
            <a:br>
              <a:rPr lang="ru-RU" sz="3200" kern="0" dirty="0">
                <a:latin typeface="+mn-lt"/>
              </a:rPr>
            </a:br>
            <a:endParaRPr lang="ru-RU" sz="6600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57813" y="1285875"/>
            <a:ext cx="2500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Рябчик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Пастернак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Киви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Лавровый лист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Пшено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Редька –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Лимон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Клубника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Сморчок –  </a:t>
            </a:r>
          </a:p>
          <a:p>
            <a:pPr algn="r" eaLnBrk="0" hangingPunct="0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>
                <a:solidFill>
                  <a:srgbClr val="00B050"/>
                </a:solidFill>
                <a:latin typeface="+mn-lt"/>
              </a:rPr>
              <a:t>Стерлядь – 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/>
            </a:r>
            <a:br>
              <a:rPr lang="ru-RU" sz="3200" kern="0" dirty="0">
                <a:latin typeface="+mn-lt"/>
              </a:rPr>
            </a:br>
            <a:endParaRPr lang="ru-RU" sz="6600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928688"/>
            <a:ext cx="150018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фрукт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рыба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ягода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пряность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орех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ягода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рыба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крупа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ягода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ягода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рыба</a:t>
            </a:r>
          </a:p>
          <a:p>
            <a:pPr algn="l">
              <a:defRPr/>
            </a:pPr>
            <a:r>
              <a:rPr lang="ru-RU" sz="2000" dirty="0">
                <a:solidFill>
                  <a:srgbClr val="800080"/>
                </a:solidFill>
                <a:latin typeface="+mn-lt"/>
              </a:rPr>
              <a:t>орехи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0563" y="2857500"/>
            <a:ext cx="1357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solidFill>
                  <a:srgbClr val="800080"/>
                </a:solidFill>
              </a:rPr>
              <a:t>ягода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рыба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ягода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овощ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овощ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птица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овощ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напиток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рыба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капуста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напиток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ягода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15250" y="1285875"/>
            <a:ext cx="1428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solidFill>
                  <a:srgbClr val="800080"/>
                </a:solidFill>
              </a:rPr>
              <a:t>птица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овощ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фрукт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пряность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крупа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овощ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фрукт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ягода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гриб</a:t>
            </a:r>
          </a:p>
          <a:p>
            <a:pPr algn="l"/>
            <a:r>
              <a:rPr lang="ru-RU" sz="2000">
                <a:solidFill>
                  <a:srgbClr val="800080"/>
                </a:solidFill>
              </a:rPr>
              <a:t>рыба</a:t>
            </a:r>
          </a:p>
        </p:txBody>
      </p:sp>
      <p:pic>
        <p:nvPicPr>
          <p:cNvPr id="37897" name="Picture 4" descr="цв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002463" y="4714875"/>
            <a:ext cx="21415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build="p"/>
      <p:bldP spid="8" grpId="0" build="p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\\Admin\работа\рисунки\мамы дети\69d3a3af3a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31098"/>
            <a:ext cx="4596781" cy="682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2" descr="E:\мать и дитя\bd054acac93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7463" y="0"/>
            <a:ext cx="9164638" cy="685800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000125"/>
          </a:xfrm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FFFF00"/>
                </a:solidFill>
                <a:latin typeface="Monotype Corsiva" pitchFamily="66" charset="0"/>
              </a:rPr>
              <a:t>С ПРАЗДНИКОМ!!!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501062" cy="3357563"/>
          </a:xfrm>
        </p:spPr>
        <p:txBody>
          <a:bodyPr/>
          <a:lstStyle/>
          <a:p>
            <a:pPr marL="0" indent="446088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Без сна ночей прошло немало,</a:t>
            </a:r>
            <a:b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Забот, тревог не перечесть.</a:t>
            </a:r>
            <a:b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Земной поклон вам всем, родные мамы,</a:t>
            </a:r>
            <a:b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За то, что вы на свете есть!</a:t>
            </a:r>
            <a:endParaRPr lang="ru-RU" sz="1600" dirty="0" smtClean="0">
              <a:solidFill>
                <a:srgbClr val="7030A0"/>
              </a:solidFill>
            </a:endParaRPr>
          </a:p>
          <a:p>
            <a:pPr marL="0" indent="446088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На свете добрых слов немало,</a:t>
            </a:r>
            <a:b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Но всех добрее и важней одно:</a:t>
            </a:r>
            <a:b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Из двух слогов </a:t>
            </a:r>
          </a:p>
          <a:p>
            <a:pPr marL="0" indent="446088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        простое слово: </a:t>
            </a:r>
            <a:r>
              <a:rPr lang="ru-RU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Arial" pitchFamily="34" charset="0"/>
              </a:rPr>
              <a:t>“МАМА”</a:t>
            </a: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 нету слов дороже, чем оно.</a:t>
            </a:r>
            <a:endParaRPr lang="ru-RU" sz="4000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0964" name="Picture 6" descr="цв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359150"/>
            <a:ext cx="35909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63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6088" algn="l" eaLnBrk="0" hangingPunct="0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 descr="\\Admin\работа\рисунки\день матери\People_Children_Mother_and_daughter___Children_012815_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28750" y="142875"/>
            <a:ext cx="75723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59038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</a:rPr>
              <a:t>МАМА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      </a:t>
            </a:r>
            <a:r>
              <a:rPr lang="ru-RU" b="1" smtClean="0">
                <a:solidFill>
                  <a:schemeClr val="folHlink"/>
                </a:solidFill>
              </a:rPr>
              <a:t>МАМА</a:t>
            </a:r>
            <a:r>
              <a:rPr lang="ru-RU" b="1" smtClean="0"/>
              <a:t> </a:t>
            </a:r>
            <a:r>
              <a:rPr lang="ru-RU" smtClean="0"/>
              <a:t>         </a:t>
            </a:r>
            <a:r>
              <a:rPr lang="ru-RU" b="1" smtClean="0">
                <a:solidFill>
                  <a:srgbClr val="CC3300"/>
                </a:solidFill>
              </a:rPr>
              <a:t>МАМА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     </a:t>
            </a:r>
            <a:r>
              <a:rPr lang="ru-RU" b="1" smtClean="0">
                <a:solidFill>
                  <a:srgbClr val="660066"/>
                </a:solidFill>
              </a:rPr>
              <a:t>МАМА 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           </a:t>
            </a:r>
            <a:r>
              <a:rPr lang="ru-RU" b="1" smtClean="0">
                <a:solidFill>
                  <a:schemeClr val="accent2"/>
                </a:solidFill>
              </a:rPr>
              <a:t>МАМА</a:t>
            </a:r>
            <a:r>
              <a:rPr lang="ru-RU" smtClean="0"/>
              <a:t>          </a:t>
            </a:r>
            <a:r>
              <a:rPr lang="ru-RU" b="1" smtClean="0">
                <a:solidFill>
                  <a:srgbClr val="CC0099"/>
                </a:solidFill>
              </a:rPr>
              <a:t>МАМА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МАМА</a:t>
            </a:r>
            <a:r>
              <a:rPr lang="ru-RU" b="1" smtClean="0">
                <a:solidFill>
                  <a:srgbClr val="CC0099"/>
                </a:solidFill>
              </a:rPr>
              <a:t> </a:t>
            </a:r>
            <a:r>
              <a:rPr lang="ru-RU" smtClean="0"/>
              <a:t>             </a:t>
            </a:r>
            <a:r>
              <a:rPr lang="ru-RU" b="1" smtClean="0">
                <a:solidFill>
                  <a:srgbClr val="996633"/>
                </a:solidFill>
              </a:rPr>
              <a:t>МАМА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996633"/>
                </a:solidFill>
              </a:rPr>
              <a:t>             </a:t>
            </a:r>
            <a:r>
              <a:rPr lang="ru-RU" b="1" smtClean="0">
                <a:solidFill>
                  <a:srgbClr val="008000"/>
                </a:solidFill>
              </a:rPr>
              <a:t>МАМА                                </a:t>
            </a:r>
            <a:r>
              <a:rPr lang="ru-RU" b="1" smtClean="0">
                <a:solidFill>
                  <a:schemeClr val="bg2"/>
                </a:solidFill>
              </a:rPr>
              <a:t>МАМА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bg2"/>
                </a:solidFill>
              </a:rPr>
              <a:t>    </a:t>
            </a:r>
            <a:r>
              <a:rPr lang="ru-RU" b="1" smtClean="0">
                <a:solidFill>
                  <a:srgbClr val="800080"/>
                </a:solidFill>
              </a:rPr>
              <a:t>МАМА                  </a:t>
            </a:r>
            <a:r>
              <a:rPr lang="ru-RU" b="1" smtClean="0">
                <a:solidFill>
                  <a:srgbClr val="FF9900"/>
                </a:solidFill>
              </a:rPr>
              <a:t>МАМА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F9900"/>
                </a:solidFill>
              </a:rPr>
              <a:t>                  </a:t>
            </a:r>
            <a:r>
              <a:rPr lang="ru-RU" b="1" smtClean="0">
                <a:solidFill>
                  <a:srgbClr val="009999"/>
                </a:solidFill>
              </a:rPr>
              <a:t>МАМА                  </a:t>
            </a:r>
            <a:r>
              <a:rPr lang="ru-RU" b="1" smtClean="0">
                <a:solidFill>
                  <a:srgbClr val="FFFF00"/>
                </a:solidFill>
              </a:rPr>
              <a:t>МАМА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МАМА               </a:t>
            </a:r>
            <a:r>
              <a:rPr lang="ru-RU" b="1" smtClean="0">
                <a:solidFill>
                  <a:srgbClr val="663300"/>
                </a:solidFill>
              </a:rPr>
              <a:t>МАМА</a:t>
            </a:r>
            <a:r>
              <a:rPr lang="ru-RU" b="1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31077" name="Picture 5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6368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857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004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0052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1" name="Picture 9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5815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2" name="Picture 10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6529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11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575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4" name="Picture 12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9241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5" name="Picture 13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3000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6" name="Picture 14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764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7" name="Picture 15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0052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8" name="Picture 16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9" name="Picture 17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2144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0" name="Picture 18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7651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1" name="Picture 19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2" name="Picture 20" descr="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2" descr="цв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450" y="5781675"/>
            <a:ext cx="135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3" descr="цв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781675"/>
            <a:ext cx="135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4" descr="цв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781675"/>
            <a:ext cx="135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5" descr="цв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781675"/>
            <a:ext cx="135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6" descr="цв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81675"/>
            <a:ext cx="135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14313"/>
            <a:ext cx="8358188" cy="645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mom, mommy, mum, mummy, ma, mam, mammy, maa, amaa, mata —           </a:t>
            </a:r>
            <a:r>
              <a:rPr lang="ru-RU" sz="2000" smtClean="0">
                <a:hlinkClick r:id="rId2" tooltip="Английский язык"/>
              </a:rPr>
              <a:t>английский</a:t>
            </a:r>
            <a:r>
              <a:rPr lang="ru-RU" sz="2000" smtClean="0"/>
              <a:t> и родственные ему языки;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māma (妈妈/媽媽) — </a:t>
            </a:r>
            <a:r>
              <a:rPr lang="ru-RU" sz="2000" smtClean="0">
                <a:hlinkClick r:id="rId3" tooltip="Китайский язык"/>
              </a:rPr>
              <a:t>по-китайски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máma — </a:t>
            </a:r>
            <a:r>
              <a:rPr lang="ru-RU" sz="2000" smtClean="0">
                <a:hlinkClick r:id="rId4" tooltip="Чешский язык"/>
              </a:rPr>
              <a:t>по-чешски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maman — на </a:t>
            </a:r>
            <a:r>
              <a:rPr lang="ru-RU" sz="2000" smtClean="0">
                <a:hlinkClick r:id="rId5" tooltip="Французский язык"/>
              </a:rPr>
              <a:t>французском</a:t>
            </a:r>
            <a:r>
              <a:rPr lang="ru-RU" sz="2000" smtClean="0"/>
              <a:t> и </a:t>
            </a:r>
            <a:r>
              <a:rPr lang="ru-RU" sz="2000" smtClean="0">
                <a:hlinkClick r:id="rId6" tooltip="Персидский язык"/>
              </a:rPr>
              <a:t>персидском</a:t>
            </a:r>
            <a:r>
              <a:rPr lang="ru-RU" sz="2000" smtClean="0"/>
              <a:t> языках;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mamma — на </a:t>
            </a:r>
            <a:r>
              <a:rPr lang="ru-RU" sz="2000" smtClean="0">
                <a:hlinkClick r:id="rId7" tooltip="Итальянский язык"/>
              </a:rPr>
              <a:t>итальянском</a:t>
            </a:r>
            <a:r>
              <a:rPr lang="ru-RU" sz="2000" smtClean="0"/>
              <a:t> и </a:t>
            </a:r>
            <a:r>
              <a:rPr lang="ru-RU" sz="2000" smtClean="0">
                <a:hlinkClick r:id="rId8" tooltip="Исландский язык"/>
              </a:rPr>
              <a:t>исландском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mãe — </a:t>
            </a:r>
            <a:r>
              <a:rPr lang="ru-RU" sz="2000" smtClean="0">
                <a:hlinkClick r:id="rId9" tooltip="Португальский язык"/>
              </a:rPr>
              <a:t>по-португальски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eema — на </a:t>
            </a:r>
            <a:r>
              <a:rPr lang="ru-RU" sz="2000" smtClean="0">
                <a:hlinkClick r:id="rId10" tooltip="Иврит"/>
              </a:rPr>
              <a:t>иврите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má или mẹ — </a:t>
            </a:r>
            <a:r>
              <a:rPr lang="ru-RU" sz="2000" smtClean="0">
                <a:hlinkClick r:id="rId11" tooltip="Вьетнамский язык"/>
              </a:rPr>
              <a:t>по-вьетнамски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mam — </a:t>
            </a:r>
            <a:r>
              <a:rPr lang="ru-RU" sz="2000" smtClean="0">
                <a:hlinkClick r:id="rId12" tooltip="Валлийский язык"/>
              </a:rPr>
              <a:t>на валлийском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eomma (엄마, IPA: ʌmma) — </a:t>
            </a:r>
            <a:r>
              <a:rPr lang="ru-RU" sz="2000" smtClean="0">
                <a:hlinkClick r:id="rId13" tooltip="Корейский язык"/>
              </a:rPr>
              <a:t>по-корейски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matka — </a:t>
            </a:r>
            <a:r>
              <a:rPr lang="ru-RU" sz="2000" smtClean="0">
                <a:hlinkClick r:id="rId14" tooltip="Польский язык"/>
              </a:rPr>
              <a:t>по-польски</a:t>
            </a:r>
            <a:r>
              <a:rPr lang="ru-RU" sz="2000" smtClean="0"/>
              <a:t>,</a:t>
            </a:r>
            <a:r>
              <a:rPr lang="ru-RU" sz="2000" smtClean="0">
                <a:hlinkClick r:id="rId15" tooltip="Словацкий язык"/>
              </a:rPr>
              <a:t>словацки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madre — </a:t>
            </a:r>
            <a:r>
              <a:rPr lang="ru-RU" sz="2000" smtClean="0">
                <a:hlinkClick r:id="rId16" tooltip="Испанский язык"/>
              </a:rPr>
              <a:t>по-испански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matrice — </a:t>
            </a:r>
            <a:r>
              <a:rPr lang="ru-RU" sz="2000" smtClean="0">
                <a:hlinkClick r:id="rId17" tooltip="Албанский язык"/>
              </a:rPr>
              <a:t>по албански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modor — по старо-английски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mathrin — на старо-ирландском языке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matr — на </a:t>
            </a:r>
            <a:r>
              <a:rPr lang="ru-RU" sz="2000" smtClean="0">
                <a:hlinkClick r:id="rId18" tooltip="Санскрит"/>
              </a:rPr>
              <a:t>санскрите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mama — в качестве заимствованного из английского используется в </a:t>
            </a:r>
            <a:r>
              <a:rPr lang="ru-RU" sz="2000" smtClean="0">
                <a:hlinkClick r:id="rId19" tooltip="Япония"/>
              </a:rPr>
              <a:t>Японии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(metér, μητήρ) mitéra, μητέρα или mána, μάνα — на </a:t>
            </a:r>
            <a:r>
              <a:rPr lang="ru-RU" sz="2000" smtClean="0">
                <a:hlinkClick r:id="rId20" tooltip="Греческий язык"/>
              </a:rPr>
              <a:t>греческом языке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6147" name="Picture 5" descr="цв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429500" y="3668713"/>
            <a:ext cx="1714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\\Admin\работа\рисунки\день матери\1217849952_13584771_1573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00063"/>
            <a:ext cx="60039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красные ц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4500" y="730250"/>
            <a:ext cx="36004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цв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500563"/>
            <a:ext cx="40005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\\Admin\работа\рисунки\день матери\Mother-and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86500" cy="628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5" descr="цв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943350"/>
            <a:ext cx="1666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Admin\работа\рисунки\день матери\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785926"/>
            <a:ext cx="3267075" cy="284797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40386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мамочка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мамуля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мамсик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маменька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мамонька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мамунька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мамынька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мамуня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мамуська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мамуся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мамысь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матерь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матушь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мотушь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матуша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матуха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14688" y="214313"/>
            <a:ext cx="40386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ма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матухна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матуня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матуничка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матуненька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матуся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матусенька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матуля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матуличка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мамон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матенка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матонька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матынька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матунька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маточка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мачка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мамаша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мамашечка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9221" name="Picture 6" descr="цв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000500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\\Admin\работа\рисунки\день матери\25261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7494587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цв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0"/>
            <a:ext cx="17811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цв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5750"/>
            <a:ext cx="17811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299</Words>
  <Application>Microsoft Office PowerPoint</Application>
  <PresentationFormat>Экран (4:3)</PresentationFormat>
  <Paragraphs>176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Слайд 1</vt:lpstr>
      <vt:lpstr>Слайд 2</vt:lpstr>
      <vt:lpstr>Слайд 3</vt:lpstr>
      <vt:lpstr>МАМА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Мать-Земля</vt:lpstr>
      <vt:lpstr>Мать-Природа</vt:lpstr>
      <vt:lpstr>Не обижайте матерей</vt:lpstr>
      <vt:lpstr>Владимирская икона  Божией Матери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Конкурс №1«Угадайте событие!»</vt:lpstr>
      <vt:lpstr>Конкурс №1«Угадайте событие!»</vt:lpstr>
      <vt:lpstr>Конкурс №1«Угадайте событие!»</vt:lpstr>
      <vt:lpstr>Конкурс №1«Угадайте событие!»</vt:lpstr>
      <vt:lpstr>Конкурс №1«Угадайте событие!»</vt:lpstr>
      <vt:lpstr>Конкурс №1«Угадайте событие!»</vt:lpstr>
      <vt:lpstr>Конкурс №1«Угадайте событие!»</vt:lpstr>
      <vt:lpstr>Конкурс №2 «Кулинарный»</vt:lpstr>
      <vt:lpstr>Конкурс №3  «Найди слово»</vt:lpstr>
      <vt:lpstr>Конкурс № 4  «Что это?»</vt:lpstr>
      <vt:lpstr>Слайд 37</vt:lpstr>
      <vt:lpstr>Слайд 38</vt:lpstr>
      <vt:lpstr>С ПРАЗДНИКОМ!!!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ноября – День Матери!</dc:title>
  <dc:creator>Admin</dc:creator>
  <cp:lastModifiedBy>Виктор</cp:lastModifiedBy>
  <cp:revision>139</cp:revision>
  <dcterms:created xsi:type="dcterms:W3CDTF">2009-11-18T12:29:38Z</dcterms:created>
  <dcterms:modified xsi:type="dcterms:W3CDTF">2012-09-09T10:53:46Z</dcterms:modified>
</cp:coreProperties>
</file>