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06BE"/>
    <a:srgbClr val="03B8C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gif"/><Relationship Id="rId4" Type="http://schemas.openxmlformats.org/officeDocument/2006/relationships/image" Target="../media/image16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357298"/>
            <a:ext cx="6172200" cy="1428760"/>
          </a:xfr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600" dirty="0" smtClean="0"/>
              <a:t>      </a:t>
            </a:r>
            <a:r>
              <a:rPr lang="ru-RU" sz="6600" dirty="0" smtClean="0">
                <a:solidFill>
                  <a:srgbClr val="92D050"/>
                </a:solidFill>
              </a:rPr>
              <a:t> Груши    </a:t>
            </a:r>
            <a:endParaRPr lang="ru-RU" sz="6600" dirty="0">
              <a:solidFill>
                <a:srgbClr val="92D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5214950"/>
            <a:ext cx="4000512" cy="142876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Брошенный сад, разрушенный дом.</a:t>
            </a:r>
            <a:br>
              <a:rPr lang="ru-RU" dirty="0" smtClean="0"/>
            </a:br>
            <a:r>
              <a:rPr lang="ru-RU" dirty="0" smtClean="0"/>
              <a:t>Старая груша расцвела в бурьяне.</a:t>
            </a:r>
            <a:br>
              <a:rPr lang="ru-RU" dirty="0" smtClean="0"/>
            </a:br>
            <a:r>
              <a:rPr lang="ru-RU" dirty="0" smtClean="0"/>
              <a:t>Звучит как набат моя память о том,</a:t>
            </a:r>
            <a:br>
              <a:rPr lang="ru-RU" dirty="0" smtClean="0"/>
            </a:br>
            <a:r>
              <a:rPr lang="ru-RU" dirty="0" smtClean="0"/>
              <a:t>Что родился когда-то на этой Земле.</a:t>
            </a:r>
            <a:endParaRPr lang="ru-RU" dirty="0"/>
          </a:p>
        </p:txBody>
      </p:sp>
      <p:pic>
        <p:nvPicPr>
          <p:cNvPr id="1026" name="Picture 2" descr="C:\Documents and Settings\Admin\Рабочий стол\750px-Eight_varieties_of_pea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357562"/>
            <a:ext cx="5500694" cy="1839504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Рабочий стол\imgpreview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924050" cy="1885950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Рабочий стол\imgpreview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57364"/>
            <a:ext cx="2143125" cy="1695450"/>
          </a:xfrm>
          <a:prstGeom prst="rect">
            <a:avLst/>
          </a:prstGeom>
          <a:noFill/>
        </p:spPr>
      </p:pic>
      <p:pic>
        <p:nvPicPr>
          <p:cNvPr id="1029" name="Picture 5" descr="C:\Documents and Settings\Admin\Рабочий стол\uuuuu\imgprevie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54" y="500042"/>
            <a:ext cx="1905000" cy="1428750"/>
          </a:xfrm>
          <a:prstGeom prst="rect">
            <a:avLst/>
          </a:prstGeom>
          <a:noFill/>
        </p:spPr>
      </p:pic>
      <p:pic>
        <p:nvPicPr>
          <p:cNvPr id="1030" name="Picture 6" descr="C:\Documents and Settings\Admin\Рабочий стол\uuuuu\imgpreview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124449"/>
            <a:ext cx="2285984" cy="1733551"/>
          </a:xfrm>
          <a:prstGeom prst="rect">
            <a:avLst/>
          </a:prstGeom>
          <a:noFill/>
        </p:spPr>
      </p:pic>
      <p:pic>
        <p:nvPicPr>
          <p:cNvPr id="1031" name="Picture 7" descr="C:\Documents and Settings\Admin\Рабочий стол\uuuuu\imgprevieпа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3500438"/>
            <a:ext cx="2285984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Приготовила учитель биологии </a:t>
            </a:r>
          </a:p>
          <a:p>
            <a:pPr algn="ctr">
              <a:buNone/>
            </a:pPr>
            <a:r>
              <a:rPr lang="ru-RU" dirty="0" smtClean="0"/>
              <a:t>Вилкова Т.М. </a:t>
            </a:r>
          </a:p>
          <a:p>
            <a:pPr algn="ctr">
              <a:buNone/>
            </a:pPr>
            <a:r>
              <a:rPr lang="ru-RU" dirty="0" smtClean="0"/>
              <a:t>МБ ОУ Пеля – Хованская СОШ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4" name="Рисунок 3" descr="DSC0003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3071810"/>
            <a:ext cx="4214812" cy="3371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rgbClr val="9F06BE"/>
                </a:solidFill>
              </a:rPr>
              <a:t>        </a:t>
            </a:r>
            <a:r>
              <a:rPr lang="ru-RU" sz="4000" dirty="0" smtClean="0">
                <a:solidFill>
                  <a:srgbClr val="9F06BE"/>
                </a:solidFill>
              </a:rPr>
              <a:t>Происхождение груши</a:t>
            </a:r>
            <a:endParaRPr lang="ru-RU" sz="4000" dirty="0">
              <a:solidFill>
                <a:srgbClr val="9F06BE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Если </a:t>
            </a:r>
            <a:r>
              <a:rPr lang="ru-RU" dirty="0" smtClean="0"/>
              <a:t>обратиться к литературе, то оказывается, что культура груши будто бы зародилась в Греции, за 1000 с лишним лет до н. э. Обширный комплекс диких груш, объединенных в сборный вид, явился исходным для одомашнивания в Средиземноморье. </a:t>
            </a:r>
          </a:p>
          <a:p>
            <a:r>
              <a:rPr lang="ru-RU" dirty="0" smtClean="0"/>
              <a:t>В нашей стране домашняя груша возделывается с незапамятных времен. Упоминания о груше имеются в летописях, фольклоре. Центром плодоводства на европейской территории России была Украина. В первой русской помологии А. Т. </a:t>
            </a:r>
            <a:r>
              <a:rPr lang="ru-RU" dirty="0" err="1" smtClean="0"/>
              <a:t>Болотова</a:t>
            </a:r>
            <a:r>
              <a:rPr lang="ru-RU" dirty="0" smtClean="0"/>
              <a:t> (конец XVIII в.) было описано 39 сортов груши. В Крыму западноевропейские сорта стали разводить в начале 30-х годов XIX в. В Никитском ботаническом саду во второй половине XIX в. выращивалась коллекция из 550 сортов груши, а в помологической коллекции Л. П. </a:t>
            </a:r>
            <a:r>
              <a:rPr lang="ru-RU" dirty="0" err="1" smtClean="0"/>
              <a:t>Симиренко</a:t>
            </a:r>
            <a:r>
              <a:rPr lang="ru-RU" dirty="0" smtClean="0"/>
              <a:t> находилось более 600 сортов.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274638"/>
            <a:ext cx="3929090" cy="1143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                 </a:t>
            </a:r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Внешний вид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Форма кроны свободно растущего дерева — пирамидальная или округлая, склонна к </a:t>
            </a:r>
            <a:r>
              <a:rPr lang="ru-RU" dirty="0" err="1" smtClean="0"/>
              <a:t>загущению</a:t>
            </a:r>
            <a:r>
              <a:rPr lang="ru-RU" dirty="0" smtClean="0"/>
              <a:t>. Годовой прирост составляет 30—40 см. </a:t>
            </a:r>
          </a:p>
          <a:p>
            <a:r>
              <a:rPr lang="ru-RU" dirty="0" smtClean="0"/>
              <a:t>Листья, как правило, опадающие. Листорасположение спиральное в 5 рядов. Лист широкояйцевидной формы, 2,5—10 см </a:t>
            </a:r>
            <a:r>
              <a:rPr lang="ru-RU" dirty="0" smtClean="0"/>
              <a:t>длиной; </a:t>
            </a:r>
            <a:r>
              <a:rPr lang="ru-RU" dirty="0" smtClean="0"/>
              <a:t>цвет — тёмно-зелёный, блестящий, нижняя сторона листа голубовато-зелёная, осенью золотисто-оранжевая.</a:t>
            </a:r>
          </a:p>
          <a:p>
            <a:r>
              <a:rPr lang="ru-RU" dirty="0" smtClean="0"/>
              <a:t>Л</a:t>
            </a:r>
            <a:r>
              <a:rPr lang="ru-RU" dirty="0" smtClean="0"/>
              <a:t>епестки </a:t>
            </a:r>
            <a:r>
              <a:rPr lang="ru-RU" dirty="0" smtClean="0"/>
              <a:t>в почке расположены </a:t>
            </a:r>
            <a:r>
              <a:rPr lang="ru-RU" dirty="0" err="1" smtClean="0"/>
              <a:t>черепично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Почки у груши, как и у других деревьев семейства, двух типов: вегетативные и генеративные. Вегетативные почки мельче и острее, генеративные — крупнее и тупее. Внешние различия между двумя типами почек усиливаются от времени образования этих почек к выходу из них побегов.</a:t>
            </a:r>
          </a:p>
          <a:p>
            <a:r>
              <a:rPr lang="ru-RU" dirty="0" smtClean="0"/>
              <a:t>Плод, как правило, — вытянутой формы с расширением в нижней части, есть сорта с шаровидными плодами.</a:t>
            </a:r>
          </a:p>
          <a:p>
            <a:endParaRPr lang="ru-RU" dirty="0"/>
          </a:p>
        </p:txBody>
      </p:sp>
      <p:pic>
        <p:nvPicPr>
          <p:cNvPr id="2050" name="Picture 2" descr="C:\Documents and Settings\Admin\Рабочий стол\uuuuu\275px-Pear_tr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0"/>
            <a:ext cx="2786050" cy="1857363"/>
          </a:xfrm>
          <a:prstGeom prst="rect">
            <a:avLst/>
          </a:prstGeom>
          <a:noFill/>
        </p:spPr>
      </p:pic>
      <p:pic>
        <p:nvPicPr>
          <p:cNvPr id="2051" name="Picture 3" descr="C:\Documents and Settings\Admin\Рабочий стол\uuuuu\300px-Pýrus_132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86016" cy="1571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</a:rPr>
              <a:t>       Груша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</a:rPr>
              <a:t>обыкновенная</a:t>
            </a:r>
            <a:endParaRPr lang="ru-RU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3074" name="Picture 2" descr="C:\Documents and Settings\Admin\Рабочий стол\uuuuu\img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428736"/>
            <a:ext cx="2643206" cy="378619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28596" y="128586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Груша обыкновенная, или лесная наиболее распространена в лесах Центрально-Черноземной зоны России, в Украине и Молдове. Дерево долговечное (до 200-300 лет), очень большая, достигает 20 — З0 м высоты, крона широкопирамидальной, часто в колючках. Плодоношение позднее. В урожайные годы взрослое дерево дает 400-800 и даже 1000 кг плодов. Плоды мелкие, зеленые, при созревании желтеют, мякоть твердый, терпкий, каменистый. Семена используют для выращивания подвоев для культурных сортов груши.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9F06BE"/>
                </a:solidFill>
              </a:rPr>
              <a:t>            Груша кавказская</a:t>
            </a:r>
            <a:endParaRPr lang="ru-RU" sz="4000" dirty="0">
              <a:solidFill>
                <a:srgbClr val="9F06BE"/>
              </a:solidFill>
            </a:endParaRPr>
          </a:p>
        </p:txBody>
      </p:sp>
      <p:pic>
        <p:nvPicPr>
          <p:cNvPr id="4098" name="Picture 2" descr="C:\Documents and Settings\Admin\Рабочий стол\uuuuu\imgprev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57752" y="2643182"/>
            <a:ext cx="3857652" cy="383204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1500174"/>
            <a:ext cx="4572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>
                <a:latin typeface="Calibri" pitchFamily="34" charset="0"/>
                <a:cs typeface="Calibri" pitchFamily="34" charset="0"/>
              </a:rPr>
              <a:t>Груша кавказская распространена в увлажненных районах северного Кавказа и Закавказья. Дерево высотой 10-20 м. Листья яйцевидные или овальные, с цельными краями. Плоды зеленовато-желтые, мякоть сочная, созревают в августе-октябре. 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92871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       Груша китайская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122" name="Picture 2" descr="C:\Documents and Settings\Admin\Рабочий стол\uuuuu\grush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 flipH="1">
            <a:off x="4786314" y="1500174"/>
            <a:ext cx="4143404" cy="47625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5720" y="1214422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Груша </a:t>
            </a:r>
            <a:r>
              <a:rPr lang="ru-RU" dirty="0" err="1" smtClean="0"/>
              <a:t>китайская.Происходит</a:t>
            </a:r>
            <a:r>
              <a:rPr lang="ru-RU" dirty="0" smtClean="0"/>
              <a:t> из Центрального и Западного Китая. Распространена в Приморском крае, а также в Японии и Корее. В 1909 г. завезена в США. Деревья высотой 10-15 м, ветви без колючек. Молодые приросты голые или </a:t>
            </a:r>
            <a:r>
              <a:rPr lang="ru-RU" dirty="0" err="1" smtClean="0"/>
              <a:t>слабоопушени</a:t>
            </a:r>
            <a:r>
              <a:rPr lang="ru-RU" dirty="0" smtClean="0"/>
              <a:t>, красновато-коричневые. Листья крупные, удлиненно-яйцевидные, с пильчатые краями, на концах заостренные, молодые — слегка опушенные. Плоды мелкие, шаровидной формы, коричневые, с грубоватым зернистым мякотью. Чашечка опадают.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929618" cy="91759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5400" dirty="0" smtClean="0"/>
              <a:t>            </a:t>
            </a:r>
            <a:r>
              <a:rPr lang="ru-RU" sz="4000" dirty="0" smtClean="0">
                <a:solidFill>
                  <a:srgbClr val="03B8C1"/>
                </a:solidFill>
              </a:rPr>
              <a:t>Королева </a:t>
            </a:r>
            <a:r>
              <a:rPr lang="ru-RU" sz="3600" dirty="0" smtClean="0">
                <a:solidFill>
                  <a:srgbClr val="03B8C1"/>
                </a:solidFill>
              </a:rPr>
              <a:t>фруктов</a:t>
            </a:r>
            <a:endParaRPr lang="ru-RU" sz="3600" dirty="0">
              <a:solidFill>
                <a:srgbClr val="03B8C1"/>
              </a:solidFill>
            </a:endParaRPr>
          </a:p>
        </p:txBody>
      </p:sp>
      <p:pic>
        <p:nvPicPr>
          <p:cNvPr id="1026" name="Picture 2" descr="C:\Documents and Settings\Admin\Рабочий стол\uuuuu\frukt1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928802"/>
            <a:ext cx="2857500" cy="25527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00034" y="1214422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Японские груши, существенно отличающиеся от своих европейских аналогов, произрастают на всей территории Японии от Хоккайдо до Кюсю. Груши упоминаются в японских литературных памятниках с седьмого века. Груша очень полезна и по праву считается в Японии "королевой фруктов". Особенно груши полезны для людей, страдающих заболеваниями желудка. Японские груши содержат много кальция и поэтому снижают кровяное давление. Кроме того, груши предотвращают кариес благодаря наличию в них сорбита.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1357298"/>
            <a:ext cx="7186634" cy="4286280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Груши содержат много сахаров, клетчатку, дубильные вещества, витамины. Из минеральных веществ — медь, цинк, </a:t>
            </a:r>
            <a:r>
              <a:rPr lang="ru-RU" sz="2800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молебден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, железо, барий. Из-за наличия большого количества клетчатки груши исключают из рациона питания лиц с гастритами, язвой желудка (в стадии обострения). Лечебными свойствами груши почти не обладают.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Рисунок 3" descr="36_2_5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6710" y="5429264"/>
            <a:ext cx="923925" cy="914400"/>
          </a:xfrm>
          <a:prstGeom prst="rect">
            <a:avLst/>
          </a:prstGeom>
        </p:spPr>
      </p:pic>
      <p:pic>
        <p:nvPicPr>
          <p:cNvPr id="5" name="Рисунок 4" descr="peo-anatomy_proffec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206" y="357166"/>
            <a:ext cx="1304925" cy="1047750"/>
          </a:xfrm>
          <a:prstGeom prst="rect">
            <a:avLst/>
          </a:prstGeom>
        </p:spPr>
      </p:pic>
      <p:pic>
        <p:nvPicPr>
          <p:cNvPr id="6" name="Рисунок 5" descr="Doc_writinginchar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214290"/>
            <a:ext cx="762000" cy="1047750"/>
          </a:xfrm>
          <a:prstGeom prst="rect">
            <a:avLst/>
          </a:prstGeom>
        </p:spPr>
      </p:pic>
      <p:pic>
        <p:nvPicPr>
          <p:cNvPr id="7" name="Рисунок 6" descr="DOCTOR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910" y="5500702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</a:t>
            </a:r>
            <a:r>
              <a:rPr lang="ru-RU" sz="6000" dirty="0" smtClean="0"/>
              <a:t>вывод: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Груша существует на планете несколько тысяч лет. Она начала «путешествовать» по планете вместе с купцами. </a:t>
            </a:r>
            <a:r>
              <a:rPr lang="ru-RU" dirty="0" smtClean="0"/>
              <a:t>Л</a:t>
            </a:r>
            <a:r>
              <a:rPr lang="ru-RU" dirty="0" smtClean="0"/>
              <a:t>юди покупали плоды с семенами.  Сажал их и через некоторое время и получал от взрослого дерева плоды, но разные климаты заставили грушу привыкнуть к разным климатическим условиям и почвам. В зависимости от климата и почвы получались разные виды груши.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282</TotalTime>
  <Words>696</Words>
  <PresentationFormat>Экран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       Груши    </vt:lpstr>
      <vt:lpstr>        Происхождение груши</vt:lpstr>
      <vt:lpstr>                   Внешний вид</vt:lpstr>
      <vt:lpstr>       Груша обыкновенная</vt:lpstr>
      <vt:lpstr>            Груша кавказская</vt:lpstr>
      <vt:lpstr>                    Груша китайская</vt:lpstr>
      <vt:lpstr>            Королева фруктов</vt:lpstr>
      <vt:lpstr>Слайд 8</vt:lpstr>
      <vt:lpstr>                       вывод: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Груши    </dc:title>
  <cp:lastModifiedBy>User</cp:lastModifiedBy>
  <cp:revision>34</cp:revision>
  <dcterms:modified xsi:type="dcterms:W3CDTF">2012-09-08T18:02:49Z</dcterms:modified>
</cp:coreProperties>
</file>