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C32A4-23BA-411A-AF90-4DF3F6E8235D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20A3B-2404-4B20-B6F6-F38ABBC4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1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DCF25-84E7-4BB2-8713-2674815ED702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химия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240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243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4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4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4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245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246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6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6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90AF0B-E284-43F0-B2A2-AA8BC5A47B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AB85-A6EE-4665-9F94-A95D065B3B5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4985-D3C8-42DA-9B5D-5AD6562EDA3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3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D4F16A4-995E-4B2C-B4AC-62CF1B88DE5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F26D-A474-4D29-9691-BD127C7AC76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03B0-6CD7-49FC-9132-4D7886E6725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70BF-C89A-4C53-ABB3-98DA903F24E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63BB-240D-4807-8451-19796F91BCA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BB95-8D74-4E4B-ACD0-22397D16E1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A289-A240-4B50-BB8A-71A9C60965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E15E-CE28-4D2F-B3BA-47794A00B3C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2A77-3BC0-47A5-BFC8-9CD3928FA6B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137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138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138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140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140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14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142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143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14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D2594-28AF-468C-9F08-CADAB8C2E0B2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8380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.ppt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ru-RU" sz="2800"/>
              <a:t>К Кислоте Азотной пришла слава. Она стала настоящей звездой! 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351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-46038"/>
          <a:ext cx="9144000" cy="69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5" imgW="4571880" imgH="3428879" progId="PowerPoint.Show.8">
                  <p:embed/>
                </p:oleObj>
              </mc:Choice>
              <mc:Fallback>
                <p:oleObj name="Презентация" r:id="rId5" imgW="4571880" imgH="3428879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6038"/>
                        <a:ext cx="9144000" cy="690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endParaRPr lang="ru-RU" sz="3600" b="1" i="1">
              <a:solidFill>
                <a:srgbClr val="FFFF00"/>
              </a:solidFill>
            </a:endParaRPr>
          </a:p>
          <a:p>
            <a:r>
              <a:rPr lang="ru-RU" sz="3600" b="1" i="1">
                <a:solidFill>
                  <a:srgbClr val="FFFF00"/>
                </a:solidFill>
              </a:rPr>
              <a:t>Какой элемент назван в честь планеты Земля?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28775"/>
            <a:ext cx="4038600" cy="4530725"/>
          </a:xfrm>
        </p:spPr>
        <p:txBody>
          <a:bodyPr/>
          <a:lstStyle/>
          <a:p>
            <a:endParaRPr lang="ru-RU" sz="3600" b="1" i="1">
              <a:solidFill>
                <a:srgbClr val="FFFF00"/>
              </a:solidFill>
            </a:endParaRPr>
          </a:p>
          <a:p>
            <a:r>
              <a:rPr lang="ru-RU" sz="3600" b="1" i="1">
                <a:solidFill>
                  <a:srgbClr val="FFFF00"/>
                </a:solidFill>
              </a:rPr>
              <a:t>Какой элемент назван в честь       России?</a:t>
            </a:r>
          </a:p>
        </p:txBody>
      </p:sp>
      <p:pic>
        <p:nvPicPr>
          <p:cNvPr id="54277" name="Picture 5" descr="j0251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5013325"/>
            <a:ext cx="2519362" cy="1847850"/>
          </a:xfrm>
          <a:prstGeom prst="rect">
            <a:avLst/>
          </a:prstGeom>
          <a:noFill/>
        </p:spPr>
      </p:pic>
      <p:pic>
        <p:nvPicPr>
          <p:cNvPr id="54278" name="Picture 6" descr="j0335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0"/>
            <a:ext cx="2232025" cy="213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r>
              <a:rPr lang="ru-RU" sz="6600" b="1">
                <a:solidFill>
                  <a:srgbClr val="CC66FF"/>
                </a:solidFill>
              </a:rPr>
              <a:t>Химия и география!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5654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i="1">
                <a:solidFill>
                  <a:srgbClr val="00FF00"/>
                </a:solidFill>
              </a:rPr>
              <a:t> </a:t>
            </a:r>
            <a:r>
              <a:rPr lang="ru-RU" sz="3200" b="1" i="1">
                <a:solidFill>
                  <a:srgbClr val="CC66FF"/>
                </a:solidFill>
              </a:rPr>
              <a:t>1.  </a:t>
            </a:r>
            <a:r>
              <a:rPr lang="ru-RU" sz="3200" b="1" i="1">
                <a:solidFill>
                  <a:srgbClr val="00FF00"/>
                </a:solidFill>
              </a:rPr>
              <a:t>Какие    элементы названы в честь частей света?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5654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>
                <a:solidFill>
                  <a:srgbClr val="CC66FF"/>
                </a:solidFill>
              </a:rPr>
              <a:t>2.  </a:t>
            </a:r>
            <a:r>
              <a:rPr lang="ru-RU" sz="3200" b="1" i="1">
                <a:solidFill>
                  <a:srgbClr val="00FF00"/>
                </a:solidFill>
              </a:rPr>
              <a:t>Перечислите элементы, названные в честь стран.</a:t>
            </a:r>
          </a:p>
        </p:txBody>
      </p:sp>
    </p:spTree>
    <p:extLst>
      <p:ext uri="{BB962C8B-B14F-4D97-AF65-F5344CB8AC3E}">
        <p14:creationId xmlns:p14="http://schemas.microsoft.com/office/powerpoint/2010/main" val="28644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600">
              <a:solidFill>
                <a:srgbClr val="CC66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CC66FF"/>
                </a:solidFill>
              </a:rPr>
              <a:t>3. </a:t>
            </a:r>
            <a:r>
              <a:rPr lang="ru-RU" b="1" i="1">
                <a:solidFill>
                  <a:srgbClr val="00FF00"/>
                </a:solidFill>
              </a:rPr>
              <a:t>Замените первую букву в названии элемента 3 периода и получите название пролива между Европой и Азией.</a:t>
            </a:r>
          </a:p>
        </p:txBody>
      </p:sp>
    </p:spTree>
    <p:extLst>
      <p:ext uri="{BB962C8B-B14F-4D97-AF65-F5344CB8AC3E}">
        <p14:creationId xmlns:p14="http://schemas.microsoft.com/office/powerpoint/2010/main" val="29284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00FF00"/>
                </a:solidFill>
              </a:rPr>
              <a:t> </a:t>
            </a:r>
            <a:r>
              <a:rPr lang="ru-RU" sz="3600" b="1" i="1">
                <a:solidFill>
                  <a:srgbClr val="CC66FF"/>
                </a:solidFill>
              </a:rPr>
              <a:t>4</a:t>
            </a:r>
            <a:r>
              <a:rPr lang="ru-RU" b="1" i="1">
                <a:solidFill>
                  <a:srgbClr val="CC66FF"/>
                </a:solidFill>
              </a:rPr>
              <a:t>.</a:t>
            </a:r>
            <a:r>
              <a:rPr lang="ru-RU" b="1" i="1">
                <a:solidFill>
                  <a:srgbClr val="00FF00"/>
                </a:solidFill>
              </a:rPr>
              <a:t>  Название какого города Ставропольского края связано с названием химического элемента?</a:t>
            </a:r>
          </a:p>
        </p:txBody>
      </p:sp>
    </p:spTree>
    <p:extLst>
      <p:ext uri="{BB962C8B-B14F-4D97-AF65-F5344CB8AC3E}">
        <p14:creationId xmlns:p14="http://schemas.microsoft.com/office/powerpoint/2010/main" val="6740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825625"/>
            <a:ext cx="8215313" cy="4230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Это вещество заменяло деньги во многих странах. В Китае, в 13 веке из него изготовляли монеты. Римские легионеры времен Цезаря, часть жалованья получали этим веществом.</a:t>
            </a:r>
          </a:p>
          <a:p>
            <a:pPr>
              <a:lnSpc>
                <a:spcPct val="90000"/>
              </a:lnSpc>
            </a:pPr>
            <a:r>
              <a:rPr lang="ru-RU"/>
              <a:t>Некоторые народы Африки платили за него золотым песком. У римлян ни одно жертвоприношение не обходилось без этого вещества.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571500"/>
            <a:ext cx="8153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841500"/>
            <a:ext cx="8150225" cy="4006850"/>
          </a:xfrm>
        </p:spPr>
        <p:txBody>
          <a:bodyPr/>
          <a:lstStyle/>
          <a:p>
            <a:r>
              <a:rPr lang="ru-RU" sz="2900"/>
              <a:t>Это вещество содержится в слюне, желудочном соке. Наличие его в крови обеспечивает нормальное осмотическое давление.</a:t>
            </a:r>
          </a:p>
          <a:p>
            <a:r>
              <a:rPr lang="ru-RU" sz="2900"/>
              <a:t>Без него не могут жить люди и животные. Оно необходимо для приготовления почти всех блюд.</a:t>
            </a:r>
            <a:r>
              <a:rPr lang="ru-RU"/>
              <a:t> </a:t>
            </a:r>
          </a:p>
          <a:p>
            <a:r>
              <a:rPr lang="ru-RU" sz="2900"/>
              <a:t>Оно символ гостеприимства и радушия.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6000" b="1" i="1">
                <a:solidFill>
                  <a:srgbClr val="00CC00"/>
                </a:solidFill>
              </a:rPr>
              <a:t>Химия  и     литература!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4000" i="1">
                <a:solidFill>
                  <a:srgbClr val="99FF66"/>
                </a:solidFill>
              </a:rPr>
              <a:t>Названия химических элементов           встречаются:</a:t>
            </a:r>
          </a:p>
          <a:p>
            <a:r>
              <a:rPr lang="ru-RU" sz="3600">
                <a:solidFill>
                  <a:srgbClr val="99FF66"/>
                </a:solidFill>
              </a:rPr>
              <a:t>В стихотворных строчках поэтов.</a:t>
            </a:r>
          </a:p>
          <a:p>
            <a:r>
              <a:rPr lang="ru-RU" sz="3600">
                <a:solidFill>
                  <a:srgbClr val="99FF66"/>
                </a:solidFill>
              </a:rPr>
              <a:t>В пословицах и поговорках.</a:t>
            </a:r>
          </a:p>
          <a:p>
            <a:r>
              <a:rPr lang="ru-RU" sz="3600">
                <a:solidFill>
                  <a:srgbClr val="99FF66"/>
                </a:solidFill>
              </a:rPr>
              <a:t>В образных литературных выражениях.</a:t>
            </a:r>
          </a:p>
        </p:txBody>
      </p:sp>
    </p:spTree>
    <p:extLst>
      <p:ext uri="{BB962C8B-B14F-4D97-AF65-F5344CB8AC3E}">
        <p14:creationId xmlns:p14="http://schemas.microsoft.com/office/powerpoint/2010/main" val="15205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rgbClr val="FF6600"/>
                </a:solidFill>
              </a:rPr>
              <a:t>Названия хим. элементов в стихотворных строчках.</a:t>
            </a:r>
          </a:p>
          <a:p>
            <a:pPr>
              <a:lnSpc>
                <a:spcPct val="80000"/>
              </a:lnSpc>
            </a:pPr>
            <a:r>
              <a:rPr lang="ru-RU" sz="1800"/>
              <a:t>1. Под ним струя светлей лазури,</a:t>
            </a:r>
          </a:p>
          <a:p>
            <a:pPr>
              <a:lnSpc>
                <a:spcPct val="80000"/>
              </a:lnSpc>
            </a:pPr>
            <a:r>
              <a:rPr lang="ru-RU" sz="1800"/>
              <a:t>    Под ним луч солнца золотой. «Парус»</a:t>
            </a:r>
          </a:p>
          <a:p>
            <a:pPr>
              <a:lnSpc>
                <a:spcPct val="80000"/>
              </a:lnSpc>
            </a:pPr>
            <a:r>
              <a:rPr lang="ru-RU" sz="1800"/>
              <a:t>2. Ночевала тучка золотая </a:t>
            </a:r>
          </a:p>
          <a:p>
            <a:pPr>
              <a:lnSpc>
                <a:spcPct val="80000"/>
              </a:lnSpc>
            </a:pPr>
            <a:r>
              <a:rPr lang="ru-RU" sz="1800"/>
              <a:t>     На груди утёса великана  «Утёс» </a:t>
            </a:r>
          </a:p>
          <a:p>
            <a:pPr>
              <a:lnSpc>
                <a:spcPct val="80000"/>
              </a:lnSpc>
            </a:pPr>
            <a:r>
              <a:rPr lang="ru-RU" sz="1800"/>
              <a:t>3. Отделкой золотой </a:t>
            </a:r>
          </a:p>
          <a:p>
            <a:pPr>
              <a:lnSpc>
                <a:spcPct val="80000"/>
              </a:lnSpc>
            </a:pPr>
            <a:r>
              <a:rPr lang="ru-RU" sz="1800"/>
              <a:t>    Блистает мой кинжал «Поэт»</a:t>
            </a:r>
          </a:p>
          <a:p>
            <a:pPr>
              <a:lnSpc>
                <a:spcPct val="80000"/>
              </a:lnSpc>
            </a:pPr>
            <a:r>
              <a:rPr lang="ru-RU" sz="1800"/>
              <a:t>4. В багрец и золото, одетые леса «Осень»</a:t>
            </a:r>
          </a:p>
          <a:p>
            <a:pPr>
              <a:lnSpc>
                <a:spcPct val="80000"/>
              </a:lnSpc>
            </a:pPr>
            <a:r>
              <a:rPr lang="ru-RU" sz="1800"/>
              <a:t>5. У лукоморья дуб зелёный</a:t>
            </a:r>
          </a:p>
          <a:p>
            <a:pPr>
              <a:lnSpc>
                <a:spcPct val="80000"/>
              </a:lnSpc>
            </a:pPr>
            <a:r>
              <a:rPr lang="ru-RU" sz="1800"/>
              <a:t>    Златая цепь на дубе том  «Руслан и Людмила»</a:t>
            </a:r>
          </a:p>
          <a:p>
            <a:pPr>
              <a:lnSpc>
                <a:spcPct val="80000"/>
              </a:lnSpc>
            </a:pPr>
            <a:r>
              <a:rPr lang="ru-RU" sz="1800"/>
              <a:t>6. А орешки не простые,</a:t>
            </a:r>
          </a:p>
          <a:p>
            <a:pPr>
              <a:lnSpc>
                <a:spcPct val="80000"/>
              </a:lnSpc>
            </a:pPr>
            <a:r>
              <a:rPr lang="ru-RU" sz="1800"/>
              <a:t>    Всё скорлупки золотые…</a:t>
            </a:r>
          </a:p>
          <a:p>
            <a:pPr>
              <a:lnSpc>
                <a:spcPct val="80000"/>
              </a:lnSpc>
            </a:pPr>
            <a:r>
              <a:rPr lang="ru-RU" sz="1800"/>
              <a:t>7. Торговали мы булатом</a:t>
            </a:r>
          </a:p>
          <a:p>
            <a:pPr>
              <a:lnSpc>
                <a:spcPct val="80000"/>
              </a:lnSpc>
            </a:pPr>
            <a:r>
              <a:rPr lang="ru-RU" sz="1800"/>
              <a:t>    Чистым серебром и златом «Сказка о царе Салтане»</a:t>
            </a:r>
          </a:p>
          <a:p>
            <a:pPr>
              <a:lnSpc>
                <a:spcPct val="80000"/>
              </a:lnSpc>
            </a:pPr>
            <a:r>
              <a:rPr lang="ru-RU" sz="1800"/>
              <a:t>8. Месяц, месяц, мой дружок</a:t>
            </a:r>
          </a:p>
          <a:p>
            <a:pPr>
              <a:lnSpc>
                <a:spcPct val="80000"/>
              </a:lnSpc>
            </a:pPr>
            <a:r>
              <a:rPr lang="ru-RU" sz="1800"/>
              <a:t>    Позолоченный рожок!..« Сказка о мёртвой царевне и 7 богатырях»</a:t>
            </a:r>
          </a:p>
          <a:p>
            <a:pPr>
              <a:lnSpc>
                <a:spcPct val="80000"/>
              </a:lnSpc>
            </a:pPr>
            <a:r>
              <a:rPr lang="ru-RU" sz="1800"/>
              <a:t> 9. Пришёл невод с одною рыбкой,</a:t>
            </a:r>
          </a:p>
          <a:p>
            <a:pPr>
              <a:lnSpc>
                <a:spcPct val="80000"/>
              </a:lnSpc>
            </a:pPr>
            <a:r>
              <a:rPr lang="ru-RU" sz="1800"/>
              <a:t>     С непростою рыбкой - золотою… «Сказка о рыбаке и рыбке»</a:t>
            </a:r>
          </a:p>
          <a:p>
            <a:pPr>
              <a:lnSpc>
                <a:spcPct val="80000"/>
              </a:lnSpc>
            </a:pPr>
            <a:r>
              <a:rPr lang="ru-RU" sz="1800"/>
              <a:t>10. Лес стоит под шапкой белой</a:t>
            </a:r>
          </a:p>
          <a:p>
            <a:pPr>
              <a:lnSpc>
                <a:spcPct val="80000"/>
              </a:lnSpc>
            </a:pPr>
            <a:r>
              <a:rPr lang="ru-RU" sz="1800"/>
              <a:t>      В золотом огне купается. Никитин.</a:t>
            </a:r>
          </a:p>
        </p:txBody>
      </p:sp>
    </p:spTree>
    <p:extLst>
      <p:ext uri="{BB962C8B-B14F-4D97-AF65-F5344CB8AC3E}">
        <p14:creationId xmlns:p14="http://schemas.microsoft.com/office/powerpoint/2010/main" val="15522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62950" cy="61198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</a:t>
            </a:r>
            <a:r>
              <a:rPr lang="ru-RU" b="1" i="1">
                <a:solidFill>
                  <a:srgbClr val="FF6600"/>
                </a:solidFill>
              </a:rPr>
              <a:t>Пословицы и поговорки, с упоминанием названий хим. элементов.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1. Слово – серебро, молчание – золото!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2. Не всё то золото, что блестит.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3. Мал золотник, да дорог.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4. Не куёт железо молот, куёт – кузнец.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5. Добро – серебро, а золото – лучше.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6. Куй железо, пока горячо.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7. От медного лба золотых мыслей не дождёшься.</a:t>
            </a:r>
          </a:p>
        </p:txBody>
      </p:sp>
    </p:spTree>
    <p:extLst>
      <p:ext uri="{BB962C8B-B14F-4D97-AF65-F5344CB8AC3E}">
        <p14:creationId xmlns:p14="http://schemas.microsoft.com/office/powerpoint/2010/main" val="89152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</a:t>
            </a:r>
            <a:r>
              <a:rPr lang="ru-RU" sz="4800" i="1">
                <a:solidFill>
                  <a:srgbClr val="FF00FF"/>
                </a:solidFill>
              </a:rPr>
              <a:t>ХИМИЯ И БИОЛОГИЯ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18462" cy="4548187"/>
          </a:xfrm>
        </p:spPr>
        <p:txBody>
          <a:bodyPr/>
          <a:lstStyle/>
          <a:p>
            <a:r>
              <a:rPr lang="ru-RU">
                <a:solidFill>
                  <a:srgbClr val="FF99FF"/>
                </a:solidFill>
              </a:rPr>
              <a:t>1.Добавьте одну букву в название элемента 6 группы и получите название    парнокопытного животного.</a:t>
            </a:r>
          </a:p>
          <a:p>
            <a:endParaRPr lang="ru-RU"/>
          </a:p>
          <a:p>
            <a:r>
              <a:rPr lang="ru-RU">
                <a:solidFill>
                  <a:srgbClr val="FF99CC"/>
                </a:solidFill>
              </a:rPr>
              <a:t>2.Получите название элемента 3 группы, выбросив из названия полуводного млекопитающего семейства грызунов одну букву.  </a:t>
            </a:r>
          </a:p>
          <a:p>
            <a:endParaRPr lang="ru-RU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007350" cy="4191000"/>
          </a:xfrm>
        </p:spPr>
        <p:txBody>
          <a:bodyPr/>
          <a:lstStyle/>
          <a:p>
            <a:r>
              <a:rPr lang="ru-RU" sz="3600">
                <a:solidFill>
                  <a:srgbClr val="FF99FF"/>
                </a:solidFill>
              </a:rPr>
              <a:t>1. Название какого элемента входит в название вещества, обуславливающего зеленый цвет растений?</a:t>
            </a:r>
          </a:p>
          <a:p>
            <a:r>
              <a:rPr lang="ru-RU" sz="3600">
                <a:solidFill>
                  <a:srgbClr val="FF99CC"/>
                </a:solidFill>
              </a:rPr>
              <a:t>2. В название какого элемента группы 8</a:t>
            </a:r>
            <a:r>
              <a:rPr lang="en-US" sz="3600">
                <a:solidFill>
                  <a:srgbClr val="FF99CC"/>
                </a:solidFill>
              </a:rPr>
              <a:t>`</a:t>
            </a:r>
            <a:r>
              <a:rPr lang="ru-RU" sz="3600">
                <a:solidFill>
                  <a:srgbClr val="FF99CC"/>
                </a:solidFill>
              </a:rPr>
              <a:t>Б</a:t>
            </a:r>
            <a:r>
              <a:rPr lang="en-US" sz="3600">
                <a:solidFill>
                  <a:srgbClr val="FF99CC"/>
                </a:solidFill>
              </a:rPr>
              <a:t>` </a:t>
            </a:r>
            <a:r>
              <a:rPr lang="ru-RU" sz="3600">
                <a:solidFill>
                  <a:srgbClr val="FF99CC"/>
                </a:solidFill>
              </a:rPr>
              <a:t>входит название дерева?</a:t>
            </a:r>
          </a:p>
          <a:p>
            <a:endParaRPr lang="ru-RU" sz="360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39825"/>
          </a:xfrm>
        </p:spPr>
        <p:txBody>
          <a:bodyPr/>
          <a:lstStyle/>
          <a:p>
            <a:r>
              <a:rPr lang="ru-RU" sz="6600">
                <a:solidFill>
                  <a:srgbClr val="0000FF"/>
                </a:solidFill>
              </a:rPr>
              <a:t>Химия и астрономия!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3068638"/>
            <a:ext cx="8388350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FFFF00"/>
                </a:solidFill>
              </a:rPr>
              <a:t>   </a:t>
            </a:r>
            <a:r>
              <a:rPr lang="ru-RU" sz="4400">
                <a:solidFill>
                  <a:srgbClr val="FFFF00"/>
                </a:solidFill>
              </a:rPr>
              <a:t>Элементы, названные в        честь планет солнечной   системы.</a:t>
            </a:r>
          </a:p>
          <a:p>
            <a:pPr>
              <a:buFont typeface="Wingdings" pitchFamily="2" charset="2"/>
              <a:buNone/>
            </a:pPr>
            <a:endParaRPr lang="ru-RU" sz="4400">
              <a:solidFill>
                <a:srgbClr val="FFFF00"/>
              </a:solidFill>
            </a:endParaRPr>
          </a:p>
          <a:p>
            <a:endParaRPr lang="ru-RU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12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Сетка с тенью</vt:lpstr>
      <vt:lpstr>Презентация</vt:lpstr>
      <vt:lpstr>Презентация PowerPoint</vt:lpstr>
      <vt:lpstr>Презентация PowerPoint</vt:lpstr>
      <vt:lpstr>Презентация PowerPoint</vt:lpstr>
      <vt:lpstr>  Химия  и     литература!</vt:lpstr>
      <vt:lpstr>Презентация PowerPoint</vt:lpstr>
      <vt:lpstr>Презентация PowerPoint</vt:lpstr>
      <vt:lpstr>   ХИМИЯ И БИОЛОГИЯ</vt:lpstr>
      <vt:lpstr>Презентация PowerPoint</vt:lpstr>
      <vt:lpstr>Химия и астрономия!</vt:lpstr>
      <vt:lpstr>Презентация PowerPoint</vt:lpstr>
      <vt:lpstr>Химия и география!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Kovalchuk</dc:creator>
  <cp:lastModifiedBy>Kovalchuk</cp:lastModifiedBy>
  <cp:revision>3</cp:revision>
  <dcterms:created xsi:type="dcterms:W3CDTF">2012-07-28T15:59:22Z</dcterms:created>
  <dcterms:modified xsi:type="dcterms:W3CDTF">2012-07-28T16:07:40Z</dcterms:modified>
</cp:coreProperties>
</file>