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8" r:id="rId4"/>
  </p:sldMasterIdLst>
  <p:notesMasterIdLst>
    <p:notesMasterId r:id="rId16"/>
  </p:notesMasterIdLst>
  <p:sldIdLst>
    <p:sldId id="268" r:id="rId5"/>
    <p:sldId id="269" r:id="rId6"/>
    <p:sldId id="270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B7A3B-A2B7-442F-85E0-9A03AE531D83}" type="datetimeFigureOut">
              <a:rPr lang="ru-RU" smtClean="0"/>
              <a:t>28.07.2012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B03F7-7078-4766-B249-8257453DDA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206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02403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grpSp>
          <p:nvGrpSpPr>
            <p:cNvPr id="102404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02405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06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07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08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09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0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1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2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3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4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5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6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7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8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19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0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1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2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3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4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5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6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7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8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29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grpSp>
            <p:nvGrpSpPr>
              <p:cNvPr id="102430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02431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32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33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34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35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36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37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38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39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40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41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42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43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44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45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2446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2447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48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2449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02450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51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52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53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54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55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56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57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2458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</p:grpSp>
          <p:sp>
            <p:nvSpPr>
              <p:cNvPr id="102459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60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61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62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63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64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65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2466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10246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6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2469" name="Rectangle 6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102470" name="Rectangle 7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102471" name="Rectangle 7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790AF0B-E284-43F0-B2A2-AA8BC5A47B9C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3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10AB85-A6EE-4665-9F94-A95D065B3B5A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8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94985-D3C8-42DA-9B5D-5AD6562EDA36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006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ED4F16A4-995E-4B2C-B4AC-62CF1B88DE54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13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11469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469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14693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14694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11469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1469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1469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9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469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0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470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470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1470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14704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4705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4706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4707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4708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4709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1471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71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4712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1471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4F8FE59-2468-477B-B967-9699731D6BC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  <p:sp>
        <p:nvSpPr>
          <p:cNvPr id="114714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098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BA8CC-07AD-46AB-8555-E2D172E9332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810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2E4AD6-8BCD-48FE-88A5-7BF63000C0F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70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E7AD4-9430-4AAE-9A5C-E96114EDF87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97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28209-910F-446E-8FEC-8564742E8FA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62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01F6A-EF73-4073-AB85-B11B1B5FC1D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64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190F4-E056-4CFA-B134-9C4284F7452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58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FF26D-A474-4D29-9691-BD127C7AC766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3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F0CE5-FCAA-400E-B85D-1F1234DC22C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52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F218E-8B77-469E-B48C-D9BCD3C537E9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97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1E1B80-3A24-4DD0-9DA7-EAD382D746D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588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10C077-DC11-428D-8814-548E19726E3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7570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6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8547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8548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08549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50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51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52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53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54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55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56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57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58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59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8560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08561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62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63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64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65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66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67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68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6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7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7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7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7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7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7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7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7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7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8579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08580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81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82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83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84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85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86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87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88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89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90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91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92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93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94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95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96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8597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8598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599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00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01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02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03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8604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8605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8606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860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860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860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086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861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8612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08613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08614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41A5726-0A88-4978-8761-90D95B80854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970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83A32-9A27-48AA-8C21-7782B7612A76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74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199D4-87C3-49A9-8080-72125C5FF6F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446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326D6-ED32-4187-95DC-6B0EE8E297BC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735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A194F-DC3A-45B9-8AEA-490ECA680AE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287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41470-E4AD-4E46-8B5D-1C83D84DA40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28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803B0-6CD7-49FC-9132-4D7886E67259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69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519234-394C-4682-BCF5-96FE8D1727D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409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81FCB-AD26-44C2-A8A1-F3C2C16E1311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53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BFB01-6D7A-4149-8F82-E6965767D5A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451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02C90-49B6-419E-A785-AD5238D8B40D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874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580DE-4B72-4A66-AEFA-D3A958B9DE6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7802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C74912-0124-4719-A16F-DA4A90BECFA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3803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1776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6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6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6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6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6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6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7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7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7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7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7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7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7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7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7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7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8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8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8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8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8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8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8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8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8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8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9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9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9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9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9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9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9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9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779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17799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1780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780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780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780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7804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1780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11780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C87E8B6-3805-4E42-8324-0EC8178539B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0290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9077F-0547-4A80-B041-7B22681AA013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567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AE3B7-4285-43F8-970A-E3DA8AEDE00A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916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9FC03-2F16-430C-9431-349E4F5B952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75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970BF-C89A-4C53-ABB3-98DA903F24E9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919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CF111-D6E3-45D6-88AB-F705AA34B654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795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759047-1421-4C5D-B8DD-8B8C058D7185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9841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CCEF1-4111-4827-9F4E-3A6E919BE7C2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076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DEEC03-32E4-46C0-ACCE-C4278315B358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131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33703-B89B-4E39-813D-C69CDD954F0F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698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A6B43-190B-4F96-85B8-FCBECE6FF340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3952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545CA-8A22-4DDC-A284-6595C5E56D87}" type="slidenum">
              <a:rPr lang="ru-RU">
                <a:solidFill>
                  <a:srgbClr val="FFFFFF"/>
                </a:solidFill>
              </a:rPr>
              <a:pPr/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5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F63BB-240D-4807-8451-19796F91BCAA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0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0BB95-8D74-4E4B-ACD0-22397D16E1FC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01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0A289-A240-4B50-BB8A-71A9C60965BC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0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7AE15E-CE28-4D2F-B3BA-47794A00B3C6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8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EAEAE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A2A77-3BC0-47A5-BFC8-9CD3928FA6B4}" type="slidenum">
              <a:rPr lang="ru-RU">
                <a:solidFill>
                  <a:srgbClr val="EAEAEA"/>
                </a:solidFill>
              </a:rPr>
              <a:pPr/>
              <a:t>‹#›</a:t>
            </a:fld>
            <a:endParaRPr lang="ru-RU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3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01379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EAEAEA"/>
                </a:solidFill>
              </a:endParaRPr>
            </a:p>
          </p:txBody>
        </p:sp>
        <p:grpSp>
          <p:nvGrpSpPr>
            <p:cNvPr id="101380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01381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82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83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84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85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86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87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88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89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0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1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2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3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4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5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6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7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8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399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00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01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02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03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04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05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grpSp>
            <p:nvGrpSpPr>
              <p:cNvPr id="101406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01407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08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09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0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1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2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3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4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5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6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7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8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19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20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21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1422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1423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24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1425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01426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27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28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29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30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31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32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33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101434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EAEAEA"/>
                    </a:solidFill>
                  </a:endParaRPr>
                </a:p>
              </p:txBody>
            </p:sp>
          </p:grpSp>
          <p:sp>
            <p:nvSpPr>
              <p:cNvPr id="101435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36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37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38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39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40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41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  <p:sp>
            <p:nvSpPr>
              <p:cNvPr id="101442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10144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1444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101445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EAEAEA"/>
              </a:solidFill>
            </a:endParaRPr>
          </a:p>
        </p:txBody>
      </p:sp>
      <p:sp>
        <p:nvSpPr>
          <p:cNvPr id="101446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ED2594-28AF-468C-9F08-CADAB8C2E0B2}" type="slidenum">
              <a:rPr lang="ru-RU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EAEAEA"/>
              </a:solidFill>
            </a:endParaRPr>
          </a:p>
        </p:txBody>
      </p:sp>
      <p:sp>
        <p:nvSpPr>
          <p:cNvPr id="101447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3660352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1366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366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1366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1367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1367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1367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1367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7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7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7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367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367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11367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1368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368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368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368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368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368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11368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368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368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368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369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369098-8B42-4077-B303-69818CB3F975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3180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grpSp>
        <p:nvGrpSpPr>
          <p:cNvPr id="107523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07524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07525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0752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2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2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2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3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3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3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3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3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3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3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7537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0753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3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4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4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4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4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4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4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4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4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4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4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50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51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5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5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5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55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755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0755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5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5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6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6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6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6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64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6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6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6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6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6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7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7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7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7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7574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7575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76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77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78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79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80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07581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7582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7583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7584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7585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7586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10758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758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758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759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0759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0B9D60-4FFF-4F8F-B348-4A9EF637DC67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91460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1673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674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674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674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674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674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674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674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674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674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674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675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675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675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675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675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675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675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675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675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675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676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676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676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676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676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676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676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676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676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676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677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677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677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677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1677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  <p:grpSp>
          <p:nvGrpSpPr>
            <p:cNvPr id="11677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1677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  <p:sp>
            <p:nvSpPr>
              <p:cNvPr id="11677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1677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677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678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678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678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8DD295-92B7-4542-82AA-648FDDDE9400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44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8" name="Picture 4" descr="IMG_30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00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30725"/>
          </a:xfrm>
        </p:spPr>
        <p:txBody>
          <a:bodyPr/>
          <a:lstStyle/>
          <a:p>
            <a:endParaRPr lang="ru-RU">
              <a:solidFill>
                <a:srgbClr val="00FF99"/>
              </a:solidFill>
            </a:endParaRP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1116013" y="2133600"/>
            <a:ext cx="1079500" cy="2952750"/>
          </a:xfrm>
          <a:prstGeom prst="rect">
            <a:avLst/>
          </a:prstGeom>
          <a:gradFill rotWithShape="1">
            <a:gsLst>
              <a:gs pos="0">
                <a:srgbClr val="D7BD4D"/>
              </a:gs>
              <a:gs pos="100000">
                <a:srgbClr val="FF9933"/>
              </a:gs>
            </a:gsLst>
            <a:path path="rect">
              <a:fillToRect r="100000" b="100000"/>
            </a:path>
          </a:gra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sy="-50000" kx="2453608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9813" name="Oval 5"/>
          <p:cNvSpPr>
            <a:spLocks noChangeArrowheads="1"/>
          </p:cNvSpPr>
          <p:nvPr/>
        </p:nvSpPr>
        <p:spPr bwMode="auto">
          <a:xfrm>
            <a:off x="1116013" y="4797425"/>
            <a:ext cx="1079500" cy="503238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9814" name="Oval 6"/>
          <p:cNvSpPr>
            <a:spLocks noChangeArrowheads="1"/>
          </p:cNvSpPr>
          <p:nvPr/>
        </p:nvSpPr>
        <p:spPr bwMode="auto">
          <a:xfrm>
            <a:off x="1116013" y="1916113"/>
            <a:ext cx="1079500" cy="431800"/>
          </a:xfrm>
          <a:prstGeom prst="ellipse">
            <a:avLst/>
          </a:prstGeom>
          <a:solidFill>
            <a:srgbClr val="E0CC76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539750" y="333375"/>
            <a:ext cx="2592388" cy="1081088"/>
          </a:xfrm>
          <a:prstGeom prst="rect">
            <a:avLst/>
          </a:prstGeom>
          <a:gradFill rotWithShape="1">
            <a:gsLst>
              <a:gs pos="0">
                <a:srgbClr val="75F0FD"/>
              </a:gs>
              <a:gs pos="100000">
                <a:srgbClr val="FFFF99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75F0FD"/>
            </a:extrusionClr>
          </a:sp3d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i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</a:t>
            </a:r>
            <a:r>
              <a:rPr lang="en-US" sz="3200" b="1" i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endParaRPr lang="ru-RU" sz="3200" b="1" i="1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9816" name="Line 8"/>
          <p:cNvSpPr>
            <a:spLocks noChangeShapeType="1"/>
          </p:cNvSpPr>
          <p:nvPr/>
        </p:nvSpPr>
        <p:spPr bwMode="auto">
          <a:xfrm flipV="1">
            <a:off x="1908175" y="1412875"/>
            <a:ext cx="215900" cy="79216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9817" name="Oval 9"/>
          <p:cNvSpPr>
            <a:spLocks noChangeArrowheads="1"/>
          </p:cNvSpPr>
          <p:nvPr/>
        </p:nvSpPr>
        <p:spPr bwMode="auto">
          <a:xfrm>
            <a:off x="3635375" y="476250"/>
            <a:ext cx="1441450" cy="792163"/>
          </a:xfrm>
          <a:prstGeom prst="ellipse">
            <a:avLst/>
          </a:prstGeom>
          <a:solidFill>
            <a:srgbClr val="FFFF00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i="1">
                <a:solidFill>
                  <a:srgbClr val="FF3300"/>
                </a:solidFill>
              </a:rPr>
              <a:t>+</a:t>
            </a:r>
            <a:endParaRPr lang="ru-RU" sz="8000" b="1" i="1">
              <a:solidFill>
                <a:srgbClr val="FF3300"/>
              </a:solidFill>
            </a:endParaRPr>
          </a:p>
        </p:txBody>
      </p:sp>
      <p:sp>
        <p:nvSpPr>
          <p:cNvPr id="119818" name="Rectangle 10"/>
          <p:cNvSpPr>
            <a:spLocks noChangeArrowheads="1"/>
          </p:cNvSpPr>
          <p:nvPr/>
        </p:nvSpPr>
        <p:spPr bwMode="auto">
          <a:xfrm>
            <a:off x="6084888" y="333375"/>
            <a:ext cx="2590800" cy="1079500"/>
          </a:xfrm>
          <a:prstGeom prst="rect">
            <a:avLst/>
          </a:prstGeom>
          <a:gradFill rotWithShape="1">
            <a:gsLst>
              <a:gs pos="0">
                <a:srgbClr val="75F0FD"/>
              </a:gs>
              <a:gs pos="100000">
                <a:srgbClr val="00FF99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99"/>
            </a:extrusionClr>
          </a:sp3d>
        </p:spPr>
        <p:txBody>
          <a:bodyPr wrap="none" anchor="ctr">
            <a:flatTx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36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7200" b="1" i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endParaRPr lang="ru-RU" sz="7200" b="1" i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9820" name="Rectangle 12"/>
          <p:cNvSpPr>
            <a:spLocks noChangeArrowheads="1"/>
          </p:cNvSpPr>
          <p:nvPr/>
        </p:nvSpPr>
        <p:spPr bwMode="auto">
          <a:xfrm>
            <a:off x="6372225" y="2060575"/>
            <a:ext cx="936625" cy="3313113"/>
          </a:xfrm>
          <a:prstGeom prst="rect">
            <a:avLst/>
          </a:prstGeom>
          <a:gradFill rotWithShape="1">
            <a:gsLst>
              <a:gs pos="0">
                <a:srgbClr val="75F0FD"/>
              </a:gs>
              <a:gs pos="100000">
                <a:srgbClr val="99FFCC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9821" name="Oval 13"/>
          <p:cNvSpPr>
            <a:spLocks noChangeArrowheads="1"/>
          </p:cNvSpPr>
          <p:nvPr/>
        </p:nvSpPr>
        <p:spPr bwMode="auto">
          <a:xfrm>
            <a:off x="6372225" y="5084763"/>
            <a:ext cx="936625" cy="431800"/>
          </a:xfrm>
          <a:prstGeom prst="ellipse">
            <a:avLst/>
          </a:prstGeom>
          <a:solidFill>
            <a:srgbClr val="99FFCC"/>
          </a:solidFill>
          <a:ln w="9525">
            <a:solidFill>
              <a:srgbClr val="75F0FD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119822" name="Oval 14"/>
          <p:cNvSpPr>
            <a:spLocks noChangeArrowheads="1"/>
          </p:cNvSpPr>
          <p:nvPr/>
        </p:nvSpPr>
        <p:spPr bwMode="auto">
          <a:xfrm flipV="1">
            <a:off x="6372225" y="1916113"/>
            <a:ext cx="936625" cy="288925"/>
          </a:xfrm>
          <a:prstGeom prst="ellipse">
            <a:avLst/>
          </a:prstGeom>
          <a:solidFill>
            <a:srgbClr val="75F0FD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32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98" decel="1000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270500"/>
            <a:ext cx="7702550" cy="1587500"/>
          </a:xfrm>
        </p:spPr>
        <p:txBody>
          <a:bodyPr/>
          <a:lstStyle/>
          <a:p>
            <a:r>
              <a:rPr lang="ru-RU" sz="2800"/>
              <a:t>Когда к ней прибавили раствор фиолетового лакмуса, все сразу поняли – родилась девочка </a:t>
            </a:r>
          </a:p>
        </p:txBody>
      </p:sp>
      <p:pic>
        <p:nvPicPr>
          <p:cNvPr id="39940" name="Picture 4" descr="сканирование00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33375"/>
            <a:ext cx="5903912" cy="4994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46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2" name="Picture 4" descr="IMG_30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269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6" name="Picture 4" descr="IMG_30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358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20" name="Picture 4" descr="IMG_3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038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>
                <a:solidFill>
                  <a:srgbClr val="339933"/>
                </a:solidFill>
              </a:rPr>
              <a:t>Алюминий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28775"/>
            <a:ext cx="4572000" cy="44624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700"/>
              <a:t>             </a:t>
            </a:r>
            <a:r>
              <a:rPr lang="ru-RU" sz="3600">
                <a:solidFill>
                  <a:srgbClr val="FF0000"/>
                </a:solidFill>
                <a:latin typeface="Times New Roman" pitchFamily="18" charset="0"/>
              </a:rPr>
              <a:t>По распространённости в земной коре занимает </a:t>
            </a:r>
            <a:r>
              <a:rPr lang="ru-RU" sz="3600" u="sng">
                <a:solidFill>
                  <a:srgbClr val="339933"/>
                </a:solidFill>
                <a:latin typeface="Times New Roman" pitchFamily="18" charset="0"/>
              </a:rPr>
              <a:t>первое </a:t>
            </a:r>
            <a:r>
              <a:rPr lang="ru-RU" sz="3600" u="sng">
                <a:solidFill>
                  <a:srgbClr val="FF0000"/>
                </a:solidFill>
                <a:latin typeface="Times New Roman" pitchFamily="18" charset="0"/>
              </a:rPr>
              <a:t>         </a:t>
            </a:r>
            <a:r>
              <a:rPr lang="ru-RU" sz="3600">
                <a:solidFill>
                  <a:srgbClr val="FF0000"/>
                </a:solidFill>
                <a:latin typeface="Times New Roman" pitchFamily="18" charset="0"/>
              </a:rPr>
              <a:t>место среди металлов и </a:t>
            </a:r>
            <a:r>
              <a:rPr lang="ru-RU" sz="3600" u="sng">
                <a:solidFill>
                  <a:srgbClr val="339933"/>
                </a:solidFill>
                <a:latin typeface="Times New Roman" pitchFamily="18" charset="0"/>
              </a:rPr>
              <a:t>третье</a:t>
            </a:r>
            <a:r>
              <a:rPr lang="ru-RU" sz="3600" u="sng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3600">
                <a:solidFill>
                  <a:srgbClr val="FF0000"/>
                </a:solidFill>
                <a:latin typeface="Times New Roman" pitchFamily="18" charset="0"/>
              </a:rPr>
              <a:t>– среди всех элементов (после кислорода и кремния).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700213"/>
            <a:ext cx="4500562" cy="460533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700"/>
              <a:t>   </a:t>
            </a:r>
            <a:r>
              <a:rPr lang="ru-RU" sz="3200" b="1">
                <a:solidFill>
                  <a:srgbClr val="FF0000"/>
                </a:solidFill>
              </a:rPr>
              <a:t>Характерны: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3200" b="1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3200" b="1">
                <a:solidFill>
                  <a:srgbClr val="FF0000"/>
                </a:solidFill>
              </a:rPr>
              <a:t>малая плотность</a:t>
            </a:r>
          </a:p>
          <a:p>
            <a:pPr>
              <a:lnSpc>
                <a:spcPct val="90000"/>
              </a:lnSpc>
            </a:pPr>
            <a:r>
              <a:rPr lang="ru-RU" sz="3200" b="1">
                <a:solidFill>
                  <a:srgbClr val="FF0000"/>
                </a:solidFill>
              </a:rPr>
              <a:t>прочность в сплавах</a:t>
            </a:r>
          </a:p>
          <a:p>
            <a:pPr>
              <a:lnSpc>
                <a:spcPct val="90000"/>
              </a:lnSpc>
            </a:pPr>
            <a:r>
              <a:rPr lang="ru-RU" sz="3200" b="1">
                <a:solidFill>
                  <a:srgbClr val="FF0000"/>
                </a:solidFill>
              </a:rPr>
              <a:t>коррозионная стойкость</a:t>
            </a:r>
          </a:p>
          <a:p>
            <a:pPr>
              <a:lnSpc>
                <a:spcPct val="90000"/>
              </a:lnSpc>
            </a:pPr>
            <a:r>
              <a:rPr lang="ru-RU" sz="3200" b="1">
                <a:solidFill>
                  <a:srgbClr val="FF0000"/>
                </a:solidFill>
              </a:rPr>
              <a:t>высокие электро- и  теплопроводность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5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6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6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4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28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  <p:bldP spid="3584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 sz="4800" b="1" i="1">
                <a:solidFill>
                  <a:srgbClr val="FF3399"/>
                </a:solidFill>
              </a:rPr>
              <a:t>Алюминий</a:t>
            </a:r>
          </a:p>
        </p:txBody>
      </p:sp>
      <p:pic>
        <p:nvPicPr>
          <p:cNvPr id="36867" name="Picture 3" descr="j021508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3857625"/>
            <a:ext cx="1395413" cy="2185988"/>
          </a:xfrm>
        </p:spPr>
      </p:pic>
      <p:pic>
        <p:nvPicPr>
          <p:cNvPr id="36868" name="Picture 4" descr="j023307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867400" y="1484313"/>
            <a:ext cx="3033713" cy="1484312"/>
          </a:xfrm>
        </p:spPr>
      </p:pic>
      <p:pic>
        <p:nvPicPr>
          <p:cNvPr id="36869" name="Picture 5" descr="j028536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755650" y="1412875"/>
            <a:ext cx="1474788" cy="1817688"/>
          </a:xfrm>
        </p:spPr>
      </p:pic>
      <p:pic>
        <p:nvPicPr>
          <p:cNvPr id="36870" name="Picture 6" descr="j028575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7092950" y="4652963"/>
            <a:ext cx="1822450" cy="1192212"/>
          </a:xfrm>
        </p:spPr>
      </p:pic>
      <p:pic>
        <p:nvPicPr>
          <p:cNvPr id="36871" name="Picture 7" descr="j014988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1700213"/>
            <a:ext cx="1584325" cy="1265237"/>
          </a:xfrm>
          <a:prstGeom prst="rect">
            <a:avLst/>
          </a:prstGeom>
          <a:noFill/>
        </p:spPr>
      </p:pic>
      <p:pic>
        <p:nvPicPr>
          <p:cNvPr id="36872" name="Picture 8" descr="j029215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635375" y="3573463"/>
            <a:ext cx="1538288" cy="1825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917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6048375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i="1">
                <a:solidFill>
                  <a:srgbClr val="FF6600"/>
                </a:solidFill>
              </a:rPr>
              <a:t>Песня об АЛЮМИНИИ.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sz="18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FF00"/>
                </a:solidFill>
              </a:rPr>
              <a:t>В 13 квартире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FF00"/>
                </a:solidFill>
              </a:rPr>
              <a:t>Живу, известный в мире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FF00"/>
                </a:solidFill>
              </a:rPr>
              <a:t>Как проводник  прекрасный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FF00"/>
                </a:solidFill>
              </a:rPr>
              <a:t>Пластичен, серебрист.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FF00"/>
                </a:solidFill>
              </a:rPr>
              <a:t>Ещё по части сплавов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FF00"/>
                </a:solidFill>
              </a:rPr>
              <a:t>Завоевал я славу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FF00"/>
                </a:solidFill>
              </a:rPr>
              <a:t>И в этом деле я специалист.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FF00"/>
                </a:solidFill>
              </a:rPr>
              <a:t>Вот мчусь я, словно ветер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FF00"/>
                </a:solidFill>
              </a:rPr>
              <a:t>В космической ракете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FF00"/>
                </a:solidFill>
              </a:rPr>
              <a:t>Спускаюсь в бездну моря, там знают все меня.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FF00"/>
                </a:solidFill>
              </a:rPr>
              <a:t>По внешности я видный,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FF00"/>
                </a:solidFill>
              </a:rPr>
              <a:t>Хоть плёнкою оксидной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FF00"/>
                </a:solidFill>
              </a:rPr>
              <a:t>Покрыт, она мне - прочная броня. 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FF00"/>
                </a:solidFill>
              </a:rPr>
              <a:t>Я мягкий, лёгкий, ковкий,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FF00"/>
                </a:solidFill>
              </a:rPr>
              <a:t>Сверкаю в упаковке.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FF00"/>
                </a:solidFill>
              </a:rPr>
              <a:t>Обёрнуты конфеты блестящею фольгой.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FF00"/>
                </a:solidFill>
              </a:rPr>
              <a:t>Для плиток шоколада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FF00"/>
                </a:solidFill>
              </a:rPr>
              <a:t>Меня немало надо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>
                <a:solidFill>
                  <a:srgbClr val="00FF00"/>
                </a:solidFill>
              </a:rPr>
              <a:t>А раньше был я очень дорогой.</a:t>
            </a:r>
          </a:p>
        </p:txBody>
      </p:sp>
    </p:spTree>
    <p:extLst>
      <p:ext uri="{BB962C8B-B14F-4D97-AF65-F5344CB8AC3E}">
        <p14:creationId xmlns:p14="http://schemas.microsoft.com/office/powerpoint/2010/main" val="289791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b="1">
                <a:solidFill>
                  <a:srgbClr val="FF5050"/>
                </a:solidFill>
              </a:rPr>
              <a:t>Как</a:t>
            </a:r>
            <a:r>
              <a:rPr lang="ru-RU"/>
              <a:t> </a:t>
            </a:r>
            <a:br>
              <a:rPr lang="ru-RU"/>
            </a:br>
            <a:r>
              <a:rPr lang="ru-RU" sz="6600" b="1">
                <a:solidFill>
                  <a:srgbClr val="FF5050"/>
                </a:solidFill>
              </a:rPr>
              <a:t>стать</a:t>
            </a:r>
            <a:r>
              <a:rPr lang="ru-RU"/>
              <a:t> </a:t>
            </a:r>
            <a:br>
              <a:rPr lang="ru-RU"/>
            </a:br>
            <a:r>
              <a:rPr lang="ru-RU" sz="6600" b="1">
                <a:solidFill>
                  <a:srgbClr val="FF5050"/>
                </a:solidFill>
              </a:rPr>
              <a:t>звездой!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5400" i="1">
                <a:solidFill>
                  <a:srgbClr val="66CCFF"/>
                </a:solidFill>
              </a:rPr>
              <a:t>Сказка</a:t>
            </a:r>
          </a:p>
        </p:txBody>
      </p:sp>
    </p:spTree>
    <p:extLst>
      <p:ext uri="{BB962C8B-B14F-4D97-AF65-F5344CB8AC3E}">
        <p14:creationId xmlns:p14="http://schemas.microsoft.com/office/powerpoint/2010/main" val="214550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5373688"/>
            <a:ext cx="7772400" cy="1484312"/>
          </a:xfrm>
        </p:spPr>
        <p:txBody>
          <a:bodyPr/>
          <a:lstStyle/>
          <a:p>
            <a:r>
              <a:rPr lang="ru-RU" sz="2800">
                <a:solidFill>
                  <a:schemeClr val="accent2"/>
                </a:solidFill>
              </a:rPr>
              <a:t>Она родилась в волшебной и удивительной стране – химической лаборатории. </a:t>
            </a:r>
          </a:p>
        </p:txBody>
      </p:sp>
      <p:pic>
        <p:nvPicPr>
          <p:cNvPr id="38916" name="Picture 4" descr="сканирование0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6911975" cy="5184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886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Круги">
  <a:themeElements>
    <a:clrScheme name="Круги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Круг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уги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уги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уги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Сетка с тенью</vt:lpstr>
      <vt:lpstr>Вершина горы</vt:lpstr>
      <vt:lpstr>Круги</vt:lpstr>
      <vt:lpstr>Лучи</vt:lpstr>
      <vt:lpstr>Презентация PowerPoint</vt:lpstr>
      <vt:lpstr>Презентация PowerPoint</vt:lpstr>
      <vt:lpstr>Презентация PowerPoint</vt:lpstr>
      <vt:lpstr>Презентация PowerPoint</vt:lpstr>
      <vt:lpstr>Алюминий</vt:lpstr>
      <vt:lpstr>Алюминий</vt:lpstr>
      <vt:lpstr>Презентация PowerPoint</vt:lpstr>
      <vt:lpstr>Как  стать  звездой!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Kovalchuk</dc:creator>
  <cp:lastModifiedBy>Kovalchuk</cp:lastModifiedBy>
  <cp:revision>3</cp:revision>
  <dcterms:created xsi:type="dcterms:W3CDTF">2012-07-28T15:58:37Z</dcterms:created>
  <dcterms:modified xsi:type="dcterms:W3CDTF">2012-07-28T16:03:04Z</dcterms:modified>
</cp:coreProperties>
</file>