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ppt" ContentType="application/vnd.ms-powerpoi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2-06T16:52:06.671"/>
    </inkml:context>
    <inkml:brush xml:id="br0">
      <inkml:brushProperty name="width" value="0.09701" units="cm"/>
      <inkml:brushProperty name="height" value="0.09701" units="cm"/>
      <inkml:brushProperty name="color" value="#FF66FF"/>
      <inkml:brushProperty name="fitToCurve" value="1"/>
    </inkml:brush>
  </inkml:definitions>
  <inkml:trace contextRef="#ctx0" brushRef="#br0">0 688,'0'0,"50"-24,-25-1,24 1,1-1,-25 1,-25 24,25 0,-1-25,-24 1,50 24,-25-25,-25 1,49-1,-24 25,0-24,-25-1,0 1,25 0,0-25,-25 49,25-49,-1 24,1 1,-25-1,25-24,0 49,0-49,-25 25,0 24,0-25,0 1,0 24,0 0,0 49,-25-25,25 25,-25-24,25-1,-25 25,25 0,-25-24,25 24,-24-1,24-23,-25 24,0 0,25-25,-25 25,0 0,25-24,-25 24,1 0,24-25,0 25,0-25,0 1,0-1,0 1,0 24,0-25,0 1,0 24,-25-25,25 25,0 0,0-25,0 25,0-24,0 24,0-25</inkml:trace>
  <inkml:trace contextRef="#ctx0" brushRef="#br0" timeOffset="1735">2010 199,'0'-25,"0"1,-24-1,-1 1,0 24,25-25,-25 1,0-1,0 25,1 0,-1-24,0 24,0 0,-24 0,49 0,-50 0,25 0,0 0,-24 0,49 0,-25 24,-25-24,50 0,-25 25,-24-1,49-24,-50 25,25-1,25 1,-24-25,24 49,-25-25,0-24,0 25,25-1,-25 1,25-1,-25 25,1-49,24 49,-25-49,25 49,-25-25,25 1,-25-1,0 1,25-1,0 1,0-1,0-24,0 49,-24-24,24-25,0 49,0-25,0 25,0 0,0-25,0 1,0-1,0 1,0 24,0-49,0 49,0 0,0-49,0 49,24-25,-24 0,0 1,50-1,-50 1,0-1,25-24,0 25,-25-1,24-24,1 0,0 0,0 0,25 0,-26 0,1 0,0 0,0 0,0 0,-1 0,1-24,0 24,0-25,24 25,-49-24,50-25,0 24,-50 25,25-24,24 24,-49-24,0-1,25 1,0 24,-25-25,0 1,0 24,0-25,0 1,0-1,0 25,0-49,0 25,0 24,0-25,0 1,0-1,-25 1,25-1,-25 25,25-24,0 0,0-1,-25 25,25-24,-24 24,24-25,-25 1,0-1,0 25,0-24,-24 24,49-25,-25 25,0 0,0 0,0 0,1 0,-1 0,0 0,0 0,0 0,1 0,-1 0,25 0,0 0,-25 25,0-25,25 0,-25 0,25 0,0 24,-25-24,25 0,0 49,-24-49,24 49,-25-24,25-1,-25 25,25-25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2-06T16:52:48"/>
    </inkml:context>
    <inkml:brush xml:id="br0">
      <inkml:brushProperty name="width" value="0.09701" units="cm"/>
      <inkml:brushProperty name="height" value="0.09701" units="cm"/>
      <inkml:brushProperty name="color" value="#FF66FF"/>
      <inkml:brushProperty name="fitToCurve" value="1"/>
    </inkml:brush>
  </inkml:definitions>
  <inkml:trace contextRef="#ctx0" brushRef="#br0">279 841,'0'-24,"0"-1,-25 0,1 1,24-26,-25 50,25-25,0 1,-24-1,24 25,0-25,-25 1,25-1,-24 0,24 1,-25-1,25 0,0 1,-24 24,24-25,0 0,0 25,0-24,0-1,0 0,0 1,0-1,0 0,0 0,0 1,0-1,24 0,1 1,-25 24,24-25,1 0,-25 25,24-24,1 24,-1-25,-24 25,25 0,24 0,-49 0,24 0,1 0,-25 0,24 0,1 0,-1 25,-24-1,0-24,0 25,0 0,0-25,0 24,0 1,0 0,0-25,0 49,0-24,0 0,0-1,0 1,0 0,0 24,0-49,0 49,0-49,0 50,0-26,0 1,-24 0,24-1,-25 1,25 24,-24-49,24 25,0 0,0 0,-25-1,1 1,24 0,-25-1,1 1,-1-25,25 25,0-1,-24 1,24-25,-25 0,25 0,0 25,-24-25,24 0,-25 24,1 1,24-25,0 49,-25-24,25 0,-24 0,24-1,0-24,-25 25,25 0,0-1,-24 26,24-50,-25 49,25-24,0-1,0 1,0 0,0-1,0 26,0-26,0 1,0 0,0 0,0-1,0 1,0-25,0 25,0 24,0-49,25 25,-1-1,-24-24,0 0,25 25,-1 0,1-25,-25 0,0 24,49-24,-49 0,24 0,25 0,-24 0,-1 0,25 0,-24 0,-1 0,1 0,-1 0,1 0,-25 0,24 0,1 0,-1-24,1-1,-1 0,1 25,-25-24,24-1,-24 0,0 25,25-24,-1-26,-24 50,25-49,-25 24,0 25,0-25,0 1,0-1,0 25,0-25,0 1,0-1,0 25,0-25,0 1,0 24,0-25,0 0,-25 1,25 24,0-25,-24 0,24 25,-25-24,25-1,-24 0,24 25,-25 0,25-24,-24-1,-1 0,1 25,24-25,0 1,-25 24,25-50,-24 50,24-24,-25 24,25-25,-24 0,-1 1,25-1,-24 25,-1-25,25 1,-24-1,24 25,-25 0,25-49,-24 24,-1 0,25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0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02403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EAEAEA"/>
                </a:solidFill>
              </a:endParaRPr>
            </a:p>
          </p:txBody>
        </p:sp>
        <p:grpSp>
          <p:nvGrpSpPr>
            <p:cNvPr id="102404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02405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2406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2407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2408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2409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2410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2411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2412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2413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2414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2415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2416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2417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2418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2419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2420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2421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2422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2423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2424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2425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2426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2427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2428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2429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grpSp>
            <p:nvGrpSpPr>
              <p:cNvPr id="102430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0243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243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243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243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243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243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243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243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243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244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244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244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244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244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244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</p:grpSp>
          <p:grpSp>
            <p:nvGrpSpPr>
              <p:cNvPr id="102446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0244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244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</p:grpSp>
          <p:grpSp>
            <p:nvGrpSpPr>
              <p:cNvPr id="102449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0245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245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245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245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245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245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245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245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245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</p:grpSp>
          <p:sp>
            <p:nvSpPr>
              <p:cNvPr id="102459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2460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2461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2462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2463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2464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2465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2466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</p:grpSp>
      </p:grpSp>
      <p:sp>
        <p:nvSpPr>
          <p:cNvPr id="10246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246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2469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102470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102471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790AF0B-E284-43F0-B2A2-AA8BC5A47B9C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958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FF26D-A474-4D29-9691-BD127C7AC766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349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803B0-6CD7-49FC-9132-4D7886E67259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320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970BF-C89A-4C53-ABB3-98DA903F24E9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917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F63BB-240D-4807-8451-19796F91BCAA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019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0BB95-8D74-4E4B-ACD0-22397D16E1FC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523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0A289-A240-4B50-BB8A-71A9C60965BC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1983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AE15E-CE28-4D2F-B3BA-47794A00B3C6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94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A2A77-3BC0-47A5-BFC8-9CD3928FA6B4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112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0AB85-A6EE-4665-9F94-A95D065B3B5A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9236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94985-D3C8-42DA-9B5D-5AD6562EDA36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1839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ED4F16A4-995E-4B2C-B4AC-62CF1B88DE54}" type="slidenum">
              <a:rPr lang="ru-RU">
                <a:solidFill>
                  <a:srgbClr val="EAEAEA"/>
                </a:solidFill>
              </a:rPr>
              <a:pPr/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47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9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8499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8499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8499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sp>
          <p:nvSpPr>
            <p:cNvPr id="84998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4999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5000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85001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85002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85003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85004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85005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85006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85007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8500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500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5010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5011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5012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622600F-47CA-4815-AA0D-3539EA39B592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5201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C5BD8-2B65-45D9-AA62-BBB9688C0BA5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5600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93D31-6D3F-4BFA-93F1-54B7870DAD04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5909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397D9-2F89-46B2-BD92-BFE61E5733B5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2262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05FB8-AEC3-4CBE-9BA0-217BCDB37D1F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1550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B1A53-B423-40D3-BD5C-05580ED8B2A5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86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B4461-8DEF-4B39-B507-3EF087A6239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7540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C9335-4531-4D24-8501-04CD0DBDD0BE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3622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8623C-457B-41DF-8EB5-269E7015F54F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6018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8EC36-E29D-485D-B330-2E516A1BA487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0095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DD7AE-0C79-43D4-A61D-8DFC55E7C4A5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36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01379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EAEAEA"/>
                </a:solidFill>
              </a:endParaRPr>
            </a:p>
          </p:txBody>
        </p:sp>
        <p:grpSp>
          <p:nvGrpSpPr>
            <p:cNvPr id="101380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01381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1382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1383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1384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1385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1386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1387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1388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1389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1390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1391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1392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1393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1394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1395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1396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1397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1398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1399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1400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1401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1402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1403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1404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1405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grpSp>
            <p:nvGrpSpPr>
              <p:cNvPr id="101406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0140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140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140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141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141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141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141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141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141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141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141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141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141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142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142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</p:grpSp>
          <p:grpSp>
            <p:nvGrpSpPr>
              <p:cNvPr id="101422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0142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142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</p:grpSp>
          <p:grpSp>
            <p:nvGrpSpPr>
              <p:cNvPr id="101425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0142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142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142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142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143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143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143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143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0143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</p:grpSp>
          <p:sp>
            <p:nvSpPr>
              <p:cNvPr id="101435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1436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1437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1438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1439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1440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1441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1442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</p:grpSp>
      </p:grpSp>
      <p:sp>
        <p:nvSpPr>
          <p:cNvPr id="10144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1444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EAEAEA"/>
              </a:solidFill>
            </a:endParaRPr>
          </a:p>
        </p:txBody>
      </p:sp>
      <p:sp>
        <p:nvSpPr>
          <p:cNvPr id="101445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EAEAEA"/>
              </a:solidFill>
            </a:endParaRPr>
          </a:p>
        </p:txBody>
      </p:sp>
      <p:sp>
        <p:nvSpPr>
          <p:cNvPr id="101446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FED2594-28AF-468C-9F08-CADAB8C2E0B2}" type="slidenum">
              <a:rPr lang="ru-RU">
                <a:solidFill>
                  <a:srgbClr val="EAEAE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101447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79880047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8397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397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83973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8397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8397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8397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8397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8397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8397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8398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8398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8398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8398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398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398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398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398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E6AFC8-A56F-45BF-BAAF-210E89B6C5CE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05645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4.xml"/><Relationship Id="rId4" Type="http://schemas.openxmlformats.org/officeDocument/2006/relationships/audio" Target="../media/audio5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____________Microsoft_PowerPoint_97-20031.ppt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emf"/><Relationship Id="rId4" Type="http://schemas.openxmlformats.org/officeDocument/2006/relationships/customXml" Target="../ink/ink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____________Microsoft_PowerPoint_97-20032.ppt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484313"/>
            <a:ext cx="7772400" cy="1439862"/>
          </a:xfrm>
        </p:spPr>
        <p:txBody>
          <a:bodyPr/>
          <a:lstStyle/>
          <a:p>
            <a:r>
              <a:rPr lang="ru-RU" sz="8000" dirty="0">
                <a:solidFill>
                  <a:srgbClr val="3333FF"/>
                </a:solidFill>
              </a:rPr>
              <a:t>Химический</a:t>
            </a:r>
            <a:r>
              <a:rPr lang="ru-RU" sz="8000" dirty="0"/>
              <a:t> </a:t>
            </a:r>
            <a:r>
              <a:rPr lang="ru-RU" sz="8000" dirty="0">
                <a:solidFill>
                  <a:srgbClr val="0000FF"/>
                </a:solidFill>
              </a:rPr>
              <a:t>марафон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500438"/>
            <a:ext cx="6400800" cy="1752600"/>
          </a:xfrm>
        </p:spPr>
        <p:txBody>
          <a:bodyPr/>
          <a:lstStyle/>
          <a:p>
            <a:r>
              <a:rPr lang="ru-RU" sz="4400">
                <a:solidFill>
                  <a:srgbClr val="00FF00"/>
                </a:solidFill>
              </a:rPr>
              <a:t>Общественный</a:t>
            </a:r>
          </a:p>
          <a:p>
            <a:r>
              <a:rPr lang="ru-RU" sz="4400">
                <a:solidFill>
                  <a:srgbClr val="00FF00"/>
                </a:solidFill>
              </a:rPr>
              <a:t>смотр</a:t>
            </a:r>
          </a:p>
          <a:p>
            <a:r>
              <a:rPr lang="ru-RU" sz="4400">
                <a:solidFill>
                  <a:srgbClr val="00FF00"/>
                </a:solidFill>
              </a:rPr>
              <a:t>ЗНАНИЙ </a:t>
            </a:r>
          </a:p>
        </p:txBody>
      </p:sp>
    </p:spTree>
    <p:extLst>
      <p:ext uri="{BB962C8B-B14F-4D97-AF65-F5344CB8AC3E}">
        <p14:creationId xmlns:p14="http://schemas.microsoft.com/office/powerpoint/2010/main" val="136244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600"/>
                            </p:stCondLst>
                            <p:childTnLst>
                              <p:par>
                                <p:cTn id="13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600"/>
                            </p:stCondLst>
                            <p:childTnLst>
                              <p:par>
                                <p:cTn id="23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600"/>
                            </p:stCondLst>
                            <p:childTnLst>
                              <p:par>
                                <p:cTn id="33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60350"/>
            <a:ext cx="8061325" cy="2349500"/>
          </a:xfrm>
        </p:spPr>
        <p:txBody>
          <a:bodyPr/>
          <a:lstStyle/>
          <a:p>
            <a:r>
              <a:rPr lang="ru-RU" sz="7200" i="1">
                <a:solidFill>
                  <a:srgbClr val="CC3300"/>
                </a:solidFill>
              </a:rPr>
              <a:t>«Третий - лишний»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852738"/>
            <a:ext cx="6400800" cy="1752600"/>
          </a:xfrm>
        </p:spPr>
        <p:txBody>
          <a:bodyPr/>
          <a:lstStyle/>
          <a:p>
            <a:r>
              <a:rPr lang="ru-RU" sz="4400" b="1" i="1">
                <a:solidFill>
                  <a:srgbClr val="33CC33"/>
                </a:solidFill>
              </a:rPr>
              <a:t>Исключить «лишнее» вещество, указав признак, которому оно не соответствует.</a:t>
            </a:r>
          </a:p>
        </p:txBody>
      </p:sp>
    </p:spTree>
    <p:extLst>
      <p:ext uri="{BB962C8B-B14F-4D97-AF65-F5344CB8AC3E}">
        <p14:creationId xmlns:p14="http://schemas.microsoft.com/office/powerpoint/2010/main" val="328348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 flipV="1">
            <a:off x="900113" y="6858000"/>
            <a:ext cx="7775575" cy="100013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620713"/>
            <a:ext cx="6689725" cy="5545137"/>
          </a:xfrm>
        </p:spPr>
        <p:txBody>
          <a:bodyPr/>
          <a:lstStyle/>
          <a:p>
            <a:r>
              <a:rPr lang="en-US" sz="4000" b="1">
                <a:solidFill>
                  <a:srgbClr val="FF0000"/>
                </a:solidFill>
              </a:rPr>
              <a:t>    H</a:t>
            </a:r>
            <a:r>
              <a:rPr lang="en-US" sz="1800" b="1">
                <a:solidFill>
                  <a:srgbClr val="FF0000"/>
                </a:solidFill>
              </a:rPr>
              <a:t>2</a:t>
            </a:r>
            <a:r>
              <a:rPr lang="en-US" sz="4000" b="1">
                <a:solidFill>
                  <a:srgbClr val="FF0000"/>
                </a:solidFill>
              </a:rPr>
              <a:t>SO</a:t>
            </a:r>
            <a:r>
              <a:rPr lang="en-US" sz="1800" b="1">
                <a:solidFill>
                  <a:srgbClr val="FF0000"/>
                </a:solidFill>
              </a:rPr>
              <a:t>4 </a:t>
            </a:r>
            <a:r>
              <a:rPr lang="en-US" sz="1800">
                <a:solidFill>
                  <a:srgbClr val="FF0000"/>
                </a:solidFill>
              </a:rPr>
              <a:t>   </a:t>
            </a:r>
            <a:r>
              <a:rPr lang="en-US" sz="1800"/>
              <a:t>         </a:t>
            </a:r>
            <a:r>
              <a:rPr lang="en-US" sz="4000" b="1">
                <a:solidFill>
                  <a:srgbClr val="FFFF00"/>
                </a:solidFill>
              </a:rPr>
              <a:t>Ca</a:t>
            </a:r>
            <a:r>
              <a:rPr lang="en-US" sz="1800" b="1">
                <a:solidFill>
                  <a:srgbClr val="FFFF00"/>
                </a:solidFill>
              </a:rPr>
              <a:t> </a:t>
            </a:r>
            <a:r>
              <a:rPr lang="en-US" sz="4000" b="1">
                <a:solidFill>
                  <a:srgbClr val="FFFF00"/>
                </a:solidFill>
              </a:rPr>
              <a:t>(OH)</a:t>
            </a:r>
            <a:r>
              <a:rPr lang="en-US" sz="1800" b="1">
                <a:solidFill>
                  <a:srgbClr val="FFFF00"/>
                </a:solidFill>
              </a:rPr>
              <a:t>2</a:t>
            </a:r>
            <a:r>
              <a:rPr lang="en-US" sz="1800"/>
              <a:t>          </a:t>
            </a:r>
            <a:r>
              <a:rPr lang="en-US" sz="4000" b="1">
                <a:solidFill>
                  <a:srgbClr val="00FF99"/>
                </a:solidFill>
              </a:rPr>
              <a:t>Al</a:t>
            </a:r>
            <a:r>
              <a:rPr lang="en-US" sz="1800" b="1">
                <a:solidFill>
                  <a:srgbClr val="00FF99"/>
                </a:solidFill>
              </a:rPr>
              <a:t>2</a:t>
            </a:r>
            <a:r>
              <a:rPr lang="en-US" sz="4000" b="1">
                <a:solidFill>
                  <a:srgbClr val="00FF99"/>
                </a:solidFill>
              </a:rPr>
              <a:t>O</a:t>
            </a:r>
            <a:r>
              <a:rPr lang="en-US" sz="1800" b="1">
                <a:solidFill>
                  <a:srgbClr val="00FF99"/>
                </a:solidFill>
              </a:rPr>
              <a:t>3</a:t>
            </a:r>
            <a:r>
              <a:rPr lang="en-US" sz="1800">
                <a:solidFill>
                  <a:srgbClr val="00FF99"/>
                </a:solidFill>
              </a:rPr>
              <a:t>    </a:t>
            </a:r>
            <a:r>
              <a:rPr lang="en-US" sz="1800"/>
              <a:t>   </a:t>
            </a:r>
            <a:endParaRPr lang="ru-RU" sz="1800"/>
          </a:p>
          <a:p>
            <a:endParaRPr lang="en-US"/>
          </a:p>
          <a:p>
            <a:r>
              <a:rPr lang="en-US" sz="3600" b="1">
                <a:solidFill>
                  <a:srgbClr val="00FF99"/>
                </a:solidFill>
              </a:rPr>
              <a:t>NaOH</a:t>
            </a:r>
            <a:r>
              <a:rPr lang="ru-RU">
                <a:solidFill>
                  <a:srgbClr val="996633"/>
                </a:solidFill>
              </a:rPr>
              <a:t>   </a:t>
            </a:r>
            <a:r>
              <a:rPr lang="ru-RU"/>
              <a:t>      </a:t>
            </a:r>
            <a:r>
              <a:rPr lang="ru-RU">
                <a:solidFill>
                  <a:srgbClr val="CC00FF"/>
                </a:solidFill>
              </a:rPr>
              <a:t>    </a:t>
            </a:r>
            <a:r>
              <a:rPr lang="en-US" sz="3600" b="1">
                <a:solidFill>
                  <a:srgbClr val="CC00FF"/>
                </a:solidFill>
              </a:rPr>
              <a:t>KCl</a:t>
            </a:r>
            <a:r>
              <a:rPr lang="en-US" sz="3600">
                <a:solidFill>
                  <a:srgbClr val="CC00FF"/>
                </a:solidFill>
              </a:rPr>
              <a:t>  </a:t>
            </a:r>
            <a:r>
              <a:rPr lang="en-US">
                <a:solidFill>
                  <a:srgbClr val="CC00FF"/>
                </a:solidFill>
              </a:rPr>
              <a:t>  </a:t>
            </a:r>
            <a:r>
              <a:rPr lang="en-US"/>
              <a:t>     </a:t>
            </a:r>
            <a:r>
              <a:rPr lang="en-US" b="1">
                <a:solidFill>
                  <a:srgbClr val="FF0000"/>
                </a:solidFill>
              </a:rPr>
              <a:t> </a:t>
            </a:r>
            <a:r>
              <a:rPr lang="en-US" sz="4000" b="1">
                <a:solidFill>
                  <a:srgbClr val="FF0000"/>
                </a:solidFill>
              </a:rPr>
              <a:t>H</a:t>
            </a:r>
            <a:r>
              <a:rPr lang="en-US" sz="1800" b="1">
                <a:solidFill>
                  <a:srgbClr val="FF0000"/>
                </a:solidFill>
              </a:rPr>
              <a:t>2</a:t>
            </a:r>
            <a:r>
              <a:rPr lang="en-US" sz="4000" b="1">
                <a:solidFill>
                  <a:srgbClr val="FF0000"/>
                </a:solidFill>
              </a:rPr>
              <a:t>CO</a:t>
            </a:r>
            <a:r>
              <a:rPr lang="en-US" sz="1800" b="1">
                <a:solidFill>
                  <a:srgbClr val="FF0000"/>
                </a:solidFill>
              </a:rPr>
              <a:t>3</a:t>
            </a:r>
          </a:p>
          <a:p>
            <a:endParaRPr lang="ru-RU" sz="1800" b="1">
              <a:solidFill>
                <a:srgbClr val="FF0000"/>
              </a:solidFill>
            </a:endParaRPr>
          </a:p>
          <a:p>
            <a:endParaRPr lang="en-US" sz="440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ru-RU" sz="4400">
                <a:solidFill>
                  <a:srgbClr val="FFFF00"/>
                </a:solidFill>
                <a:latin typeface="Arial Black" pitchFamily="34" charset="0"/>
              </a:rPr>
              <a:t>«ХИМИЧЕСКАЯ</a:t>
            </a:r>
          </a:p>
          <a:p>
            <a:r>
              <a:rPr lang="ru-RU" sz="4400">
                <a:solidFill>
                  <a:srgbClr val="FFFF00"/>
                </a:solidFill>
                <a:latin typeface="Arial Black" pitchFamily="34" charset="0"/>
              </a:rPr>
              <a:t>ХОДЬБА»</a:t>
            </a:r>
          </a:p>
        </p:txBody>
      </p:sp>
    </p:spTree>
    <p:extLst>
      <p:ext uri="{BB962C8B-B14F-4D97-AF65-F5344CB8AC3E}">
        <p14:creationId xmlns:p14="http://schemas.microsoft.com/office/powerpoint/2010/main" val="283478688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126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0" y="188913"/>
          <a:ext cx="9396413" cy="710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Презентация" r:id="rId4" imgW="4571880" imgH="3428879" progId="PowerPoint.Show.8">
                  <p:embed/>
                </p:oleObj>
              </mc:Choice>
              <mc:Fallback>
                <p:oleObj name="Презентация" r:id="rId4" imgW="4571880" imgH="3428879" progId="PowerPoint.Show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8913"/>
                        <a:ext cx="9396413" cy="7100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420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>
                <a:solidFill>
                  <a:srgbClr val="FF0066"/>
                </a:solidFill>
              </a:rPr>
              <a:t>Химическая дуэль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1. Порядковый номер элемента</a:t>
            </a:r>
          </a:p>
          <a:p>
            <a:r>
              <a:rPr lang="ru-RU" sz="2800"/>
              <a:t>2. Число нейтронов в ядре</a:t>
            </a:r>
          </a:p>
          <a:p>
            <a:r>
              <a:rPr lang="ru-RU" sz="2800"/>
              <a:t>3. Число энергетических уровней</a:t>
            </a:r>
          </a:p>
          <a:p>
            <a:r>
              <a:rPr lang="ru-RU" sz="2800"/>
              <a:t>4. Количество электронов на каждом уровне</a:t>
            </a:r>
          </a:p>
          <a:p>
            <a:r>
              <a:rPr lang="ru-RU" sz="2800"/>
              <a:t>5. Электронная формула уровня</a:t>
            </a:r>
          </a:p>
          <a:p>
            <a:r>
              <a:rPr lang="ru-RU" sz="2800"/>
              <a:t>6. Формула высшего оксида</a:t>
            </a:r>
          </a:p>
          <a:p>
            <a:r>
              <a:rPr lang="ru-RU" sz="2800"/>
              <a:t>7. Формула водородного соединения</a:t>
            </a:r>
          </a:p>
          <a:p>
            <a:r>
              <a:rPr lang="ru-RU" sz="2800"/>
              <a:t>8. Формулы других соединений элементов</a:t>
            </a:r>
          </a:p>
        </p:txBody>
      </p:sp>
    </p:spTree>
    <p:extLst>
      <p:ext uri="{BB962C8B-B14F-4D97-AF65-F5344CB8AC3E}">
        <p14:creationId xmlns:p14="http://schemas.microsoft.com/office/powerpoint/2010/main" val="98751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6600" b="1" i="1">
                <a:solidFill>
                  <a:srgbClr val="FF66FF"/>
                </a:solidFill>
              </a:rPr>
              <a:t>Кислород.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>
            <a:pattFill prst="dotGrid">
              <a:fgClr>
                <a:srgbClr val="FF3300"/>
              </a:fgClr>
              <a:bgClr>
                <a:srgbClr val="FFFFFF"/>
              </a:bgClr>
            </a:patt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>
              <a:solidFill>
                <a:srgbClr val="FF3300"/>
              </a:solidFill>
            </a:endParaRP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3635375" y="2205038"/>
            <a:ext cx="1871663" cy="28813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EAEAEA"/>
              </a:solidFill>
            </a:endParaRPr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4211638" y="2276475"/>
            <a:ext cx="720725" cy="252095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EAEAEA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36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54350" y="2286000"/>
              <a:ext cx="723900" cy="500063"/>
            </p14:xfrm>
          </p:contentPart>
        </mc:Choice>
        <mc:Fallback xmlns="">
          <p:pic>
            <p:nvPicPr>
              <p:cNvPr id="1536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36711" y="2268359"/>
                <a:ext cx="759177" cy="5353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367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76600" y="4572000"/>
              <a:ext cx="260350" cy="669925"/>
            </p14:xfrm>
          </p:contentPart>
        </mc:Choice>
        <mc:Fallback xmlns="">
          <p:pic>
            <p:nvPicPr>
              <p:cNvPr id="15367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58955" y="4554351"/>
                <a:ext cx="295639" cy="70522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0091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638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-180975" y="-136525"/>
          <a:ext cx="9324975" cy="699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Презентация" r:id="rId4" imgW="5397339" imgH="4048417" progId="PowerPoint.Show.8">
                  <p:embed/>
                </p:oleObj>
              </mc:Choice>
              <mc:Fallback>
                <p:oleObj name="Презентация" r:id="rId4" imgW="5397339" imgH="4048417" progId="PowerPoint.Show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80975" y="-136525"/>
                        <a:ext cx="9324975" cy="699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782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268413"/>
            <a:ext cx="7772400" cy="1431925"/>
          </a:xfrm>
        </p:spPr>
        <p:txBody>
          <a:bodyPr/>
          <a:lstStyle/>
          <a:p>
            <a:r>
              <a:rPr lang="en-US" sz="11800" b="1" i="1">
                <a:solidFill>
                  <a:srgbClr val="FF3399"/>
                </a:solidFill>
                <a:latin typeface="Times New Roman" pitchFamily="18" charset="0"/>
              </a:rPr>
              <a:t>H</a:t>
            </a:r>
            <a:r>
              <a:rPr lang="en-US" sz="7200" b="1" i="1">
                <a:solidFill>
                  <a:srgbClr val="FF3399"/>
                </a:solidFill>
                <a:latin typeface="Times New Roman" pitchFamily="18" charset="0"/>
              </a:rPr>
              <a:t>2</a:t>
            </a:r>
            <a:r>
              <a:rPr lang="en-US" sz="11800" b="1" i="1">
                <a:solidFill>
                  <a:srgbClr val="FF3399"/>
                </a:solidFill>
                <a:latin typeface="Times New Roman" pitchFamily="18" charset="0"/>
              </a:rPr>
              <a:t>O</a:t>
            </a:r>
            <a:endParaRPr lang="ru-RU" sz="11800" b="1" i="1">
              <a:solidFill>
                <a:srgbClr val="FF3399"/>
              </a:solidFill>
              <a:latin typeface="Times New Roman" pitchFamily="18" charset="0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284538"/>
            <a:ext cx="6400800" cy="1752600"/>
          </a:xfrm>
        </p:spPr>
        <p:txBody>
          <a:bodyPr/>
          <a:lstStyle/>
          <a:p>
            <a:r>
              <a:rPr lang="ru-RU" sz="5400">
                <a:solidFill>
                  <a:srgbClr val="FF66FF"/>
                </a:solidFill>
              </a:rPr>
              <a:t>Самое необыкновенное вещество в мире</a:t>
            </a:r>
          </a:p>
        </p:txBody>
      </p:sp>
    </p:spTree>
    <p:extLst>
      <p:ext uri="{BB962C8B-B14F-4D97-AF65-F5344CB8AC3E}">
        <p14:creationId xmlns:p14="http://schemas.microsoft.com/office/powerpoint/2010/main" val="209211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/>
              <a:t>Вода – самое необыкновенное вещество в мире.</a:t>
            </a:r>
          </a:p>
          <a:p>
            <a:pPr>
              <a:lnSpc>
                <a:spcPct val="80000"/>
              </a:lnSpc>
            </a:pPr>
            <a:r>
              <a:rPr lang="ru-RU" sz="1600"/>
              <a:t>1.Изображена одна молекула воды.</a:t>
            </a:r>
          </a:p>
          <a:p>
            <a:pPr>
              <a:lnSpc>
                <a:spcPct val="80000"/>
              </a:lnSpc>
            </a:pPr>
            <a:r>
              <a:rPr lang="ru-RU" sz="1600"/>
              <a:t>2.Сложное вещество, состоит из двух хим. элементов – водорода и кислорода.</a:t>
            </a:r>
          </a:p>
          <a:p>
            <a:pPr>
              <a:lnSpc>
                <a:spcPct val="80000"/>
              </a:lnSpc>
            </a:pPr>
            <a:r>
              <a:rPr lang="ru-RU" sz="1600"/>
              <a:t>3.Молярная масса воды равна 18 г/моль. Значит, 1 моль воды весит 18 граммов.</a:t>
            </a:r>
          </a:p>
          <a:p>
            <a:pPr>
              <a:lnSpc>
                <a:spcPct val="80000"/>
              </a:lnSpc>
            </a:pPr>
            <a:r>
              <a:rPr lang="ru-RU" sz="1600"/>
              <a:t>4.Относительная молекулярная масса воды равна 18,значит 1 молекула воды в 18 раз тяжелее атома водорода.</a:t>
            </a:r>
          </a:p>
          <a:p>
            <a:pPr>
              <a:lnSpc>
                <a:spcPct val="80000"/>
              </a:lnSpc>
            </a:pPr>
            <a:r>
              <a:rPr lang="ru-RU" sz="1600"/>
              <a:t>5.Вода-это оксид водорода.</a:t>
            </a:r>
          </a:p>
          <a:p>
            <a:pPr>
              <a:lnSpc>
                <a:spcPct val="80000"/>
              </a:lnSpc>
            </a:pPr>
            <a:r>
              <a:rPr lang="ru-RU" sz="1600"/>
              <a:t>6.Изображён один моль воды.</a:t>
            </a:r>
          </a:p>
          <a:p>
            <a:pPr>
              <a:lnSpc>
                <a:spcPct val="80000"/>
              </a:lnSpc>
            </a:pPr>
            <a:r>
              <a:rPr lang="ru-RU" sz="1600"/>
              <a:t>7.В 18 граммах воды содержится 6. 1023 молекул воды.</a:t>
            </a:r>
          </a:p>
          <a:p>
            <a:pPr>
              <a:lnSpc>
                <a:spcPct val="80000"/>
              </a:lnSpc>
            </a:pPr>
            <a:r>
              <a:rPr lang="ru-RU" sz="1600"/>
              <a:t>8.В 18 граммах воды содержится 6.1023 атомов кислорода и 12. 1023 атомов водорода.</a:t>
            </a:r>
          </a:p>
          <a:p>
            <a:pPr>
              <a:lnSpc>
                <a:spcPct val="80000"/>
              </a:lnSpc>
            </a:pPr>
            <a:r>
              <a:rPr lang="ru-RU" sz="1600"/>
              <a:t>9.На самом деле вода должна затвердевать не при 00С, а при -1000 С, из-за наличия особого вида связи - водородной.</a:t>
            </a:r>
          </a:p>
          <a:p>
            <a:pPr>
              <a:lnSpc>
                <a:spcPct val="80000"/>
              </a:lnSpc>
            </a:pPr>
            <a:r>
              <a:rPr lang="ru-RU" sz="1600"/>
              <a:t>10.Вода должна закипать не при 1000С, как это происходит, а при       ,из-за наличия водородной связи. </a:t>
            </a:r>
          </a:p>
          <a:p>
            <a:pPr>
              <a:lnSpc>
                <a:spcPct val="80000"/>
              </a:lnSpc>
            </a:pPr>
            <a:r>
              <a:rPr lang="ru-RU" sz="1600"/>
              <a:t>11.Существует 48 различных вод, из них 39 радиоактивных.</a:t>
            </a:r>
          </a:p>
          <a:p>
            <a:pPr>
              <a:lnSpc>
                <a:spcPct val="80000"/>
              </a:lnSpc>
            </a:pPr>
            <a:r>
              <a:rPr lang="ru-RU" sz="1600"/>
              <a:t>12.Вода может менять свои агрегатные состояния.</a:t>
            </a:r>
          </a:p>
          <a:p>
            <a:pPr>
              <a:lnSpc>
                <a:spcPct val="80000"/>
              </a:lnSpc>
            </a:pPr>
            <a:r>
              <a:rPr lang="ru-RU" sz="1600"/>
              <a:t>13.В 1970 году астрофизики обнаружили воду в космосе. При 40 С у воды наибольшая  плотность.</a:t>
            </a:r>
          </a:p>
          <a:p>
            <a:pPr>
              <a:lnSpc>
                <a:spcPct val="80000"/>
              </a:lnSpc>
            </a:pPr>
            <a:r>
              <a:rPr lang="ru-RU" sz="1600"/>
              <a:t>14. При 40 С у воды наибольшая  плотность.</a:t>
            </a:r>
          </a:p>
          <a:p>
            <a:pPr>
              <a:lnSpc>
                <a:spcPct val="80000"/>
              </a:lnSpc>
            </a:pPr>
            <a:r>
              <a:rPr lang="ru-RU" sz="1600"/>
              <a:t>15.Чтобы нагреть воду на 1 градус, требуется 1 калория.</a:t>
            </a:r>
          </a:p>
        </p:txBody>
      </p:sp>
    </p:spTree>
    <p:extLst>
      <p:ext uri="{BB962C8B-B14F-4D97-AF65-F5344CB8AC3E}">
        <p14:creationId xmlns:p14="http://schemas.microsoft.com/office/powerpoint/2010/main" val="147996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/>
              <a:t>16.Если к воде добавить немного порошка кремниевой кислоты, вода станет сухой и сыпучей.</a:t>
            </a:r>
          </a:p>
          <a:p>
            <a:pPr>
              <a:lnSpc>
                <a:spcPct val="80000"/>
              </a:lnSpc>
            </a:pPr>
            <a:r>
              <a:rPr lang="ru-RU" sz="1600"/>
              <a:t>17.Вода участвует в круговороте веществ в природе.</a:t>
            </a:r>
          </a:p>
          <a:p>
            <a:pPr>
              <a:lnSpc>
                <a:spcPct val="80000"/>
              </a:lnSpc>
            </a:pPr>
            <a:r>
              <a:rPr lang="ru-RU" sz="1600"/>
              <a:t>18.За одну минуту на Земле испаряется миллиард тонн воды.</a:t>
            </a:r>
          </a:p>
          <a:p>
            <a:pPr>
              <a:lnSpc>
                <a:spcPct val="80000"/>
              </a:lnSpc>
            </a:pPr>
            <a:r>
              <a:rPr lang="ru-RU" sz="1600"/>
              <a:t>19.Можно получить скользкую воду, если растворить в воде немного растворимого полимера. Такая вода течёт по трубам в 2 раза быстрее. </a:t>
            </a:r>
          </a:p>
          <a:p>
            <a:pPr>
              <a:lnSpc>
                <a:spcPct val="80000"/>
              </a:lnSpc>
            </a:pPr>
            <a:r>
              <a:rPr lang="ru-RU" sz="1600"/>
              <a:t>20.Вода может течь вверх: по сосудам дерева, под землёй через капилляры из-за большой силы поверхностного натяжения. Без воды невозможно земледелие.</a:t>
            </a:r>
          </a:p>
          <a:p>
            <a:pPr>
              <a:lnSpc>
                <a:spcPct val="80000"/>
              </a:lnSpc>
            </a:pPr>
            <a:r>
              <a:rPr lang="ru-RU" sz="1600"/>
              <a:t>21.Вода может гореть в атмосфере свободного фтора.</a:t>
            </a:r>
          </a:p>
          <a:p>
            <a:pPr>
              <a:lnSpc>
                <a:spcPct val="80000"/>
              </a:lnSpc>
            </a:pPr>
            <a:r>
              <a:rPr lang="ru-RU" sz="1600"/>
              <a:t>22.Вода – великий распределитель тепла на Земле. Она влияет на климат планеты, так как обладает большой теплоёмкостью.</a:t>
            </a:r>
          </a:p>
          <a:p>
            <a:pPr>
              <a:lnSpc>
                <a:spcPct val="80000"/>
              </a:lnSpc>
            </a:pPr>
            <a:r>
              <a:rPr lang="ru-RU" sz="1600"/>
              <a:t>23.Вода в мире неисчерпаема. В морской воде содержится свыше 60 элементов Периодической системы Д.И. Менделеева.</a:t>
            </a:r>
          </a:p>
          <a:p>
            <a:pPr>
              <a:lnSpc>
                <a:spcPct val="80000"/>
              </a:lnSpc>
            </a:pPr>
            <a:r>
              <a:rPr lang="ru-RU" sz="1600"/>
              <a:t>24.Вода, налитая в стакан, содержит газы: азот </a:t>
            </a:r>
            <a:r>
              <a:rPr lang="en-US" sz="1600"/>
              <a:t>N</a:t>
            </a:r>
            <a:r>
              <a:rPr lang="ru-RU" sz="1000"/>
              <a:t>2</a:t>
            </a:r>
            <a:r>
              <a:rPr lang="ru-RU" sz="1600"/>
              <a:t>, кислород О</a:t>
            </a:r>
            <a:r>
              <a:rPr lang="ru-RU" sz="1000"/>
              <a:t>2</a:t>
            </a:r>
            <a:r>
              <a:rPr lang="ru-RU" sz="1600"/>
              <a:t>, аргон А</a:t>
            </a:r>
            <a:r>
              <a:rPr lang="en-US" sz="1600"/>
              <a:t>r</a:t>
            </a:r>
            <a:r>
              <a:rPr lang="ru-RU" sz="1600"/>
              <a:t>, углекислый газ, железо из водопроводных труб, соли почвы – это мы и называем чистой водой. </a:t>
            </a:r>
          </a:p>
          <a:p>
            <a:pPr>
              <a:lnSpc>
                <a:spcPct val="80000"/>
              </a:lnSpc>
            </a:pPr>
            <a:r>
              <a:rPr lang="ru-RU" sz="1600"/>
              <a:t>25.Вода - один из самых сильных растворителей. Нет в природе такого вещества, которое вода не разрушит, поэтому и самый сильный разрушитель.</a:t>
            </a:r>
          </a:p>
          <a:p>
            <a:pPr>
              <a:lnSpc>
                <a:spcPct val="80000"/>
              </a:lnSpc>
            </a:pPr>
            <a:r>
              <a:rPr lang="ru-RU" sz="1600"/>
              <a:t>26.Тело человека состоит на 2/3 из воды.</a:t>
            </a:r>
          </a:p>
          <a:p>
            <a:pPr>
              <a:lnSpc>
                <a:spcPct val="80000"/>
              </a:lnSpc>
            </a:pPr>
            <a:r>
              <a:rPr lang="ru-RU" sz="1600"/>
              <a:t>27.Все реакции живой клетки протекают в водной среде.</a:t>
            </a:r>
          </a:p>
          <a:p>
            <a:pPr>
              <a:lnSpc>
                <a:spcPct val="80000"/>
              </a:lnSpc>
            </a:pPr>
            <a:r>
              <a:rPr lang="ru-RU" sz="1600"/>
              <a:t>28.3/4 Земли занято водой.</a:t>
            </a:r>
          </a:p>
          <a:p>
            <a:pPr>
              <a:lnSpc>
                <a:spcPct val="80000"/>
              </a:lnSpc>
            </a:pPr>
            <a:r>
              <a:rPr lang="ru-RU" sz="1600"/>
              <a:t>29.Состав крови человека сходен по составу с морской водой.</a:t>
            </a:r>
          </a:p>
          <a:p>
            <a:pPr>
              <a:lnSpc>
                <a:spcPct val="80000"/>
              </a:lnSpc>
            </a:pPr>
            <a:r>
              <a:rPr lang="ru-RU" sz="1600"/>
              <a:t>30.Многие учёные работают над получением абсолютно чистой воды. Но такую воду ещё не удалось получить.</a:t>
            </a:r>
          </a:p>
          <a:p>
            <a:pPr>
              <a:lnSpc>
                <a:spcPct val="80000"/>
              </a:lnSpc>
            </a:pPr>
            <a:endParaRPr lang="ru-RU" sz="1600"/>
          </a:p>
        </p:txBody>
      </p:sp>
    </p:spTree>
    <p:extLst>
      <p:ext uri="{BB962C8B-B14F-4D97-AF65-F5344CB8AC3E}">
        <p14:creationId xmlns:p14="http://schemas.microsoft.com/office/powerpoint/2010/main" val="80917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521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Тема Office</vt:lpstr>
      <vt:lpstr>Сетка с тенью</vt:lpstr>
      <vt:lpstr>Сумерки</vt:lpstr>
      <vt:lpstr>Презентация</vt:lpstr>
      <vt:lpstr>Химический марафон</vt:lpstr>
      <vt:lpstr>Презентация PowerPoint</vt:lpstr>
      <vt:lpstr>Презентация PowerPoint</vt:lpstr>
      <vt:lpstr>Химическая дуэль</vt:lpstr>
      <vt:lpstr>Кислород.</vt:lpstr>
      <vt:lpstr>Презентация PowerPoint</vt:lpstr>
      <vt:lpstr>H2O</vt:lpstr>
      <vt:lpstr>Презентация PowerPoint</vt:lpstr>
      <vt:lpstr>Презентация PowerPoint</vt:lpstr>
      <vt:lpstr>«Третий - лишний»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Химический марафон</dc:title>
  <cp:lastModifiedBy>Kovalchuk</cp:lastModifiedBy>
  <cp:revision>1</cp:revision>
  <dcterms:modified xsi:type="dcterms:W3CDTF">2012-07-28T16:14:33Z</dcterms:modified>
</cp:coreProperties>
</file>