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4C8E6"/>
    <a:srgbClr val="BACDE8"/>
    <a:srgbClr val="D6E1F2"/>
    <a:srgbClr val="C6D5EC"/>
    <a:srgbClr val="99CBF9"/>
    <a:srgbClr val="A8D3FA"/>
    <a:srgbClr val="969696"/>
    <a:srgbClr val="FAA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16EDAA-D55C-4B5E-8A39-33E230BE8F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77000"/>
            <a:ext cx="2895600" cy="2444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B263DA-9169-4912-AD97-1E3F146BAA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 rot="-576202">
            <a:off x="5943600" y="3200400"/>
            <a:ext cx="1384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7838" y="2481263"/>
            <a:ext cx="4648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6934200" cy="7620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E77C6-9914-43AB-867A-8A50DC7D5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533400"/>
            <a:ext cx="20764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769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A1BCA-D14B-413A-A9D6-D472FE8F2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6553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8486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4865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756025" y="64754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03D6787-281E-4C6A-AC11-E90545F60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138A9-955B-4860-A946-722131CFE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8C24-3CE4-48A9-9A25-8CDEE7452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50DC5-6C07-4005-AC5A-F0F3A761E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E16E6-9FED-433D-889C-A427CCB3A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E99D1-0495-47B5-8435-89DEF18D6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049C1-9CC1-4EA9-9847-65C5F2864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69622-0C01-43C3-98B4-65093A979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0EA41-70FC-4983-A4E2-39DA6684E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865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4754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7FF5425-6319-449B-B7EE-CC7BD14370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438400" y="533400"/>
            <a:ext cx="6553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19" name="Text Box 95"/>
          <p:cNvSpPr txBox="1">
            <a:spLocks noChangeArrowheads="1"/>
          </p:cNvSpPr>
          <p:nvPr/>
        </p:nvSpPr>
        <p:spPr bwMode="gray">
          <a:xfrm rot="459878">
            <a:off x="765175" y="904875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230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2" descr="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04"/>
            <a:ext cx="1222375" cy="1295400"/>
          </a:xfrm>
          <a:prstGeom prst="rect">
            <a:avLst/>
          </a:prstGeom>
          <a:noFill/>
        </p:spPr>
      </p:pic>
      <p:pic>
        <p:nvPicPr>
          <p:cNvPr id="11" name="Picture 20" descr="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00042"/>
            <a:ext cx="720725" cy="1295400"/>
          </a:xfrm>
          <a:prstGeom prst="rect">
            <a:avLst/>
          </a:prstGeom>
          <a:noFill/>
        </p:spPr>
      </p:pic>
      <p:pic>
        <p:nvPicPr>
          <p:cNvPr id="12" name="Picture 17" descr="0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8604"/>
            <a:ext cx="1077913" cy="1295400"/>
          </a:xfrm>
          <a:prstGeom prst="rect">
            <a:avLst/>
          </a:prstGeom>
          <a:noFill/>
        </p:spPr>
      </p:pic>
      <p:pic>
        <p:nvPicPr>
          <p:cNvPr id="13" name="Picture 17" descr="1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857496"/>
            <a:ext cx="1714512" cy="1206500"/>
          </a:xfrm>
          <a:prstGeom prst="rect">
            <a:avLst/>
          </a:prstGeom>
          <a:noFill/>
        </p:spPr>
      </p:pic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158" y="2204864"/>
            <a:ext cx="8391306" cy="15121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Классный час</a:t>
            </a:r>
            <a:br>
              <a:rPr lang="ru-RU" sz="5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54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для 5 класса</a:t>
            </a:r>
            <a:r>
              <a:rPr lang="ru-RU" sz="6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6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«Оказание</a:t>
            </a:r>
            <a:br>
              <a:rPr lang="ru-RU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первой помощи»</a:t>
            </a:r>
            <a:endParaRPr lang="en-US" sz="6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5589240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Автор: Балабина Людмила Ивановна, </a:t>
            </a:r>
          </a:p>
          <a:p>
            <a:r>
              <a:rPr lang="ru-RU" b="1" dirty="0" smtClean="0">
                <a:latin typeface="Georgia" pitchFamily="18" charset="0"/>
              </a:rPr>
              <a:t>Учитель русского языка и литературы</a:t>
            </a:r>
          </a:p>
          <a:p>
            <a:r>
              <a:rPr lang="ru-RU" b="1" dirty="0" smtClean="0">
                <a:latin typeface="Georgia" pitchFamily="18" charset="0"/>
              </a:rPr>
              <a:t>БОУ г. Омска «СОШ №130»</a:t>
            </a:r>
          </a:p>
        </p:txBody>
      </p:sp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571480"/>
            <a:ext cx="3357586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Обморок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1500174"/>
            <a:ext cx="44103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и симптомы:</a:t>
            </a:r>
            <a:endParaRPr lang="ru-RU" sz="28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14282" y="2214554"/>
            <a:ext cx="4143404" cy="360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2143116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Дурнота 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Бледность;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Слабость;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Зрачки расширены;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Медленно опускается на землю или падает;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Длительность приступа -от нескольких секунд до десяти минут. </a:t>
            </a:r>
            <a:endParaRPr lang="ru-RU" sz="2400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571480"/>
            <a:ext cx="3357586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Обморок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214422"/>
            <a:ext cx="28992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помощь: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786190"/>
            <a:ext cx="27758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Чего не делать: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786190"/>
            <a:ext cx="3468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 делать дальше: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999570" y="5214950"/>
            <a:ext cx="2715438" cy="7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357158" y="1785926"/>
            <a:ext cx="85011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Укладываем, не даем упасть и удариться;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Поднимаем пострадавшему повыше ноги;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Расстегиваем тесную одежду;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Обеспечиваем приток свежего прохладного воздуха;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расстоянии шарик с нашатырным спиртом;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Контролируем состояние;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Вызываем Скорую помощь, если не очнулся через 10 минут.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85720" y="4214818"/>
            <a:ext cx="39290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поднимать в вертикальное положение;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стремиться привести в сознание 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давать нюхать нашатырный спирт;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давать пощечины;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брызгать водой.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286256"/>
            <a:ext cx="4429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Обеспечиваем покой. Контролируем состояние пострадавшего. </a:t>
            </a:r>
            <a:endParaRPr lang="ru-RU" sz="2800" b="1" i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500042"/>
            <a:ext cx="4214874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Острый живот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71934" y="1357298"/>
            <a:ext cx="4410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и симптомы:</a:t>
            </a:r>
            <a:endParaRPr lang="ru-RU" sz="28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4071934" y="2143116"/>
            <a:ext cx="47863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Сильные боли в животе (язва, аппендицит, печеночная колика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др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);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Напряженный живот;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Поза «эмбриона»; </a:t>
            </a:r>
            <a:endParaRPr lang="ru-RU" sz="2800" b="1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Слабость, озноб.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9810" name="Picture 2" descr="C:\Documents and Settings\Наталья Викторовна\Рабочий стол\183168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385765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500042"/>
            <a:ext cx="4214874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Острый живот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214422"/>
            <a:ext cx="28992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помощь: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786190"/>
            <a:ext cx="27758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Чего не делать: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786190"/>
            <a:ext cx="3468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 делать дальше: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999570" y="5214950"/>
            <a:ext cx="2715438" cy="7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357158" y="1785926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lang="ru-RU" sz="2000" b="1" dirty="0" smtClean="0">
                <a:solidFill>
                  <a:srgbClr val="0F243E"/>
                </a:solidFill>
                <a:latin typeface="Arial" pitchFamily="34" charset="0"/>
                <a:ea typeface="Times New Roman" pitchFamily="18" charset="0"/>
              </a:rPr>
              <a:t>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олод 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Голод;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Покой;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lang="ru-RU" sz="2000" b="1" dirty="0" smtClean="0">
                <a:solidFill>
                  <a:srgbClr val="0F243E"/>
                </a:solidFill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корейшая транспортировка к врачу;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Очень опасное состояние! Может привести к необходимости серьезной операции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57158" y="4357694"/>
            <a:ext cx="3929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Греть живот;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Давать пить или есть;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Давать таблетки «от боли в животе»;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Терпеть и надеяться «..что скоро пройдет».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42862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Немедленно доставить пострадавшего к врачу!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16" y="500042"/>
            <a:ext cx="3929122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Гипертермия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28860" y="1142984"/>
            <a:ext cx="55406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(Высокая температура у ребенка)</a:t>
            </a:r>
            <a:endParaRPr lang="ru-RU" sz="2400" b="1" u="sng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643050"/>
            <a:ext cx="31386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Оказание помощи: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45344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14282" y="2143116"/>
            <a:ext cx="87154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Гипертермия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, она же высокая температура,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является самой распространенной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lang="ru-RU" sz="2000" b="1" dirty="0" smtClean="0">
                <a:solidFill>
                  <a:srgbClr val="0F243E"/>
                </a:solidFill>
                <a:latin typeface="Arial" pitchFamily="34" charset="0"/>
                <a:ea typeface="Times New Roman" pitchFamily="18" charset="0"/>
              </a:rPr>
              <a:t>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алобой</a:t>
            </a:r>
            <a:r>
              <a:rPr lang="ru-RU" sz="2000" b="1" dirty="0" smtClean="0">
                <a:solidFill>
                  <a:srgbClr val="0F243E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Сама по себе гипертермия не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является болезнью;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температура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- это симптом, возникающий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при многих, чаще всего инфекционных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заболеваниях.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Наиболее частые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причины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повышения температуры тела у детей: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острые инфекционные заболевания (вирусные, бактериальные инфекции);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обезвоживание организма;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перегревание;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поражение центральной нервной системы;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эмоциональный стресс.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5984" y="1142984"/>
            <a:ext cx="6420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действий при оказании неотложной </a:t>
            </a:r>
          </a:p>
          <a:p>
            <a:pPr algn="ctr"/>
            <a:r>
              <a:rPr lang="ru-RU" sz="2000" b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помощи у ребенка, «розовая» гипертермия</a:t>
            </a:r>
            <a:r>
              <a:rPr lang="ru-RU" sz="20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0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16" y="500042"/>
            <a:ext cx="3929122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Гипертермия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0" y="1841242"/>
            <a:ext cx="88583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Раскрыть ребенка.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2.   Дать обильное питье.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3.   Использовать физические методы охлаждения: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- обдувание вентилятором;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- лёд на область крупных сосудов;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- обтирание тела прохладной (20  С) водой с уксусом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 (1 ст. л. уксуса на 1 л воды);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- клизмы с кипячёной водой 20 С;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- общие прохладные ванны с температурой воды 28-32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4.  Назначить внутрь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парацетамол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панадол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калпол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тайлинол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эффералган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упса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и др.) в разовой дозе 10 мг/кг детям до 1-го года и 15 мг/кг детям более старшего возраста.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Через 4-6 часов, при отсутствии положительного эффекта, возможно повторное использование препарата.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5.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Аспирин (ацетилсалициловая кислота) 10 мг/кг внутрь может быть использован только у детей старшего возраста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на фоне применения обволакивающих средств. Его необходимо обильно запивать водой.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17" descr="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8772">
            <a:off x="7221443" y="2163916"/>
            <a:ext cx="1023595" cy="12301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500042"/>
            <a:ext cx="6500858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Раны и кровотечения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896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3116"/>
            <a:ext cx="3642126" cy="358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86050" y="1285860"/>
            <a:ext cx="607219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помощь при ранах и кровотечениях: </a:t>
            </a:r>
            <a:endParaRPr lang="ru-RU" sz="2400" b="1" u="sng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786182" y="2285992"/>
            <a:ext cx="51435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49263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Крови мало -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промываем и накладываем повязку:</a:t>
            </a:r>
            <a:endParaRPr lang="ru-RU" sz="16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Пример: содрал коленку 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для промывки годится  перекись  или любая бесцветная жидкость, которую можно пить;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для повязки бинт или чистая ткань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Крови много - промываем и накладываем давящую  повязку: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Пример: чиркнул ножом по пальцу 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если продолжает сочиться кровь, то накладываем еще повязку и сильнее прижимаем;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не снимаем уже пропитавшуюся повязку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Фонтан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зажать артерию, наложить  жгут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500042"/>
            <a:ext cx="6500858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Раны и кровотечения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57158" y="1643050"/>
            <a:ext cx="850112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Жгут накладывается лишь в крайних случаях (фонтан), ибо он очень часто вызывает необратимые повреждения.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накладывается выше раны;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накладывается на одежду (если одежды нет - подкладываем);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1 тур жгута - закрепляем, потом растягиваем и накладываем 3-4 тура;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жгут накладывать быстро, снимать медленно, постепенно;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пишем дату и время наложения жгута на лбу (чем угодно);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время: зимой - 1 час, летом - 2 часа;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потом ослабить на 5-10 минут и наложить жгут чуть выше предыдущего места наложения;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жгут должен быть виден!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проверить, что жгут наложен правильно - отсутствует пульс на конечности;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немедленно к врачу!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214422"/>
            <a:ext cx="4453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наложения жгута: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857760"/>
            <a:ext cx="2684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Чего не делать: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57158" y="5357826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 рану не лезем руками!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Из раны ничего не достаем!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снимаем уже пропитавшуюся повязку!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500042"/>
            <a:ext cx="6500858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Переохлаждение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285860"/>
            <a:ext cx="52864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14282" y="4500570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интенсивная дрожь;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нарушение координации;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затруднение речи;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резкие перемены настроения, раздражительность переходит в  апатию;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замедление движений, редкое дыхание слабый пульс.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3929066"/>
            <a:ext cx="6576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и симптомы переохлаждения: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500042"/>
            <a:ext cx="6500858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Переохлаждение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1214422"/>
            <a:ext cx="62466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помощь при переохлаждении: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58" y="1857364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Зайти в любое помещение;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При возможности укрыться любой теплой тканью, одеждой;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Медленно согревать (нельзя в горячую ванну);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Теплое сладкое питье и еда.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00438"/>
            <a:ext cx="2684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Чего не делать: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429000"/>
            <a:ext cx="2708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Факторы риска: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856694" y="5072074"/>
            <a:ext cx="3001190" cy="7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285720" y="3995678"/>
            <a:ext cx="37862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растирать конечности пострадавшего;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заставлять его энергично двигаться;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пить спиртное (это вызывает потерю тепла и может привести к повторному переохлаждению);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класть пострадавшего в горячую ванну и применять грелки.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786314" y="4071942"/>
            <a:ext cx="40005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Температура ниже +15 С;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Ветер;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Усталость;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Голод;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Мокрая одежда;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Пожилой или ослабленный болезнью человек.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10" y="500042"/>
            <a:ext cx="7500990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Обморожение/отморожение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4071934" y="1785926"/>
            <a:ext cx="47149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потеря чувствительности;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ощущение покалывания или пощипывания;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побеление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кожи - 1 степень обморожения 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волдыри - 2 степень обморожения (видно только после отогревания, возможно проявление через 6-12 часов) 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потемнение и отмирание - 3 степень обморожения (видно только после отогревания, возможно проявление через 6-12 часов).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214422"/>
            <a:ext cx="60787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и симптомы обморожения: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3666" name="Picture 2" descr="C:\Documents and Settings\Наталья Викторовна\Рабочий стол\97577282749dc6e5b709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28868"/>
            <a:ext cx="39290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10" y="500042"/>
            <a:ext cx="7500990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Обморожение/отморожение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214422"/>
            <a:ext cx="49689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помощь при</a:t>
            </a:r>
          </a:p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обморожении / отморожении: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00438"/>
            <a:ext cx="33401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Чего не делать при </a:t>
            </a:r>
          </a:p>
          <a:p>
            <a:pPr algn="ctr"/>
            <a:r>
              <a:rPr lang="ru-RU" sz="2400" b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обморожении</a:t>
            </a:r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500438"/>
            <a:ext cx="3468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 делать дальше: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856694" y="5072074"/>
            <a:ext cx="3001190" cy="7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357158" y="2071678"/>
            <a:ext cx="83582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</a:rPr>
              <a:t>убрать с холода (на морозе растирать и греть бесполезно и опасно) 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</a:rPr>
              <a:t>закрыть сухой повязкой (для уменьшения скорости отогревания);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</a:rPr>
              <a:t>медленное согревание в помещении 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</a:rPr>
              <a:t>обильное теплое и сладкое питье (согреваем изнутри).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85720" y="4429132"/>
            <a:ext cx="39290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Игнорировать;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растирать (это приводит к омертвению кожи и появлению белых пятен на коже) 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резко согревать 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пить спиртное.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4643438" y="4071942"/>
            <a:ext cx="4214842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Отслеживать общее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соcтояние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Arial" pitchFamily="34" charset="0"/>
                <a:ea typeface="Times New Roman" pitchFamily="18" charset="0"/>
              </a:rPr>
              <a:t> и место обморожения в течении суток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Доставить пострадавшего к врачу. 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86182" y="571480"/>
            <a:ext cx="3071834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Травмы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428628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1428736"/>
            <a:ext cx="4410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и симптомы:</a:t>
            </a:r>
            <a:endParaRPr lang="ru-RU" sz="28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643438" y="2071678"/>
            <a:ext cx="43577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Боль;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Опухоль;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lang="ru-RU" sz="2800" b="1" dirty="0" smtClean="0">
                <a:solidFill>
                  <a:srgbClr val="17365D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еестественное положение конечности;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Кровь;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lang="ru-RU" sz="2800" b="1" dirty="0" smtClean="0">
                <a:solidFill>
                  <a:srgbClr val="17365D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арушение подвижности;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" name="Picture 17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642918"/>
            <a:ext cx="1357322" cy="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786182" y="571480"/>
            <a:ext cx="3071834" cy="563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Травмы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214422"/>
            <a:ext cx="47050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помощь при травме: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643446"/>
            <a:ext cx="27758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Чего не делать: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643446"/>
            <a:ext cx="3468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 делать дальше:</a:t>
            </a:r>
            <a:endParaRPr lang="ru-RU" sz="2400" b="1" u="sng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463917" y="5679297"/>
            <a:ext cx="1786744" cy="7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285720" y="1714488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Иммобилизация.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Правило буквы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Zю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. Фиксировать надо в том положении, в котором находится деформированная конечность;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Возможна большая кровопотеря при открытом переломе, поэтому сначала накладываем повязку;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Шина или подручный материал накладывается так, чтобы зафиксировать сустав до и после перелома;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Вывих не вправляем, относимся, как к перелому;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492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Для уменьшения боли нужно приложить холод (актуально первые 6 часов после травмы, потом – уже не нужно). Холод наложить на 15 минут, снять на 5 минут и положить еще на 15 минут, если боль усиливается. Лед на голое тело не класть – завернуть в ткань.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143512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Не пытайтесь придать конечности естественное положение.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929190" y="5143512"/>
            <a:ext cx="35718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Доставить пострадавшего к врачу!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1gl">
  <a:themeElements>
    <a:clrScheme name="Тема Office 2">
      <a:dk1>
        <a:srgbClr val="000000"/>
      </a:dk1>
      <a:lt1>
        <a:srgbClr val="FFFFFF"/>
      </a:lt1>
      <a:dk2>
        <a:srgbClr val="364EB6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501A82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64EB6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186894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cdb2004221gl</Template>
  <TotalTime>245</TotalTime>
  <Words>977</Words>
  <Application>Microsoft Office PowerPoint</Application>
  <PresentationFormat>Экран (4:3)</PresentationFormat>
  <Paragraphs>177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cdb2004221gl</vt:lpstr>
      <vt:lpstr>Классный час для 5 класса «Оказание  первой помощи»</vt:lpstr>
      <vt:lpstr>Раны и кровотечения</vt:lpstr>
      <vt:lpstr>Раны и кровотечения</vt:lpstr>
      <vt:lpstr>Переохлаждение</vt:lpstr>
      <vt:lpstr>Переохлаждение</vt:lpstr>
      <vt:lpstr>Обморожение/отморожение</vt:lpstr>
      <vt:lpstr>Обморожение/отморожение</vt:lpstr>
      <vt:lpstr>Травмы</vt:lpstr>
      <vt:lpstr>Травмы</vt:lpstr>
      <vt:lpstr>Обморок</vt:lpstr>
      <vt:lpstr>Обморок</vt:lpstr>
      <vt:lpstr>Острый живот</vt:lpstr>
      <vt:lpstr>Острый живот</vt:lpstr>
      <vt:lpstr>Гипертермия</vt:lpstr>
      <vt:lpstr>Гипертермия</vt:lpstr>
    </vt:vector>
  </TitlesOfParts>
  <Company>Детский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 первой  помощи</dc:title>
  <dc:creator>Белоцерковец Валентина Степановна</dc:creator>
  <cp:lastModifiedBy>Пользователь</cp:lastModifiedBy>
  <cp:revision>26</cp:revision>
  <dcterms:created xsi:type="dcterms:W3CDTF">2010-02-02T07:01:33Z</dcterms:created>
  <dcterms:modified xsi:type="dcterms:W3CDTF">2012-08-20T16:48:25Z</dcterms:modified>
</cp:coreProperties>
</file>