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54"/>
  </p:notesMasterIdLst>
  <p:handoutMasterIdLst>
    <p:handoutMasterId r:id="rId55"/>
  </p:handoutMasterIdLst>
  <p:sldIdLst>
    <p:sldId id="305" r:id="rId5"/>
    <p:sldId id="256" r:id="rId6"/>
    <p:sldId id="301" r:id="rId7"/>
    <p:sldId id="302" r:id="rId8"/>
    <p:sldId id="319" r:id="rId9"/>
    <p:sldId id="320" r:id="rId10"/>
    <p:sldId id="321" r:id="rId11"/>
    <p:sldId id="322" r:id="rId12"/>
    <p:sldId id="323" r:id="rId13"/>
    <p:sldId id="324" r:id="rId14"/>
    <p:sldId id="268" r:id="rId15"/>
    <p:sldId id="265" r:id="rId16"/>
    <p:sldId id="272" r:id="rId17"/>
    <p:sldId id="263" r:id="rId18"/>
    <p:sldId id="264" r:id="rId19"/>
    <p:sldId id="312" r:id="rId20"/>
    <p:sldId id="267" r:id="rId21"/>
    <p:sldId id="306" r:id="rId22"/>
    <p:sldId id="314" r:id="rId23"/>
    <p:sldId id="315" r:id="rId24"/>
    <p:sldId id="316" r:id="rId25"/>
    <p:sldId id="317" r:id="rId26"/>
    <p:sldId id="325" r:id="rId27"/>
    <p:sldId id="313" r:id="rId28"/>
    <p:sldId id="326" r:id="rId29"/>
    <p:sldId id="327" r:id="rId30"/>
    <p:sldId id="307" r:id="rId31"/>
    <p:sldId id="308" r:id="rId32"/>
    <p:sldId id="309" r:id="rId33"/>
    <p:sldId id="310" r:id="rId34"/>
    <p:sldId id="311" r:id="rId35"/>
    <p:sldId id="258" r:id="rId36"/>
    <p:sldId id="288" r:id="rId37"/>
    <p:sldId id="294" r:id="rId38"/>
    <p:sldId id="304" r:id="rId39"/>
    <p:sldId id="292" r:id="rId40"/>
    <p:sldId id="290" r:id="rId41"/>
    <p:sldId id="291" r:id="rId42"/>
    <p:sldId id="293" r:id="rId43"/>
    <p:sldId id="299" r:id="rId44"/>
    <p:sldId id="300" r:id="rId45"/>
    <p:sldId id="296" r:id="rId46"/>
    <p:sldId id="298" r:id="rId47"/>
    <p:sldId id="303" r:id="rId48"/>
    <p:sldId id="297" r:id="rId49"/>
    <p:sldId id="289" r:id="rId50"/>
    <p:sldId id="295" r:id="rId51"/>
    <p:sldId id="318" r:id="rId52"/>
    <p:sldId id="287" r:id="rId53"/>
  </p:sldIdLst>
  <p:sldSz cx="9144000" cy="6858000" type="screen4x3"/>
  <p:notesSz cx="6858000" cy="9144000"/>
  <p:defaultTextStyle>
    <a:defPPr>
      <a:defRPr lang="en-US"/>
    </a:defPPr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6" autoAdjust="0"/>
    <p:restoredTop sz="86027" autoAdjust="0"/>
  </p:normalViewPr>
  <p:slideViewPr>
    <p:cSldViewPr>
      <p:cViewPr varScale="1">
        <p:scale>
          <a:sx n="62" d="100"/>
          <a:sy n="62" d="100"/>
        </p:scale>
        <p:origin x="-148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9472DD5C-B6A9-4714-908F-0B8F74738B98}" type="datetimeFigureOut">
              <a:rPr lang="en-US" smtClean="0"/>
              <a:pPr/>
              <a:t>7/3/2012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7C1C90DE-A98B-4173-B17E-434F189FC4D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193366E8-8A22-4400-BBA2-8D322280A6E8}" type="datetimeFigureOut">
              <a:rPr lang="en-US" smtClean="0"/>
              <a:pPr/>
              <a:t>7/3/2012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3792D2CF-A01B-4515-8B40-3DC3425826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74" y="0"/>
            <a:ext cx="9144000" cy="6858000"/>
            <a:chOff x="-1574" y="0"/>
            <a:chExt cx="9144000" cy="6858000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1"/>
                <a:srgbClr val="FFFFFF"/>
              </a:duotone>
              <a:lum bright="-10000"/>
            </a:blip>
            <a:stretch>
              <a:fillRect/>
            </a:stretch>
          </p:blipFill>
          <p:spPr>
            <a:xfrm>
              <a:off x="-1574" y="381000"/>
              <a:ext cx="9144000" cy="60936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Rectangle 10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Shape 20"/>
          <p:cNvSpPr>
            <a:spLocks noGrp="1"/>
          </p:cNvSpPr>
          <p:nvPr>
            <p:ph type="title"/>
          </p:nvPr>
        </p:nvSpPr>
        <p:spPr>
          <a:xfrm>
            <a:off x="704850" y="4495800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defRPr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 anchor="b" anchorCtr="0"/>
          <a:lstStyle>
            <a:lvl1pPr marL="0" indent="0" algn="ctr">
              <a:buNone/>
              <a:defRPr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en-US" smtClean="0"/>
              <a:pPr/>
              <a:t>7/3/2012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74" y="0"/>
            <a:ext cx="9145574" cy="6858000"/>
            <a:chOff x="-1574" y="0"/>
            <a:chExt cx="9145574" cy="6858000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81000"/>
              <a:ext cx="9144000" cy="6096000"/>
            </a:xfrm>
            <a:prstGeom prst="rect">
              <a:avLst/>
            </a:prstGeom>
            <a:gradFill>
              <a:gsLst>
                <a:gs pos="0">
                  <a:schemeClr val="accent1">
                    <a:tint val="40000"/>
                  </a:schemeClr>
                </a:gs>
                <a:gs pos="100000">
                  <a:schemeClr val="accent1">
                    <a:shade val="75000"/>
                  </a:schemeClr>
                </a:gs>
              </a:gsLst>
              <a:path path="circle">
                <a:fillToRect l="100000" t="100000" r="100000" b="100000"/>
              </a:path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722313" y="4505325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defRPr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en-US" smtClean="0"/>
              <a:pPr/>
              <a:t>7/3/2012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en-US" smtClean="0"/>
              <a:pPr/>
              <a:t>7/3/2012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en-US" smtClean="0"/>
              <a:pPr/>
              <a:t>7/3/2012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en-US" smtClean="0"/>
              <a:pPr/>
              <a:t>7/3/2012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cover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1"/>
            <a:ext cx="5111750" cy="452596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00201"/>
            <a:ext cx="3008313" cy="4525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en-US" smtClean="0"/>
              <a:pPr/>
              <a:t>7/3/2012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 lang="en-US" smtClean="0"/>
              <a:pPr/>
              <a:t>7/3/2012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1506538"/>
            <a:chOff x="0" y="0"/>
            <a:chExt cx="9144000" cy="1506538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11" cstate="email">
              <a:duotone>
                <a:schemeClr val="accent1"/>
                <a:srgbClr val="FFFFFF"/>
              </a:duotone>
            </a:blip>
            <a:srcRect/>
            <a:stretch>
              <a:fillRect/>
            </a:stretch>
          </p:blipFill>
          <p:spPr>
            <a:xfrm>
              <a:off x="0" y="1"/>
              <a:ext cx="9144000" cy="14192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Rectangle 9"/>
            <p:cNvSpPr/>
            <p:nvPr userDrawn="1"/>
          </p:nvSpPr>
          <p:spPr>
            <a:xfrm>
              <a:off x="0" y="0"/>
              <a:ext cx="9144000" cy="144780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49000">
                  <a:schemeClr val="accent1">
                    <a:tint val="20000"/>
                    <a:alpha val="0"/>
                  </a:schemeClr>
                </a:gs>
              </a:gsLst>
              <a:lin ang="0" scaled="1"/>
              <a:tileRect/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0" y="142875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504950"/>
              <a:ext cx="9144000" cy="1588"/>
            </a:xfrm>
            <a:prstGeom prst="line">
              <a:avLst/>
            </a:prstGeom>
            <a:ln w="15875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0D0AA-A564-40E6-BDF9-FE3371FD07B4}" type="datetimeFigureOut">
              <a:rPr lang="en-US" smtClean="0"/>
              <a:pPr/>
              <a:t>7/3/2012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D2430-FB11-4C87-BF1D-6F488A17F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>
    <p:cover dir="lu"/>
  </p:transition>
  <p:txStyles>
    <p:titleStyle>
      <a:lvl1pPr algn="l" rtl="0" eaLnBrk="1" latinLnBrk="0" hangingPunct="1">
        <a:spcBef>
          <a:spcPct val="0"/>
        </a:spcBef>
        <a:buNone/>
        <a:defRPr kumimoji="0" lang="en-US" sz="4000" b="0" i="0" u="none" strike="noStrike" kern="1200" cap="none" spc="0" normalizeH="0" baseline="0" noProof="0" smtClean="0">
          <a:ln>
            <a:noFill/>
          </a:ln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uLnTx/>
          <a:uFillTx/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spcAft>
          <a:spcPts val="400"/>
        </a:spcAft>
        <a:buFont typeface="Arial"/>
        <a:buChar char="•"/>
        <a:defRPr sz="2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51;&#1054;&#1052;&#1054;&#1053;&#1054;&#1057;&#1054;&#1042;\Beyonce%20-%20Halo%20(Instrumental)%20(&#1084;&#1080;&#1085;&#1091;&#1089;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su.ru/lomonosov/science/math.html" TargetMode="External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" TargetMode="External"/><Relationship Id="rId5" Type="http://schemas.openxmlformats.org/officeDocument/2006/relationships/hyperlink" Target="http://muzey.mitht.ru/library/lomonosov_i_matematika.html" TargetMode="External"/><Relationship Id="rId4" Type="http://schemas.openxmlformats.org/officeDocument/2006/relationships/hyperlink" Target="http://www.math.nsc.ru/LBRT/g2/english/ssk/mvl-300.html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477250" cy="2428892"/>
          </a:xfrm>
        </p:spPr>
        <p:txBody>
          <a:bodyPr>
            <a:prstTxWarp prst="textWave2">
              <a:avLst>
                <a:gd name="adj1" fmla="val 1255"/>
                <a:gd name="adj2" fmla="val -4621"/>
              </a:avLst>
            </a:prstTxWarp>
            <a:noAutofit/>
          </a:bodyPr>
          <a:lstStyle/>
          <a:p>
            <a:r>
              <a:rPr lang="ru-RU" sz="6000" dirty="0" smtClean="0"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«Неутолимая жажда  познания».</a:t>
            </a:r>
            <a:endParaRPr lang="ru-RU" sz="6000" dirty="0">
              <a:solidFill>
                <a:schemeClr val="accent5">
                  <a:lumMod val="7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572008"/>
            <a:ext cx="8858280" cy="17526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Презентация, выполненная к 300-летию Михаила Васильевича Ломоносова.</a:t>
            </a:r>
            <a:endParaRPr lang="ru-RU" sz="3200" dirty="0">
              <a:solidFill>
                <a:schemeClr val="accent5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30" name="Picture 6" descr="http://www.hostellomonosov.com/img/lomonosov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1428736"/>
            <a:ext cx="3428992" cy="3857652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prstTxWarp prst="textWave4">
              <a:avLst/>
            </a:prstTxWarp>
          </a:bodyPr>
          <a:lstStyle/>
          <a:p>
            <a:r>
              <a:rPr lang="ru-RU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Научная деятельность.</a:t>
            </a:r>
            <a:endParaRPr lang="ru-RU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85720" y="1643050"/>
            <a:ext cx="7829576" cy="4257692"/>
          </a:xfrm>
        </p:spPr>
        <p:txBody>
          <a:bodyPr>
            <a:prstTxWarp prst="textPlain">
              <a:avLst/>
            </a:prstTxWarp>
            <a:normAutofit fontScale="85000" lnSpcReduction="20000"/>
          </a:bodyPr>
          <a:lstStyle/>
          <a:p>
            <a:r>
              <a:rPr lang="ru-RU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Открытия Михаила Васильевича Ломоносова:</a:t>
            </a: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Сформулировал основные положения кинетической теории газов;</a:t>
            </a:r>
          </a:p>
          <a:p>
            <a:r>
              <a:rPr lang="ru-RU" b="1" noProof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Высказал правильную догадку о вертикальных течениях в атмосфере;</a:t>
            </a:r>
          </a:p>
          <a:p>
            <a:r>
              <a:rPr lang="ru-RU" b="1" noProof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Правильно указал на электрическую природу северных сияний и оценил их высоту;</a:t>
            </a: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Разрабатывал эфирную теорию электрических явлений и связи электричества и света;</a:t>
            </a:r>
          </a:p>
          <a:p>
            <a:r>
              <a:rPr lang="ru-RU" b="1" noProof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Открыто поддержал волновую теорию Гюйгенса и разработал оригинальную теорию цветов.</a:t>
            </a:r>
            <a:endParaRPr lang="ru-RU" b="1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1229330181_science_icons_vector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34" y="1571612"/>
            <a:ext cx="1285884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math-doska.jpg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86710" y="5214950"/>
            <a:ext cx="1204923" cy="1538285"/>
          </a:xfrm>
          <a:prstGeom prst="rect">
            <a:avLst/>
          </a:prstGeom>
        </p:spPr>
      </p:pic>
      <p:pic>
        <p:nvPicPr>
          <p:cNvPr id="6" name="Рисунок 5" descr="26_mathematics_art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8794" y="5715016"/>
            <a:ext cx="1142984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prstTxWarp prst="textWave4">
              <a:avLst/>
            </a:prstTxWarp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Научная деятельность.</a:t>
            </a:r>
            <a:b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Ломоносов и математика.</a:t>
            </a:r>
            <a:endParaRPr lang="ru-RU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-142908" y="1500174"/>
            <a:ext cx="6572296" cy="507209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Ломоносов не оставил после себя работ, которые можно было бы в строгом смысле слова назвать математическими, однако без понимания его отношения к математике представление о его научном наследии было бы неполным. Общеизвестно высказывание, приписываемое Ломоносову: «Математику изучать надобно, поскольку она в порядок ум приводит». Так кратко и выразительно может сформулировать свою мысль только человек, не просто относящийся к математике с почтением, но и в силу собственного опыта понимающий её роль в жизни, возможности её приложений в самых разных областях знания.</a:t>
            </a:r>
            <a:endParaRPr lang="ru-RU" b="1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Рисунок 4" descr="Lom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6429388" y="1785926"/>
            <a:ext cx="2714612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5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57488" y="5857892"/>
            <a:ext cx="2714644" cy="1000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265238"/>
          </a:xfrm>
        </p:spPr>
        <p:txBody>
          <a:bodyPr>
            <a:prstTxWarp prst="textWave4">
              <a:avLst/>
            </a:prstTxWarp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Научная деятельность.</a:t>
            </a:r>
            <a:b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Ломоносов и математика.</a:t>
            </a:r>
            <a:endParaRPr lang="ru-RU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158" y="1571612"/>
            <a:ext cx="4357718" cy="42148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   </a:t>
            </a: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Математика</a:t>
            </a:r>
            <a:r>
              <a:rPr lang="ru-RU" sz="2400" dirty="0" smtClean="0"/>
              <a:t> - </a:t>
            </a:r>
            <a:r>
              <a:rPr lang="ru-RU" sz="24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это универсальный язык для ёмкого и лаконичного описания основополагающих принципов, на которых зиждется мироздание, язык для выражения строгой мировой гармонии.</a:t>
            </a:r>
          </a:p>
          <a:p>
            <a:pPr>
              <a:buNone/>
            </a:pPr>
            <a:endParaRPr lang="ru-RU" noProof="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5715016"/>
            <a:ext cx="9144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Всё, что находится в природе, математически точно и определённо" - утверждал М.В.Ломоносов.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6" name="Рисунок 5" descr="457075985[1]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14678" y="4500570"/>
            <a:ext cx="1785950" cy="1262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ce6f91ce42eb36e19d9f43aa383a7e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5072066" y="1643050"/>
            <a:ext cx="3786214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prstTxWarp prst="textWave4">
              <a:avLst/>
            </a:prstTxWarp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Научная деятельность.</a:t>
            </a:r>
            <a:b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Ломоносов и математика.</a:t>
            </a:r>
            <a:endParaRPr lang="ru-RU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1600201"/>
            <a:ext cx="8043890" cy="4186254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Большое значение Ломоносов придавал математике, рекомендуя широко применять математические методы в других науках. Математику, — писал ученый, — ”почитаю за высшую степень человеческого познания, но только рассуждаю, что ее в своем месте после собранных наблюдений употреблять должно”. </a:t>
            </a:r>
          </a:p>
          <a:p>
            <a:r>
              <a:rPr lang="ru-RU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Эти слова созвучны нашему веку, когда методы математики получили большое распространение как в естественных, так и в гуманитарных науках. 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/>
            </a:r>
            <a:b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endParaRPr lang="ru-RU" b="1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24369106_b13[1]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57752" y="5072074"/>
            <a:ext cx="3500462" cy="178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prstTxWarp prst="textWave4">
              <a:avLst/>
            </a:prstTxWarp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Научная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деятельность.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Ломоносов и математика.</a:t>
            </a:r>
            <a:endParaRPr lang="ru-RU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0" y="4000504"/>
            <a:ext cx="8786842" cy="285749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Во всех научных трудах Ломоносов применял строго логический метод, принятый в математике и других точных науках. Он начинал с описания наблюдений над фактами и, обобщая эти наблюдения, приходил к аксиомам — положениям, не требующим доказательств. Основываясь на аксиомах, он формулировал и доказывал теоремы и разбирал все вытекающие из них следствия. А эти следствия проверял затем опытом. Тем самым Ломоносов не давал фантазии увлечь себя в область беспочвенных догадок: факты, с которых он начинал опыты и которыми заканчивал рассуждения, прочно привязывали его к реальной действительности</a:t>
            </a:r>
            <a:r>
              <a:rPr lang="ru-RU" dirty="0" smtClean="0"/>
              <a:t>.</a:t>
            </a:r>
            <a:endParaRPr lang="ru-RU" noProof="0" dirty="0"/>
          </a:p>
        </p:txBody>
      </p:sp>
      <p:pic>
        <p:nvPicPr>
          <p:cNvPr id="4" name="Рисунок 3" descr="maths_teacher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86644" y="1714488"/>
            <a:ext cx="1715222" cy="2500330"/>
          </a:xfrm>
          <a:prstGeom prst="rect">
            <a:avLst/>
          </a:prstGeom>
        </p:spPr>
      </p:pic>
      <p:pic>
        <p:nvPicPr>
          <p:cNvPr id="5" name="Рисунок 4" descr="математика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57290" y="1643050"/>
            <a:ext cx="5000660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265238"/>
          </a:xfrm>
        </p:spPr>
        <p:txBody>
          <a:bodyPr>
            <a:prstTxWarp prst="textWave4">
              <a:avLst/>
            </a:prstTxWarp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Научная деятельность.</a:t>
            </a:r>
            <a:b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Ломоносов и математика.</a:t>
            </a:r>
            <a:endParaRPr lang="ru-RU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0" y="1571612"/>
            <a:ext cx="9144000" cy="200026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“Всё, что до этого было в науках: гидравлика, аэрометрия, оптика и других темно, сомнительно и недостоверно, математика же сделала всё ясным, верным и очевидным”. (</a:t>
            </a:r>
            <a:r>
              <a:rPr lang="ru-RU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М. В. Ломоносов</a:t>
            </a: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 </a:t>
            </a:r>
            <a:endParaRPr lang="ru-RU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F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Рисунок 3" descr="220px-Lomonosovportrait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43504" y="3214686"/>
            <a:ext cx="3071834" cy="36433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stud_nauka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214414" y="3571876"/>
            <a:ext cx="2643206" cy="2974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214290"/>
            <a:ext cx="8229600" cy="4525963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Ломоносов не был чистым математиком, не сделал каких-либо открытий в области математики, но он занимался этой наукой с прикладным уклоном.</a:t>
            </a:r>
          </a:p>
          <a:p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1. Создал математическую модель в химии.</a:t>
            </a:r>
          </a:p>
          <a:p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2.Создал науку «Экономическая география»</a:t>
            </a:r>
          </a:p>
          <a:p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3.Занимался геофизикой.</a:t>
            </a:r>
          </a:p>
          <a:p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4.Работал над теорией элементов математической физики.</a:t>
            </a:r>
          </a:p>
          <a:p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5.Интересовалс астрономией. Он первым предположил, что на Венере есть «пупыри», так он называл атмосферу этой планеты.</a:t>
            </a:r>
          </a:p>
          <a:p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Ломоносов в своей деятельности очень много пользовался математикой и называл её прекраснейшей наукой.</a:t>
            </a:r>
            <a:endParaRPr lang="ru-RU" sz="24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4" name="Picture 2" descr="http://youthws.my1.ru/_nw/0/0477886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68" y="4500570"/>
            <a:ext cx="2000232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prstTxWarp prst="textWave4">
              <a:avLst/>
            </a:prstTxWarp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Научная деятельность.</a:t>
            </a:r>
            <a:b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Ломоносов и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математика.</a:t>
            </a:r>
            <a:endParaRPr lang="ru-RU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928662" y="2928934"/>
            <a:ext cx="7572428" cy="157163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Называя математику «прекраснейшей наукой», Ломоносов признавал за ней «первенство в человеческом знании». </a:t>
            </a:r>
          </a:p>
          <a:p>
            <a:pPr>
              <a:buNone/>
            </a:pPr>
            <a:endParaRPr lang="ru-RU" noProof="0" dirty="0"/>
          </a:p>
        </p:txBody>
      </p:sp>
      <p:pic>
        <p:nvPicPr>
          <p:cNvPr id="4" name="Рисунок 3" descr="cannon[1]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1472" y="4429132"/>
            <a:ext cx="3110511" cy="2262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6[1]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57488" y="1428736"/>
            <a:ext cx="3143272" cy="1574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003[1]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00628" y="4500570"/>
            <a:ext cx="3143272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-285784" y="1500174"/>
            <a:ext cx="5786478" cy="385765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    Исаак Ньютон и Готфрид Вильгельм </a:t>
            </a:r>
            <a:r>
              <a:rPr lang="ru-RU" dirty="0" err="1" smtClean="0"/>
              <a:t>Лейбнинц</a:t>
            </a:r>
            <a:r>
              <a:rPr lang="ru-RU" dirty="0" smtClean="0"/>
              <a:t> были непримиримыми противниками в разработке теории дифференциального исчисления. Лейбниц, развивая чистый анализ исходил из абстрактной концепции. Ньютон же рассматривал математику как способ физических исследований. Теорией Лейбница мы пользуемся до сих пор.</a:t>
            </a:r>
          </a:p>
          <a:p>
            <a:r>
              <a:rPr lang="ru-RU" dirty="0" smtClean="0"/>
              <a:t>     </a:t>
            </a:r>
            <a:endParaRPr lang="ru-RU" sz="33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54967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</a:t>
            </a:r>
            <a:r>
              <a:rPr lang="ru-RU" sz="24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Михаил Ломоносов В своих рукописях писал, что «Моя школа…Вольфа, а я студент математика Лейбница,…- это мой друг и поклонник.»</a:t>
            </a:r>
          </a:p>
          <a:p>
            <a:r>
              <a:rPr lang="ru-RU" sz="24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    Ломоносов так же вёл постоянную переписку с великими математиками того времени </a:t>
            </a:r>
            <a:r>
              <a:rPr lang="ru-RU" sz="2400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Я.Бернули</a:t>
            </a:r>
            <a:r>
              <a:rPr lang="ru-RU" sz="24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и Эйлером.</a:t>
            </a:r>
            <a:endParaRPr lang="ru-RU" sz="24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0178" name="Picture 2" descr="http://www.ras.ru/FStorage/download.aspx?id=4a782195-ce29-44d0-a9c9-55e8868402ab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6" y="0"/>
            <a:ext cx="4071934" cy="50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265238"/>
          </a:xfrm>
        </p:spPr>
        <p:txBody>
          <a:bodyPr>
            <a:prstTxWarp prst="textWave4">
              <a:avLst/>
            </a:prstTxWarp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Московский Государственный       Университет имени Ломоносова.</a:t>
            </a:r>
            <a:endParaRPr lang="ru-RU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471741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Московский университет по праву считается старейшим российским университетом. Он основан в 1755 году. Учреждение университета в Москве стало возможным благодаря деятельности выдающегося ученого-энциклопедиста, первого русского академика Михаила Васильевича Ломоносова. После ознакомления с представленным И.И. Шуваловым и М.В. Ломоносовым проектом нового учебного заведения Елизавета Петровна подписала указ об основании Московского университета 25 января 1755 года</a:t>
            </a:r>
            <a:r>
              <a:rPr lang="ru-RU" dirty="0" smtClean="0"/>
              <a:t>.</a:t>
            </a:r>
            <a:endParaRPr lang="ru-RU" noProof="0" dirty="0"/>
          </a:p>
        </p:txBody>
      </p:sp>
      <p:pic>
        <p:nvPicPr>
          <p:cNvPr id="5" name="Рисунок 4" descr="msu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28662" y="3674783"/>
            <a:ext cx="7429552" cy="3183217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571472" y="1285860"/>
            <a:ext cx="7929618" cy="1347790"/>
          </a:xfrm>
        </p:spPr>
        <p:txBody>
          <a:bodyPr>
            <a:prstTxWarp prst="textWave2">
              <a:avLst/>
            </a:prstTxWarp>
          </a:bodyPr>
          <a:lstStyle/>
          <a:p>
            <a:r>
              <a:rPr lang="ru-RU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Ломоносов и математика</a:t>
            </a:r>
            <a:r>
              <a:rPr lang="ru-RU" dirty="0" smtClean="0"/>
              <a:t>.</a:t>
            </a:r>
            <a:endParaRPr lang="ru-RU" noProof="0" dirty="0"/>
          </a:p>
        </p:txBody>
      </p:sp>
      <p:pic>
        <p:nvPicPr>
          <p:cNvPr id="4" name="Рисунок 3" descr="7866192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857752" y="2714620"/>
            <a:ext cx="3257660" cy="3735744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12500"/>
          </a:effectLst>
        </p:spPr>
      </p:pic>
      <p:pic>
        <p:nvPicPr>
          <p:cNvPr id="5" name="Beyonce - Halo (Instrumental) (мину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785786" y="51435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audio>
              <p:cMediaNode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title"/>
          </p:nvPr>
        </p:nvSpPr>
        <p:spPr>
          <a:xfrm>
            <a:off x="714348" y="142852"/>
            <a:ext cx="8229600" cy="1265238"/>
          </a:xfrm>
        </p:spPr>
        <p:txBody>
          <a:bodyPr>
            <a:prstTxWarp prst="textWave4">
              <a:avLst/>
            </a:prstTxWarp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Московский Государственный       Университет имени Ломоносова.</a:t>
            </a:r>
            <a:endParaRPr lang="ru-RU" noProof="0" dirty="0"/>
          </a:p>
        </p:txBody>
      </p:sp>
      <p:sp>
        <p:nvSpPr>
          <p:cNvPr id="6" name="Rectangle 5"/>
          <p:cNvSpPr>
            <a:spLocks noGrp="1"/>
          </p:cNvSpPr>
          <p:nvPr>
            <p:ph idx="1"/>
          </p:nvPr>
        </p:nvSpPr>
        <p:spPr>
          <a:xfrm>
            <a:off x="742920" y="1571612"/>
            <a:ext cx="8401080" cy="240030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соответствии с планом М.В. Ломоносова в Московском университете были образованы 3 факультета: философский, юридический и медицинский. Свое обучение все студенты начинали на философском факультете, где получали фундаментальную подготовку по естественным и гуманитарным наукам. Образование можно было продолжить, специализируясь на юридическом, медицинском или на том же философском факультете. </a:t>
            </a:r>
            <a:endParaRPr lang="ru-RU" b="1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Chas-Zemli-v-Moskve-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42976" y="3714752"/>
            <a:ext cx="7000924" cy="3143248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prstTxWarp prst="textWave4">
              <a:avLst/>
            </a:prstTxWarp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Московский Государственный       Университет имени Ломоносова.</a:t>
            </a:r>
            <a:endParaRPr lang="ru-RU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4485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настоящее время Московский университет является одним из ведущих центров отечественного просвещения, науки и культуры. Повышение уровня кадров высшей квалификации, поиск научной истины, ориентация на гуманистические идеалы добра, справедливости, свободы — в этом видится сегодня следование лучшим университетским традициям. </a:t>
            </a:r>
            <a:endParaRPr lang="ru-RU" b="1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msu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143372" y="3071810"/>
            <a:ext cx="4714908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0_3faee_43187514_orig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2844" y="3286124"/>
            <a:ext cx="4036215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71612"/>
            <a:ext cx="8643998" cy="1543047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МГУ многие учителя проходили повышение квалификации, к ним относится и преподаватель математики - </a:t>
            </a:r>
            <a:r>
              <a:rPr lang="ru-RU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Реш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Валентина Михайловна.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prstTxWarp prst="textWave4">
              <a:avLst/>
            </a:prstTxWarp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Московский Государственный       Университет имени Ломоносова.</a:t>
            </a:r>
            <a:endParaRPr lang="ru-RU" dirty="0"/>
          </a:p>
        </p:txBody>
      </p:sp>
      <p:pic>
        <p:nvPicPr>
          <p:cNvPr id="6" name="Рисунок 5" descr="дк 00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282" y="3000372"/>
            <a:ext cx="5500694" cy="3695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:\Documents and Settings\USER\Рабочий стол\2012-02-27\Image0037.BMP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7884" y="2714621"/>
            <a:ext cx="2571768" cy="4143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25963"/>
          </a:xfrm>
        </p:spPr>
        <p:txBody>
          <a:bodyPr/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Среди учеников МГУ есть  выпускники и нашей школы.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prstTxWarp prst="textWave4">
              <a:avLst/>
            </a:prstTxWarp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Московский Государственный       Университет имени Ломоносова.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6357958"/>
            <a:ext cx="36367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Андреева Юлия Александровна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2786058"/>
            <a:ext cx="335758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Поступила в Московский Государственный университет имени М.В. Ломоносова в июле 2005г, закончила в июне 2010.</a:t>
            </a:r>
          </a:p>
          <a:p>
            <a:pPr algn="ctr"/>
            <a:r>
              <a:rPr lang="ru-RU" dirty="0" smtClean="0"/>
              <a:t>Специальность – Журналист.</a:t>
            </a:r>
          </a:p>
          <a:p>
            <a:pPr algn="ctr"/>
            <a:r>
              <a:rPr lang="ru-RU" dirty="0" smtClean="0"/>
              <a:t>Специализация – дизайнер СМИ</a:t>
            </a:r>
          </a:p>
          <a:p>
            <a:pPr algn="ctr"/>
            <a:r>
              <a:rPr lang="ru-RU" dirty="0" smtClean="0"/>
              <a:t>На данный момент работает в фирме «Восточный экспресс» графическим дизайнером  или </a:t>
            </a:r>
            <a:r>
              <a:rPr lang="en-US" dirty="0" smtClean="0"/>
              <a:t>3D</a:t>
            </a:r>
            <a:r>
              <a:rPr lang="ru-RU" dirty="0" smtClean="0"/>
              <a:t> дизайнером</a:t>
            </a:r>
            <a:endParaRPr lang="ru-RU" dirty="0"/>
          </a:p>
        </p:txBody>
      </p:sp>
      <p:pic>
        <p:nvPicPr>
          <p:cNvPr id="6" name="Содержимое 8" descr="1 03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4857752" y="1928802"/>
            <a:ext cx="3357586" cy="4572032"/>
          </a:xfrm>
          <a:prstGeom prst="rect">
            <a:avLst/>
          </a:prstGeom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-142908" y="1500174"/>
            <a:ext cx="5357850" cy="197167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     В 1982 г. Московский государственный университет присудил Ломоносовскую премию 1 степени профессору Борису Владимировичу Гнеденко за цикл работ по предельным теоремам для случайного числа случайных элементов.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142852"/>
            <a:ext cx="6643734" cy="1408090"/>
          </a:xfrm>
        </p:spPr>
        <p:txBody>
          <a:bodyPr>
            <a:prstTxWarp prst="textDoubleWave1">
              <a:avLst/>
            </a:prstTxWarp>
            <a:normAutofit/>
          </a:bodyPr>
          <a:lstStyle/>
          <a:p>
            <a:r>
              <a:rPr lang="ru-RU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Присуждение Ломоносовской премии.</a:t>
            </a:r>
            <a:endParaRPr lang="ru-RU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4942" y="1502688"/>
            <a:ext cx="392905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Б.В. Гнеденко занимался этими вопросами на протяжении длительного времени. Исходными моментами для постановок задач были проблемы теории надежности и физики. В настоящее время выяснилось фундаментальное значение разрабатываемых вопросов для математической статистики, теории ошибок измерений, статистической физики.</a:t>
            </a:r>
          </a:p>
          <a:p>
            <a:r>
              <a:rPr lang="ru-RU" dirty="0" smtClean="0"/>
              <a:t>     Исследования  продолжались как самим Б.В. Гнеденко, так и его учениками в различных направлениях.</a:t>
            </a:r>
          </a:p>
          <a:p>
            <a:r>
              <a:rPr lang="ru-RU" dirty="0" smtClean="0"/>
              <a:t>Лауреатам премии вручается медаль.</a:t>
            </a:r>
            <a:endParaRPr lang="ru-RU" dirty="0"/>
          </a:p>
        </p:txBody>
      </p:sp>
      <p:pic>
        <p:nvPicPr>
          <p:cNvPr id="7170" name="Picture 2" descr="http://www.gnedenko-forum.org/Memorial/Gnedenko/images/BV-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2857496"/>
            <a:ext cx="3429024" cy="400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571612"/>
            <a:ext cx="5786446" cy="485778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Орденом Ломоносова награждаются граждане за высокие достижения в государственной, научно-исследовательской, производственной, социальной, культурной, общественной и благотворительной деятельности, в области науки, литературы и искусства.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57290" y="357166"/>
            <a:ext cx="6900882" cy="846158"/>
          </a:xfrm>
        </p:spPr>
        <p:txBody>
          <a:bodyPr>
            <a:prstTxWarp prst="textWave4">
              <a:avLst/>
            </a:prstTxWarp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Орден  Ломоносова.</a:t>
            </a:r>
            <a:endParaRPr lang="ru-RU" dirty="0"/>
          </a:p>
        </p:txBody>
      </p:sp>
      <p:pic>
        <p:nvPicPr>
          <p:cNvPr id="4" name="Рисунок 3" descr="10859392_Orden_Lomanosova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14942" y="1785926"/>
            <a:ext cx="3808367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omonosov_small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214810" y="1500173"/>
            <a:ext cx="4643470" cy="5357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0"/>
            <a:ext cx="8286808" cy="1428736"/>
          </a:xfrm>
        </p:spPr>
        <p:txBody>
          <a:bodyPr>
            <a:normAutofit fontScale="90000"/>
          </a:bodyPr>
          <a:lstStyle/>
          <a:p>
            <a:r>
              <a:rPr i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 </a:t>
            </a:r>
            <a:r>
              <a:rPr lang="ru-RU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ноября 2011 года </a:t>
            </a: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исполнилось </a:t>
            </a:r>
            <a:r>
              <a:rPr lang="ru-RU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300 лет со дня рождения М.В.Ломоносова.</a:t>
            </a:r>
          </a:p>
        </p:txBody>
      </p:sp>
      <p:pic>
        <p:nvPicPr>
          <p:cNvPr id="5" name="Рисунок 4" descr="220px-Lomonosovportrait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0" y="1694981"/>
            <a:ext cx="4071934" cy="5163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3143272"/>
          </a:xfrm>
        </p:spPr>
        <p:txBody>
          <a:bodyPr/>
          <a:lstStyle/>
          <a:p>
            <a:r>
              <a:rPr lang="ru-RU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Так как Михаил Васильевич Ломоносов занимался дифференциальными исчислениями, то рассмотрим задачи, связанные с понятием производной. </a:t>
            </a:r>
          </a:p>
          <a:p>
            <a:r>
              <a:rPr lang="ru-RU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Этими задачами мы занимаемся на уроках алгебры в данное время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 descr="C:\Documents and Settings\Admin\Рабочий стол\Новая папка (2)\z_37b78fd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3643314"/>
            <a:ext cx="4357686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42926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а)</a:t>
            </a:r>
            <a:r>
              <a:rPr lang="en-US" dirty="0" smtClean="0"/>
              <a:t> </a:t>
            </a:r>
            <a:r>
              <a:rPr lang="en-US" sz="4400" dirty="0" err="1" smtClean="0"/>
              <a:t>lim</a:t>
            </a:r>
            <a:endParaRPr lang="en-US" sz="4400" dirty="0" smtClean="0"/>
          </a:p>
          <a:p>
            <a:endParaRPr lang="ru-RU" sz="4400" dirty="0" smtClean="0"/>
          </a:p>
          <a:p>
            <a:r>
              <a:rPr lang="ru-RU" sz="4400" dirty="0" smtClean="0"/>
              <a:t>Х  </a:t>
            </a:r>
            <a:r>
              <a:rPr lang="ru-RU" sz="4400" dirty="0" smtClean="0">
                <a:latin typeface="Times New Roman"/>
                <a:cs typeface="Times New Roman"/>
              </a:rPr>
              <a:t>→</a:t>
            </a:r>
          </a:p>
          <a:p>
            <a:endParaRPr lang="ru-RU" sz="4400" dirty="0" smtClean="0">
              <a:latin typeface="Times New Roman"/>
              <a:cs typeface="Times New Roman"/>
            </a:endParaRPr>
          </a:p>
          <a:p>
            <a:r>
              <a:rPr lang="ru-RU" sz="4400" dirty="0" smtClean="0">
                <a:latin typeface="Times New Roman"/>
                <a:cs typeface="Times New Roman"/>
              </a:rPr>
              <a:t>б)</a:t>
            </a:r>
            <a:r>
              <a:rPr lang="en-US" sz="4400" dirty="0" err="1" smtClean="0">
                <a:latin typeface="Times New Roman"/>
                <a:cs typeface="Times New Roman"/>
              </a:rPr>
              <a:t>lim</a:t>
            </a:r>
            <a:r>
              <a:rPr lang="ru-RU" sz="4400" dirty="0" smtClean="0">
                <a:latin typeface="Times New Roman"/>
                <a:cs typeface="Times New Roman"/>
              </a:rPr>
              <a:t> </a:t>
            </a:r>
            <a:r>
              <a:rPr lang="ru-RU" sz="4400" dirty="0" smtClean="0">
                <a:solidFill>
                  <a:schemeClr val="bg1"/>
                </a:solidFill>
              </a:rPr>
              <a:t>(3-      </a:t>
            </a:r>
            <a:r>
              <a:rPr lang="en-US" sz="4400" dirty="0" smtClean="0">
                <a:solidFill>
                  <a:schemeClr val="bg1"/>
                </a:solidFill>
              </a:rPr>
              <a:t>+</a:t>
            </a:r>
            <a:r>
              <a:rPr lang="ru-RU" sz="4400" dirty="0" smtClean="0">
                <a:solidFill>
                  <a:schemeClr val="bg1"/>
                </a:solidFill>
              </a:rPr>
              <a:t>        </a:t>
            </a:r>
            <a:r>
              <a:rPr lang="en-US" sz="4400" dirty="0" smtClean="0">
                <a:solidFill>
                  <a:schemeClr val="bg1"/>
                </a:solidFill>
              </a:rPr>
              <a:t>)</a:t>
            </a:r>
            <a:endParaRPr lang="ru-RU" sz="4400" dirty="0" smtClean="0">
              <a:solidFill>
                <a:schemeClr val="bg1"/>
              </a:solidFill>
            </a:endParaRPr>
          </a:p>
          <a:p>
            <a:r>
              <a:rPr lang="ru-RU" sz="4400" dirty="0" smtClean="0"/>
              <a:t>Х</a:t>
            </a:r>
            <a:r>
              <a:rPr lang="ru-RU" sz="4400" dirty="0" smtClean="0">
                <a:latin typeface="Times New Roman"/>
                <a:cs typeface="Times New Roman"/>
              </a:rPr>
              <a:t>→</a:t>
            </a:r>
            <a:endParaRPr lang="ru-RU" sz="4400" dirty="0" smtClean="0"/>
          </a:p>
          <a:p>
            <a:r>
              <a:rPr lang="ru-RU" sz="4400" dirty="0" smtClean="0"/>
              <a:t>  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1.Вычислить:</a:t>
            </a: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2233" name="Rectangle 9"/>
          <p:cNvSpPr>
            <a:spLocks noChangeArrowheads="1"/>
          </p:cNvSpPr>
          <p:nvPr/>
        </p:nvSpPr>
        <p:spPr bwMode="auto">
          <a:xfrm>
            <a:off x="0" y="1257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22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2236" name="Rectangle 12"/>
          <p:cNvSpPr>
            <a:spLocks noChangeArrowheads="1"/>
          </p:cNvSpPr>
          <p:nvPr/>
        </p:nvSpPr>
        <p:spPr bwMode="auto">
          <a:xfrm>
            <a:off x="0" y="1257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22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2237" name="Picture 1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1643050"/>
            <a:ext cx="3141702" cy="1643074"/>
          </a:xfrm>
          <a:prstGeom prst="rect">
            <a:avLst/>
          </a:prstGeom>
          <a:noFill/>
        </p:spPr>
      </p:pic>
      <p:sp>
        <p:nvSpPr>
          <p:cNvPr id="52239" name="Rectangle 15"/>
          <p:cNvSpPr>
            <a:spLocks noChangeArrowheads="1"/>
          </p:cNvSpPr>
          <p:nvPr/>
        </p:nvSpPr>
        <p:spPr bwMode="auto">
          <a:xfrm>
            <a:off x="0" y="1323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22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22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2242" name="Picture 1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3000372"/>
            <a:ext cx="857256" cy="1365260"/>
          </a:xfrm>
          <a:prstGeom prst="rect">
            <a:avLst/>
          </a:prstGeom>
          <a:noFill/>
        </p:spPr>
      </p:pic>
      <p:sp>
        <p:nvSpPr>
          <p:cNvPr id="52244" name="Rectangle 20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224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2245" name="Picture 2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4071942"/>
            <a:ext cx="495300" cy="1476375"/>
          </a:xfrm>
          <a:prstGeom prst="rect">
            <a:avLst/>
          </a:prstGeom>
          <a:noFill/>
        </p:spPr>
      </p:pic>
      <p:sp>
        <p:nvSpPr>
          <p:cNvPr id="5224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2247" name="Picture 2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4572008"/>
            <a:ext cx="1071570" cy="894709"/>
          </a:xfrm>
          <a:prstGeom prst="rect">
            <a:avLst/>
          </a:prstGeom>
          <a:noFill/>
        </p:spPr>
      </p:pic>
      <p:pic>
        <p:nvPicPr>
          <p:cNvPr id="30" name="Picture 1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4857760"/>
            <a:ext cx="857256" cy="1365260"/>
          </a:xfrm>
          <a:prstGeom prst="rect">
            <a:avLst/>
          </a:prstGeom>
          <a:noFill/>
        </p:spPr>
      </p:pic>
      <p:pic>
        <p:nvPicPr>
          <p:cNvPr id="4098" name="Picture 2" descr="C:\Documents and Settings\Admin\Рабочий стол\Новая папка (2)\z_2a129b8e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5643570" y="1857364"/>
            <a:ext cx="3286116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а) </a:t>
            </a:r>
            <a:r>
              <a:rPr lang="en-US" sz="4800" dirty="0" smtClean="0"/>
              <a:t>y =</a:t>
            </a:r>
          </a:p>
          <a:p>
            <a:endParaRPr lang="en-US" sz="4800" dirty="0" smtClean="0"/>
          </a:p>
          <a:p>
            <a:r>
              <a:rPr lang="ru-RU" sz="3200" dirty="0" smtClean="0"/>
              <a:t>б) </a:t>
            </a:r>
            <a:r>
              <a:rPr lang="ru-RU" sz="4800" dirty="0" smtClean="0"/>
              <a:t>у = </a:t>
            </a:r>
            <a:r>
              <a:rPr lang="en-US" sz="4800" dirty="0" err="1" smtClean="0"/>
              <a:t>cos</a:t>
            </a:r>
            <a:r>
              <a:rPr lang="en-US" sz="4800" dirty="0" smtClean="0"/>
              <a:t> ( </a:t>
            </a:r>
            <a:r>
              <a:rPr lang="ru-RU" sz="4800" dirty="0" smtClean="0"/>
              <a:t> </a:t>
            </a:r>
            <a:r>
              <a:rPr lang="en-US" sz="4800" dirty="0" smtClean="0"/>
              <a:t>   -     ) 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42852"/>
            <a:ext cx="8858280" cy="1265238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Найти производную функции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1571612"/>
            <a:ext cx="2286016" cy="1816566"/>
          </a:xfrm>
          <a:prstGeom prst="rect">
            <a:avLst/>
          </a:prstGeom>
          <a:noFill/>
        </p:spPr>
      </p:pic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3786190"/>
            <a:ext cx="571504" cy="1628766"/>
          </a:xfrm>
          <a:prstGeom prst="rect">
            <a:avLst/>
          </a:prstGeom>
          <a:noFill/>
        </p:spPr>
      </p:pic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3255" name="Picture 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3786190"/>
            <a:ext cx="642942" cy="1587166"/>
          </a:xfrm>
          <a:prstGeom prst="rect">
            <a:avLst/>
          </a:prstGeom>
          <a:noFill/>
        </p:spPr>
      </p:pic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1257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Рисунок 12" descr="52858070_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6215074" y="1428736"/>
            <a:ext cx="2571768" cy="3143272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8" name="Picture 6" descr="http://mozg.by/system/files/predel1.jpg"/>
          <p:cNvPicPr>
            <a:picLocks noChangeAspect="1" noChangeArrowheads="1"/>
          </p:cNvPicPr>
          <p:nvPr/>
        </p:nvPicPr>
        <p:blipFill>
          <a:blip r:embed="rId2" cstate="email">
            <a:lum bright="4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71670" y="2786058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Тема :</a:t>
            </a:r>
            <a:r>
              <a:rPr lang="en-US" sz="36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3357562"/>
            <a:ext cx="65008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« Математику уже за тем учить надо, что она ум в порядок приводит».</a:t>
            </a:r>
            <a:endParaRPr lang="ru-RU" sz="2800" b="1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285860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f‘(</a:t>
            </a:r>
            <a:r>
              <a:rPr lang="ru-RU" dirty="0" err="1" smtClean="0"/>
              <a:t>х</a:t>
            </a:r>
            <a:r>
              <a:rPr lang="ru-RU" dirty="0" smtClean="0"/>
              <a:t>)</a:t>
            </a:r>
            <a:r>
              <a:rPr lang="en-US" dirty="0" smtClean="0"/>
              <a:t> &gt; 0</a:t>
            </a:r>
            <a:r>
              <a:rPr lang="ru-RU" dirty="0" smtClean="0"/>
              <a:t>, если </a:t>
            </a:r>
            <a:r>
              <a:rPr lang="en-US" dirty="0" smtClean="0"/>
              <a:t>f(</a:t>
            </a:r>
            <a:r>
              <a:rPr lang="ru-RU" dirty="0" err="1" smtClean="0"/>
              <a:t>х</a:t>
            </a:r>
            <a:r>
              <a:rPr lang="en-US" dirty="0" smtClean="0"/>
              <a:t>)</a:t>
            </a:r>
            <a:r>
              <a:rPr lang="ru-RU" dirty="0" smtClean="0"/>
              <a:t> </a:t>
            </a:r>
            <a:r>
              <a:rPr lang="en-US" dirty="0" smtClean="0"/>
              <a:t>=         </a:t>
            </a:r>
            <a:r>
              <a:rPr lang="en-US" sz="4800" dirty="0" smtClean="0"/>
              <a:t>- </a:t>
            </a:r>
            <a:r>
              <a:rPr lang="ru-RU" sz="4800" dirty="0" smtClean="0"/>
              <a:t>3Х+7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.Решить неравенство:</a:t>
            </a:r>
            <a:endParaRPr lang="ru-RU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1714488"/>
            <a:ext cx="857256" cy="1259095"/>
          </a:xfrm>
          <a:prstGeom prst="rect">
            <a:avLst/>
          </a:prstGeom>
          <a:noFill/>
        </p:spPr>
      </p:pic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 descr="C:\Documents and Settings\Admin\Рабочий стол\Новая папка (2)\z_22c1360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728" y="2857536"/>
            <a:ext cx="6215106" cy="4000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285860"/>
            <a:ext cx="9144000" cy="3357586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4.Найдите угловой коэффициент касательной, проведённой к графику функции </a:t>
            </a:r>
            <a:r>
              <a:rPr b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y=f</a:t>
            </a: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b="1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) в точке с абсциссой </a:t>
            </a:r>
            <a:r>
              <a:rPr lang="ru-RU" b="1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х=а</a:t>
            </a: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, если </a:t>
            </a:r>
            <a:r>
              <a:rPr b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f(</a:t>
            </a:r>
            <a:r>
              <a:rPr lang="ru-RU" b="1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) = -             , а=5.</a:t>
            </a:r>
            <a:endParaRPr lang="ru-RU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6715140" y="3143248"/>
            <a:ext cx="2039783" cy="785818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0" name="Picture 2" descr="C:\Documents and Settings\Admin\Рабочий стол\Новая папка (2)\z_7c816cf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3841879"/>
            <a:ext cx="4429156" cy="3016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142844" y="1500174"/>
            <a:ext cx="8643966" cy="207170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i="1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«Ломоносов был великий человек. Он создал первый университет. Он, лучше сказать, был первым нашим университетом».</a:t>
            </a:r>
          </a:p>
          <a:p>
            <a:pPr algn="just">
              <a:buNone/>
            </a:pP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                                       А.С.Пушкин</a:t>
            </a:r>
            <a:endParaRPr lang="ru-RU" i="1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r>
              <a:rPr lang="ru-RU" i="1" dirty="0" smtClean="0"/>
              <a:t>                                                       </a:t>
            </a:r>
            <a:endParaRPr lang="ru-RU" i="1" noProof="0" dirty="0"/>
          </a:p>
        </p:txBody>
      </p:sp>
      <p:pic>
        <p:nvPicPr>
          <p:cNvPr id="6" name="Рисунок 5" descr="lomonosov-300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3214686"/>
            <a:ext cx="6723965" cy="3286148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772400" cy="136207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А теперь интегрированные задания от Ломоносова для вас </a:t>
            </a:r>
            <a:r>
              <a:rPr lang="ru-RU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</a:t>
            </a:r>
            <a:endParaRPr lang="ru-RU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4643446"/>
            <a:ext cx="6400800" cy="175260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Narrow" pitchFamily="34" charset="0"/>
              </a:rPr>
              <a:t>Интегрированные задания- это задания, объединяющие математику с другими науками.</a:t>
            </a:r>
            <a:endParaRPr lang="ru-RU" sz="2000" b="1" i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Arial Narrow" pitchFamily="34" charset="0"/>
            </a:endParaRPr>
          </a:p>
        </p:txBody>
      </p:sp>
      <p:pic>
        <p:nvPicPr>
          <p:cNvPr id="13314" name="Picture 2" descr="http://hawthornden.mgfl.net/wp-content/uploads/2012/02/calculator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5214942" y="2428868"/>
            <a:ext cx="3643338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timeline-lomonosov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8596" y="1571612"/>
            <a:ext cx="321471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2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40000" contrast="-40000"/>
          </a:blip>
          <a:stretch>
            <a:fillRect/>
          </a:stretch>
        </p:blipFill>
        <p:spPr>
          <a:xfrm>
            <a:off x="0" y="1"/>
            <a:ext cx="9241657" cy="6857999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735808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Царь построил своих воинов треугольником, и треугольная фаланга двинулась на врага. Воины в фаланге стояли плотно. Каждый воин занимал место площадью 1,7901 м.Основание фаланги составляло 45,9 м, а высота, проведенная к основанию, ровнялась 23,4 м. Сколько всего было воинов? Как звали царя? Где произошло сражение, его итоги.</a:t>
            </a:r>
            <a:endParaRPr lang="ru-RU" sz="2400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928662" y="3500438"/>
            <a:ext cx="3000396" cy="250033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6" idx="0"/>
            <a:endCxn id="6" idx="3"/>
          </p:cNvCxnSpPr>
          <p:nvPr/>
        </p:nvCxnSpPr>
        <p:spPr>
          <a:xfrm rot="16200000" flipH="1">
            <a:off x="1178695" y="4750603"/>
            <a:ext cx="250033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6" idx="0"/>
          </p:cNvCxnSpPr>
          <p:nvPr/>
        </p:nvCxnSpPr>
        <p:spPr>
          <a:xfrm rot="16200000" flipH="1">
            <a:off x="1142976" y="4786322"/>
            <a:ext cx="257176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1250133" y="4822041"/>
            <a:ext cx="242889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85786" y="6286520"/>
            <a:ext cx="350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А                 45, 9               В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5984" y="6000768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Н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28860" y="3429000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С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3108" y="485776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23,4</a:t>
            </a:r>
            <a:endParaRPr lang="ru-RU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http://www.studyspanish.ru/support/lib/img/columb.gif"/>
          <p:cNvPicPr>
            <a:picLocks noChangeAspect="1" noChangeArrowheads="1"/>
          </p:cNvPicPr>
          <p:nvPr/>
        </p:nvPicPr>
        <p:blipFill>
          <a:blip r:embed="rId2" cstate="email">
            <a:lum bright="3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34" y="5214950"/>
            <a:ext cx="76438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en-US" sz="40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m</a:t>
            </a:r>
            <a:r>
              <a:rPr lang="ru-RU" sz="40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- год открытия Америки Христофором Колумбом.</a:t>
            </a:r>
            <a:endParaRPr lang="ru-RU" sz="4000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285728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57166"/>
            <a:ext cx="638175" cy="1714500"/>
          </a:xfrm>
          <a:prstGeom prst="rect">
            <a:avLst/>
          </a:prstGeom>
          <a:noFill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357166"/>
            <a:ext cx="2447925" cy="1819275"/>
          </a:xfrm>
          <a:prstGeom prst="rect">
            <a:avLst/>
          </a:prstGeom>
          <a:noFill/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0" y="2171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0" y="3990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71604" y="714356"/>
            <a:ext cx="6429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=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(864,222+3905,5317) : 14,23+527,81-</a:t>
            </a:r>
          </a:p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год создания Кириллом и Мефодием</a:t>
            </a:r>
          </a:p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Славянской азбуки.</a:t>
            </a:r>
          </a:p>
          <a:p>
            <a:endParaRPr lang="ru-RU" dirty="0"/>
          </a:p>
        </p:txBody>
      </p:sp>
      <p:pic>
        <p:nvPicPr>
          <p:cNvPr id="6" name="Рисунок 5" descr="1kirril&amp;mefodij_smal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20" y="3286124"/>
            <a:ext cx="4822973" cy="3314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57818" y="2857496"/>
            <a:ext cx="3571900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714356"/>
            <a:ext cx="8229600" cy="3714776"/>
          </a:xfrm>
        </p:spPr>
        <p:txBody>
          <a:bodyPr>
            <a:norm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4" name="Рисунок 3" descr="ka.jpg"/>
          <p:cNvPicPr>
            <a:picLocks noChangeAspect="1"/>
          </p:cNvPicPr>
          <p:nvPr/>
        </p:nvPicPr>
        <p:blipFill>
          <a:blip r:embed="rId2" cstate="email">
            <a:lum bright="30000" contrast="-40000"/>
          </a:blip>
          <a:stretch>
            <a:fillRect/>
          </a:stretch>
        </p:blipFill>
        <p:spPr>
          <a:xfrm>
            <a:off x="23327" y="0"/>
            <a:ext cx="909734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38576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" pitchFamily="34" charset="0"/>
              </a:rPr>
              <a:t>Наименьшее общие кратное(192,256)-начало правления франкского короля Карла Великого.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ledovoe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-40000" contrast="-40000"/>
          </a:blip>
          <a:stretch>
            <a:fillRect/>
          </a:stretch>
        </p:blipFill>
        <p:spPr>
          <a:xfrm>
            <a:off x="214283" y="785793"/>
            <a:ext cx="8894026" cy="5929351"/>
          </a:xfrm>
        </p:spPr>
      </p:pic>
      <p:pic>
        <p:nvPicPr>
          <p:cNvPr id="10" name="Содержимое 5" descr="ledovoe.jpg"/>
          <p:cNvPicPr>
            <a:picLocks noChangeAspect="1"/>
          </p:cNvPicPr>
          <p:nvPr/>
        </p:nvPicPr>
        <p:blipFill>
          <a:blip r:embed="rId2" cstate="email">
            <a:lum bright="40000" contrast="-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0"/>
            <a:ext cx="45005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Reference Sans Serif" pitchFamily="34" charset="0"/>
              </a:rPr>
              <a:t>Наименьшее общие кратное (27, 138, 207)-год, когда русские войска под командованием Александра Невского разгромили немецких рыцарей на Чудском озере.</a:t>
            </a:r>
            <a:endParaRPr lang="ru-RU" sz="2800" b="1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S Reference Sans Serif" pitchFamily="34" charset="0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2port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20000" contrast="-40000"/>
          </a:blip>
          <a:stretch>
            <a:fillRect/>
          </a:stretch>
        </p:blipFill>
        <p:spPr>
          <a:xfrm>
            <a:off x="428596" y="3429000"/>
            <a:ext cx="4357718" cy="33034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428596" y="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Известно, что после смерти Елизаветы Петровны осталось 15000 платьев. Вычислите, сколько потребовалось ткани для пошива этих платьев , если на одно платье расходовалось 9,5 м.</a:t>
            </a:r>
            <a:endParaRPr lang="ru-RU" sz="2400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Рисунок 6" descr="e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48698" y="357166"/>
            <a:ext cx="3995301" cy="6500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 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57075985[1].jpg"/>
          <p:cNvPicPr>
            <a:picLocks noChangeAspect="1"/>
          </p:cNvPicPr>
          <p:nvPr/>
        </p:nvPicPr>
        <p:blipFill>
          <a:blip r:embed="rId2" cstate="email">
            <a:lum bright="30000" contrast="-40000"/>
          </a:blip>
          <a:stretch>
            <a:fillRect/>
          </a:stretch>
        </p:blipFill>
        <p:spPr>
          <a:xfrm>
            <a:off x="-12438" y="0"/>
            <a:ext cx="91564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00496" y="2826127"/>
            <a:ext cx="500066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ЦЕЛИ: </a:t>
            </a:r>
          </a:p>
          <a:p>
            <a:r>
              <a:rPr lang="ru-RU" sz="32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Способствовать формированию устойчивого интереса к математике.</a:t>
            </a:r>
          </a:p>
          <a:p>
            <a:r>
              <a:rPr lang="ru-RU" sz="32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Воспитывать гордость за историческое прошлое своей Родины.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4_BitvanaKalke_1_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40000" contrast="-40000"/>
          </a:blip>
          <a:stretch>
            <a:fillRect/>
          </a:stretch>
        </p:blipFill>
        <p:spPr>
          <a:xfrm>
            <a:off x="-83916" y="0"/>
            <a:ext cx="9227915" cy="6857999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В литературном произведении описываются события, происходившие на Половецкой земле в году А.</a:t>
            </a: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А=(108×18-53856:66)×(16912:56-301)+(30+3×9),а в году В Екатериной 2 была сделана рукописная копия произведения,</a:t>
            </a: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В=(((546026:26+407×27):70+116):573)×(2000-204),а в году С произведение было впервые издано.</a:t>
            </a:r>
          </a:p>
        </p:txBody>
      </p:sp>
      <p:pic>
        <p:nvPicPr>
          <p:cNvPr id="6" name="Рисунок 5" descr="DSC0992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48000" y="2800350"/>
            <a:ext cx="6096000" cy="4057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DSC09838.jpg"/>
          <p:cNvPicPr>
            <a:picLocks noChangeAspect="1"/>
          </p:cNvPicPr>
          <p:nvPr/>
        </p:nvPicPr>
        <p:blipFill>
          <a:blip r:embed="rId2" cstate="email">
            <a:lum bright="30000" contrast="-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20" y="714356"/>
            <a:ext cx="6858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С=(404×(152-(3776:59+4148):81)+1000):23.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В году С рукопись погибла во время пожара в городе Москва.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nyder-3_DW_Kultur__185970p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20000" contrast="-40000"/>
          </a:blip>
          <a:stretch>
            <a:fillRect/>
          </a:stretch>
        </p:blipFill>
        <p:spPr>
          <a:xfrm>
            <a:off x="0" y="0"/>
            <a:ext cx="9143999" cy="6857999"/>
          </a:xfrm>
        </p:spPr>
      </p:pic>
      <p:sp>
        <p:nvSpPr>
          <p:cNvPr id="5" name="Прямоугольник 4"/>
          <p:cNvSpPr/>
          <p:nvPr/>
        </p:nvSpPr>
        <p:spPr>
          <a:xfrm>
            <a:off x="214282" y="0"/>
            <a:ext cx="83582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Войско Спартака разделилось на три части: отряд Спартака состоял 40×      воинов, отряд Крикса составлял 80% от численности отряда Спартака, а армия </a:t>
            </a:r>
            <a:r>
              <a:rPr lang="ru-RU" sz="2800" b="1" dirty="0" err="1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Эномая</a:t>
            </a:r>
            <a:r>
              <a:rPr lang="ru-RU" sz="28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была на 5× воинов больше отряда Крикса. Какова была общая численность войска Спартака?</a:t>
            </a:r>
            <a:endParaRPr lang="ru-RU" sz="2800" b="1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1285860"/>
            <a:ext cx="552450" cy="571504"/>
          </a:xfrm>
          <a:prstGeom prst="rect">
            <a:avLst/>
          </a:prstGeom>
          <a:noFill/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428604"/>
            <a:ext cx="552450" cy="57150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2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20000" contrast="-40000"/>
          </a:blip>
          <a:stretch>
            <a:fillRect/>
          </a:stretch>
        </p:blipFill>
        <p:spPr>
          <a:xfrm>
            <a:off x="0" y="8216"/>
            <a:ext cx="9144000" cy="6849784"/>
          </a:xfrm>
        </p:spPr>
      </p:pic>
      <p:sp>
        <p:nvSpPr>
          <p:cNvPr id="5" name="Прямоугольник 4"/>
          <p:cNvSpPr/>
          <p:nvPr/>
        </p:nvSpPr>
        <p:spPr>
          <a:xfrm>
            <a:off x="142844" y="0"/>
            <a:ext cx="850109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Что бы успеть на помощь Крассу(к началу битвы), армия Лукулла должна была пройти от Брундизия до места сражения 22 км за 6,2 ч. Лукулл двигался в следующем режиме: первые 5,25 ч шел со скоростью 4 км</a:t>
            </a:r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/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ч, делая через каждые 1,5 часа 15-минутный привал, затем снизил скорость до 3 км</a:t>
            </a:r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/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ч. Успел ли Лукулл?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://www.calend.ru/img/content_events/i4/4552.jpg"/>
          <p:cNvPicPr>
            <a:picLocks noChangeAspect="1" noChangeArrowheads="1"/>
          </p:cNvPicPr>
          <p:nvPr/>
        </p:nvPicPr>
        <p:blipFill>
          <a:blip r:embed="rId2" cstate="email">
            <a:lum bright="20000" contrast="-40000"/>
          </a:blip>
          <a:srcRect/>
          <a:stretch>
            <a:fillRect/>
          </a:stretch>
        </p:blipFill>
        <p:spPr bwMode="auto">
          <a:xfrm>
            <a:off x="0" y="0"/>
            <a:ext cx="9195078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143240" y="357166"/>
            <a:ext cx="63579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en-US" sz="2400" dirty="0" smtClean="0">
              <a:solidFill>
                <a:schemeClr val="bg1"/>
              </a:solidFill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0" y="0"/>
            <a:ext cx="35718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 dirty="0"/>
          </a:p>
        </p:txBody>
      </p:sp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357166"/>
            <a:ext cx="762000" cy="1228725"/>
          </a:xfrm>
          <a:prstGeom prst="rect">
            <a:avLst/>
          </a:prstGeom>
          <a:noFill/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357166"/>
            <a:ext cx="514350" cy="1143000"/>
          </a:xfrm>
          <a:prstGeom prst="rect">
            <a:avLst/>
          </a:prstGeom>
          <a:noFill/>
        </p:spPr>
      </p:pic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1785918" y="357166"/>
            <a:ext cx="4908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714744" y="785794"/>
            <a:ext cx="5072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Y- 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год гибели </a:t>
            </a:r>
            <a:r>
              <a:rPr lang="ru-RU" dirty="0" err="1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Фернана</a:t>
            </a:r>
            <a:r>
              <a:rPr lang="ru-RU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Магеллана, который доказал шарообразность Земли.</a:t>
            </a:r>
            <a:endParaRPr lang="ru-RU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article_image-image-article.bf8dd849-5ed6-40f4-8f5e-c7d0162177f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40000" contrast="-40000"/>
          </a:blip>
          <a:stretch>
            <a:fillRect/>
          </a:stretch>
        </p:blipFill>
        <p:spPr>
          <a:xfrm>
            <a:off x="0" y="0"/>
            <a:ext cx="9091504" cy="6858000"/>
          </a:xfrm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664370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Против армии Спартака были выдвинуты две консульские армии(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Геллия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и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Лептула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), которые должны соединяться на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Аппенинах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. Армии находились на расстоянии 240 км друг от друга. Скорость движения армии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Геллия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была на 1,2 км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/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ч</a:t>
            </a: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Больше скорости армии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Лентула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. 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Найти скорость армии,</a:t>
            </a:r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если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известно,что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 через 2 дня расстояние между ними было 30км.Учесть что армии двигались по 10 часов в сутки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оксфордский-университет.JPG"/>
          <p:cNvPicPr>
            <a:picLocks noChangeAspect="1"/>
          </p:cNvPicPr>
          <p:nvPr/>
        </p:nvPicPr>
        <p:blipFill>
          <a:blip r:embed="rId2" cstate="email">
            <a:lum bright="20000" contrast="-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Ян Гус был профессором и ректором Пражского университета. Он обличал моральный упадок духовенства, засилье  немцев, выступа за чешскую независимость. Римский собор приговорил его к сожжению. 137*- год его рождения. Это число делится на 3 и наименьшее из возможных. Год казни 14** делится на 5,но не делится на 10. Ян Гус прожил около 40 лет.</a:t>
            </a:r>
            <a:endParaRPr lang="ru-RU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9" name="Содержимое 18" descr="339034938_tonnel.gif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500694" y="3143248"/>
            <a:ext cx="3428992" cy="371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vesuviy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40000" contrast="-40000"/>
          </a:blip>
          <a:stretch>
            <a:fillRect/>
          </a:stretch>
        </p:blipFill>
        <p:spPr>
          <a:xfrm>
            <a:off x="0" y="0"/>
            <a:ext cx="9144000" cy="6860808"/>
          </a:xfrm>
        </p:spPr>
      </p:pic>
      <p:sp>
        <p:nvSpPr>
          <p:cNvPr id="9" name="Прямоугольник 8"/>
          <p:cNvSpPr/>
          <p:nvPr/>
        </p:nvSpPr>
        <p:spPr>
          <a:xfrm>
            <a:off x="0" y="3500438"/>
            <a:ext cx="87154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Чтобы спуститься с Везувия, воины Спартака сплели лестницу, 875 м которой были сделаны из пеньковых веревок. Часть лестницы, выполненной из ивовых прутьев, составляла 20% длины веревочной части, а остальные 321 м были сделаны из виноградных лоз. Какова высота Везувия?</a:t>
            </a:r>
            <a:endParaRPr lang="ru-RU" sz="2800" b="1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6_mathematics_art.jpg"/>
          <p:cNvPicPr>
            <a:picLocks noChangeAspect="1"/>
          </p:cNvPicPr>
          <p:nvPr/>
        </p:nvPicPr>
        <p:blipFill>
          <a:blip r:embed="rId2" cstate="email">
            <a:lum bright="70000" contrast="30000"/>
          </a:blip>
          <a:stretch>
            <a:fillRect/>
          </a:stretch>
        </p:blipFill>
        <p:spPr>
          <a:xfrm>
            <a:off x="0" y="1571612"/>
            <a:ext cx="9144000" cy="5286388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Большая советская Энциклопедия;</a:t>
            </a:r>
          </a:p>
          <a:p>
            <a:r>
              <a:rPr lang="en-US" b="1" dirty="0" smtClean="0">
                <a:solidFill>
                  <a:schemeClr val="bg1"/>
                </a:solidFill>
                <a:hlinkClick r:id="rId3"/>
              </a:rPr>
              <a:t>http://www.msu.ru/lomonosov/science/math.html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  <a:hlinkClick r:id="rId4"/>
              </a:rPr>
              <a:t>http://www.math.nsc.ru/LBRT/g2/english/ssk/mvl-300.html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  <a:hlinkClick r:id="rId5"/>
              </a:rPr>
              <a:t>http://muzey.mitht.ru/library/lomonosov_i_matematika.html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b="1" dirty="0" smtClean="0">
                <a:solidFill>
                  <a:schemeClr val="bg1"/>
                </a:solidFill>
                <a:hlinkClick r:id="rId6"/>
              </a:rPr>
              <a:t>http://ru.wikipedia.org</a:t>
            </a:r>
            <a:r>
              <a:rPr lang="ru-RU" b="1" dirty="0" smtClean="0">
                <a:solidFill>
                  <a:schemeClr val="bg1"/>
                </a:solidFill>
              </a:rPr>
              <a:t> и </a:t>
            </a:r>
            <a:r>
              <a:rPr lang="ru-RU" b="1" dirty="0" err="1" smtClean="0">
                <a:solidFill>
                  <a:schemeClr val="bg1"/>
                </a:solidFill>
              </a:rPr>
              <a:t>т.д</a:t>
            </a:r>
            <a:endParaRPr lang="ru-RU" b="1" dirty="0" smtClean="0">
              <a:solidFill>
                <a:schemeClr val="bg1"/>
              </a:solidFill>
            </a:endParaRPr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prstTxWarp prst="textDoubleWave1">
              <a:avLst/>
            </a:prstTxWarp>
          </a:bodyPr>
          <a:lstStyle/>
          <a:p>
            <a:r>
              <a:rPr lang="ru-RU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Источники информации:</a:t>
            </a:r>
            <a:endParaRPr lang="ru-RU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jillstanek.com/numbers.jpg"/>
          <p:cNvPicPr>
            <a:picLocks noChangeAspect="1" noChangeArrowheads="1"/>
          </p:cNvPicPr>
          <p:nvPr/>
        </p:nvPicPr>
        <p:blipFill>
          <a:blip r:embed="rId2" cstate="email">
            <a:lum bright="4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1643050"/>
            <a:ext cx="85725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Презентация выполнена ученицами 10 «А» класса Мельник Марией и </a:t>
            </a:r>
            <a:r>
              <a:rPr lang="ru-RU" sz="32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Булатовой</a:t>
            </a:r>
            <a:r>
              <a:rPr lang="ru-RU" sz="32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Алиной, под руководством учителя математики- </a:t>
            </a:r>
            <a:r>
              <a:rPr lang="ru-RU" sz="32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Реш</a:t>
            </a:r>
            <a:r>
              <a:rPr lang="ru-RU" sz="32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Валентины Михайловны.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642878" y="1500174"/>
            <a:ext cx="8501122" cy="4929222"/>
          </a:xfrm>
        </p:spPr>
        <p:txBody>
          <a:bodyPr>
            <a:normAutofit fontScale="85000" lnSpcReduction="10000"/>
          </a:bodyPr>
          <a:lstStyle/>
          <a:p>
            <a:pPr lvl="3" algn="just">
              <a:buNone/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В истории отечественной и мировой науки и культуры Михаил Васильевич Ломоносов занимает особое место. Это был один из образованнейших русских людей XVIII века. Сложно назвать область науки, техники и культуры, в которую он не внес бы свой вклад. Его научные интересы были чрезвычайно широки и многогранны. Работы в области физики, химии, математике, астрономии, оптики, геологии, минералогии и кристаллографии, техники, географии и метеорологии, экономики, истории и литературы, педагогики заложили основы для развития этих наук. Он создал первую в России научную химическую лабораторию, организовал астрономические и метеорологические исследования, участвовал в снаряжении географических и геологических экспедиций, в подготовке плаваний с целью изучения и освоения Северного морского пути, разработал проекты переустройства Петербургской академии наук, основал Московский университет. Кроме того, Ломоносов известен нам и как талантливый поэт, и как автор уникальных мозаичных портретов и картин.</a:t>
            </a:r>
            <a:r>
              <a:rPr lang="ru-RU" dirty="0" smtClean="0"/>
              <a:t>  </a:t>
            </a:r>
          </a:p>
          <a:p>
            <a:pPr lvl="3" algn="just">
              <a:buNone/>
            </a:pPr>
            <a:r>
              <a:rPr lang="ru-RU" dirty="0" smtClean="0"/>
              <a:t>                 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Удивителен не только талант Ломоносова как ученого-энциклопедиста, удивительна сама его жизнь - постоянный научный поиск, неутолимая жажда знаний, упорство и бескорыстие в труде, самоотверженная любовь к своей стране, к своему народу.</a:t>
            </a:r>
            <a:endParaRPr lang="ru-RU" b="1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5545842_de2afc8b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2844" y="1643050"/>
            <a:ext cx="2143076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6786610" cy="1214446"/>
          </a:xfrm>
        </p:spPr>
        <p:txBody>
          <a:bodyPr>
            <a:prstTxWarp prst="textWave4">
              <a:avLst/>
            </a:prstTxWarp>
          </a:bodyPr>
          <a:lstStyle/>
          <a:p>
            <a:r>
              <a:rPr lang="ru-RU" b="1" noProof="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Страницы жизни.</a:t>
            </a:r>
            <a:endParaRPr lang="ru-RU" b="1" noProof="0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278608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   </a:t>
            </a: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            Михаил Васильевич Ломоносов родился 19)ноября 1711 года в деревне </a:t>
            </a:r>
            <a:r>
              <a:rPr lang="ru-RU" b="1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Мишанинской</a:t>
            </a: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Куростровской</a:t>
            </a: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волости Двинского уезда Архангельской губернии  в семье крестьян-поморов Василия </a:t>
            </a:r>
            <a:r>
              <a:rPr lang="ru-RU" b="1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Дорофеевича</a:t>
            </a: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и Елены Ивановны Ломоносовых. Первые годы своей жизни Михаил находился на попечении матери. Сведений о ранних годах его жизни не сохранилось. Но известно, что в поморских семьях детей воспитывали в большой строгости, в почтении к старшим. </a:t>
            </a:r>
          </a:p>
          <a:p>
            <a:pPr>
              <a:buNone/>
            </a:pP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                Когда Михаилу исполнилось девять лет, умерла его мать. Позднее Василий </a:t>
            </a:r>
            <a:r>
              <a:rPr lang="ru-RU" b="1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Дорофеевич</a:t>
            </a: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вновь женился, но новая жена Ирина Семеновна невзлюбила пасынка. </a:t>
            </a:r>
            <a:b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     </a:t>
            </a:r>
          </a:p>
        </p:txBody>
      </p:sp>
      <p:pic>
        <p:nvPicPr>
          <p:cNvPr id="4" name="Рисунок 3" descr="detstvo-lomonosova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14810" y="3500438"/>
            <a:ext cx="4598554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age33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2910" y="3714752"/>
            <a:ext cx="3214710" cy="2498207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910" y="4286256"/>
            <a:ext cx="8229600" cy="2197097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С десяти лет Михаил начал помогать отцу. Ранней весной они отправлялись на промысел и возвращались домой поздней осенью.</a:t>
            </a:r>
          </a:p>
          <a:p>
            <a:pPr>
              <a:buNone/>
            </a:pP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                В </a:t>
            </a:r>
            <a:r>
              <a:rPr lang="ru-RU" b="1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одиннадцатъ-двенадцать</a:t>
            </a: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лет юный Ломоносов быстро освоил грамоту. Вскоре он мог уже переписывать церковные книги, а в церкви читал для прихожан "Псалтырь" и "Жития святых". В деревне его считали лучшим чтецом.</a:t>
            </a:r>
          </a:p>
          <a:p>
            <a:pPr>
              <a:buNone/>
            </a:pP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                 В четырнадцать юный помор грамотно и четко писал. Односельчане обращались к молодому грамотею с просьбой написать ту или иную бумагу. Сохранились автографы Ломоносова, в которых нет ни одной орфографической ошибки, хотя почерк не приобрел еще твердости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142852"/>
            <a:ext cx="8043890" cy="1203348"/>
          </a:xfrm>
        </p:spPr>
        <p:txBody>
          <a:bodyPr>
            <a:prstTxWarp prst="textWave4">
              <a:avLst/>
            </a:prstTxWarp>
          </a:bodyPr>
          <a:lstStyle/>
          <a:p>
            <a:r>
              <a:rPr lang="ru-RU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Страницы жизни.</a:t>
            </a:r>
            <a:endParaRPr lang="ru-RU" dirty="0"/>
          </a:p>
        </p:txBody>
      </p:sp>
      <p:pic>
        <p:nvPicPr>
          <p:cNvPr id="5" name="Рисунок 4" descr="20-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0" y="2214554"/>
            <a:ext cx="4241631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52858070_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1214422"/>
            <a:ext cx="3143272" cy="3143272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043890" cy="1265238"/>
          </a:xfrm>
        </p:spPr>
        <p:txBody>
          <a:bodyPr>
            <a:prstTxWarp prst="textWave4">
              <a:avLst/>
            </a:prstTxWarp>
          </a:bodyPr>
          <a:lstStyle/>
          <a:p>
            <a:r>
              <a:rPr lang="ru-RU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Страницы жизни.</a:t>
            </a:r>
            <a:endParaRPr lang="ru-RU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0" y="1500174"/>
            <a:ext cx="7429552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2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ru-RU" sz="14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Страсть к знаниям, проблемы в семье заставили молодого Ломоносова принять решение оставить родной дом и отправиться в Москву для того, чтобы “поступить там в ученье”. в декабре 1730 года, тайно покинув родительский дом, отправился с рыбным обозом в столицу; Ломоносову тогда было девятнадцать лет.</a:t>
            </a:r>
            <a:r>
              <a:rPr lang="ru-RU" sz="12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2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2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   </a:t>
            </a:r>
            <a:br>
              <a:rPr lang="ru-RU" sz="12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2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   </a:t>
            </a:r>
            <a:endParaRPr lang="ru-RU" sz="1200" b="1" noProof="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9888" y="4867284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928794" y="4518898"/>
            <a:ext cx="707236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     </a:t>
            </a:r>
            <a:r>
              <a:rPr lang="ru-RU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Через три недели будущий ученый прибыл в Москву. Сначала Михаил хотел начать свое обучение с Математико-навигационной школы. Здесь изучали грамоту, арифметику, геометрию, тригонометрию, мореплавание и астрономию. Но Ломоносову был необходим латинский язык, так как только на нем писались все научные труды. В январе 1730 года Михаил подал прошение о зачислении его в Славяно-греко-латинскую академию. Ломоносову пришлось скрыть крестьянское происхождение поскольку крестьян в Славяно-греко-латинскую академию не принимали.</a:t>
            </a:r>
            <a:endParaRPr lang="ru-RU" sz="1600" dirty="0"/>
          </a:p>
        </p:txBody>
      </p:sp>
      <p:pic>
        <p:nvPicPr>
          <p:cNvPr id="6" name="Рисунок 5" descr="Lomonosov-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2844" y="2857496"/>
            <a:ext cx="190500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x_aac3add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3714744" y="2571744"/>
            <a:ext cx="3929090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71736" y="1600200"/>
            <a:ext cx="6472254" cy="52578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   </a:t>
            </a:r>
            <a:r>
              <a:rPr lang="ru-RU" sz="29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        Жажда знаний у юного помора была поразительной. В течение одного года Ломоносов прошел три класса академии, научился читать и писать по латыни, изучил славянскую грамматику, начала истории, географии и арифметику. Он читал летописи, богословские, философские и математические книги, увлекался латинской и русской поэзией. Ломоносов за короткий срок добился больших успехов и стал первым по всем предметам. </a:t>
            </a:r>
            <a:br>
              <a:rPr lang="ru-RU" sz="29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9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     В Славяно-греко-латинской академии Ломоносов проучился пять лет. В ноябре 1734 года ректор академии получил распоряжение отправить 20 самых способных учеников для дальнейшего обучения в Петербургскую Академию наук. После тщательной проверки воспитанников было отобрано только 12. С 1 января 1735 года студентом стал и Михайло Ломоносов. B новом учебном заведении он начал изучать математику, экспериментальную физику, химию, минералогию. Самостоятельно приступил к теории стихосложения. </a:t>
            </a:r>
            <a:br>
              <a:rPr lang="ru-RU" sz="29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9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     Пребывание Ломоносова в Академии наук было недолгим. В сентябре 1736 года с группой наиболее талантливых студентов его направляют для обучения горному делу в Германию.  </a:t>
            </a:r>
          </a:p>
          <a:p>
            <a:pPr>
              <a:buNone/>
            </a:pPr>
            <a:endParaRPr lang="ru-RU" noProof="0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/>
        <p:txBody>
          <a:bodyPr>
            <a:prstTxWarp prst="textWave4">
              <a:avLst/>
            </a:prstTxWarp>
          </a:bodyPr>
          <a:lstStyle/>
          <a:p>
            <a:r>
              <a:rPr lang="ru-RU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Страницы жизни.</a:t>
            </a:r>
            <a:endParaRPr lang="ru-RU" noProof="0" dirty="0"/>
          </a:p>
        </p:txBody>
      </p:sp>
      <p:pic>
        <p:nvPicPr>
          <p:cNvPr id="5" name="Рисунок 4" descr="timeline-lomonosov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1785926"/>
            <a:ext cx="2643206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165961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21873A"/>
      </a:hlink>
      <a:folHlink>
        <a:srgbClr val="717E00"/>
      </a:folHlink>
    </a:clrScheme>
    <a:fontScheme name="School Presentation">
      <a:majorFont>
        <a:latin typeface="Bookman Old Style"/>
        <a:ea typeface=""/>
        <a:cs typeface=""/>
      </a:majorFont>
      <a:minorFont>
        <a:latin typeface="Segoe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28" ma:contentTypeDescription="Create a new document." ma:contentTypeScope="" ma:versionID="91c327331e5971e62f2a5301ad123600"/>
</file>

<file path=customXml/itemProps1.xml><?xml version="1.0" encoding="utf-8"?>
<ds:datastoreItem xmlns:ds="http://schemas.openxmlformats.org/officeDocument/2006/customXml" ds:itemID="{5C2B83AD-E2B3-45E6-8F74-3240629A6DD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487B8FD-33DA-4A14-B764-96DB17189A4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4DA977E-66A8-43B0-8224-8E3A2E79B97C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TS010165961</Template>
  <TotalTime>0</TotalTime>
  <Words>2081</Words>
  <Application>Microsoft Office PowerPoint</Application>
  <PresentationFormat>Экран (4:3)</PresentationFormat>
  <Paragraphs>168</Paragraphs>
  <Slides>49</Slides>
  <Notes>17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TS010165961</vt:lpstr>
      <vt:lpstr>«Неутолимая жажда  познания».</vt:lpstr>
      <vt:lpstr>Слайд 2</vt:lpstr>
      <vt:lpstr>Слайд 3</vt:lpstr>
      <vt:lpstr>Слайд 4</vt:lpstr>
      <vt:lpstr>Слайд 5</vt:lpstr>
      <vt:lpstr>Страницы жизни.</vt:lpstr>
      <vt:lpstr>Страницы жизни.</vt:lpstr>
      <vt:lpstr>Страницы жизни.</vt:lpstr>
      <vt:lpstr>Страницы жизни.</vt:lpstr>
      <vt:lpstr>Научная деятельность.</vt:lpstr>
      <vt:lpstr>Научная деятельность.             Ломоносов и математика.</vt:lpstr>
      <vt:lpstr>Научная деятельность.             Ломоносов и математика.</vt:lpstr>
      <vt:lpstr>Научная деятельность.             Ломоносов и математика.</vt:lpstr>
      <vt:lpstr>Научная деятельность.             Ломоносов и математика.</vt:lpstr>
      <vt:lpstr>Научная деятельность.             Ломоносов и математика.</vt:lpstr>
      <vt:lpstr>Слайд 16</vt:lpstr>
      <vt:lpstr>Научная деятельность.             Ломоносов и математика.</vt:lpstr>
      <vt:lpstr>Слайд 18</vt:lpstr>
      <vt:lpstr>Московский Государственный       Университет имени Ломоносова.</vt:lpstr>
      <vt:lpstr>Московский Государственный       Университет имени Ломоносова.</vt:lpstr>
      <vt:lpstr>Московский Государственный       Университет имени Ломоносова.</vt:lpstr>
      <vt:lpstr>Московский Государственный       Университет имени Ломоносова.</vt:lpstr>
      <vt:lpstr>Московский Государственный       Университет имени Ломоносова.</vt:lpstr>
      <vt:lpstr>Присуждение Ломоносовской премии.</vt:lpstr>
      <vt:lpstr>Орден  Ломоносова.</vt:lpstr>
      <vt:lpstr>19 ноября 2011 года исполнилось 300 лет со дня рождения М.В.Ломоносова.</vt:lpstr>
      <vt:lpstr>Слайд 27</vt:lpstr>
      <vt:lpstr>1.Вычислить:</vt:lpstr>
      <vt:lpstr>2. Найти производную функции:</vt:lpstr>
      <vt:lpstr>3.Решить неравенство:</vt:lpstr>
      <vt:lpstr>4.Найдите угловой коэффициент касательной, проведённой к графику функции y=f (х) в точке с абсциссой х=а, если f(х) = -             , а=5.</vt:lpstr>
      <vt:lpstr>Слайд 32</vt:lpstr>
      <vt:lpstr>А теперь интегрированные задания от Ломоносова для вас 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Источники информации:</vt:lpstr>
      <vt:lpstr>Слайд 49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2011-11-17T12:33:25Z</dcterms:created>
  <dcterms:modified xsi:type="dcterms:W3CDTF">2012-07-03T06:32:04Z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TC101659619990</vt:lpwstr>
  </property>
</Properties>
</file>