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3" r:id="rId3"/>
    <p:sldId id="322" r:id="rId4"/>
    <p:sldId id="268" r:id="rId5"/>
    <p:sldId id="338" r:id="rId6"/>
    <p:sldId id="269" r:id="rId7"/>
    <p:sldId id="270" r:id="rId8"/>
    <p:sldId id="273" r:id="rId9"/>
    <p:sldId id="274" r:id="rId10"/>
    <p:sldId id="275" r:id="rId11"/>
    <p:sldId id="341" r:id="rId12"/>
    <p:sldId id="276" r:id="rId13"/>
    <p:sldId id="339" r:id="rId14"/>
    <p:sldId id="340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325" r:id="rId25"/>
    <p:sldId id="286" r:id="rId26"/>
    <p:sldId id="287" r:id="rId27"/>
    <p:sldId id="288" r:id="rId28"/>
    <p:sldId id="289" r:id="rId29"/>
    <p:sldId id="326" r:id="rId30"/>
    <p:sldId id="290" r:id="rId31"/>
    <p:sldId id="291" r:id="rId32"/>
    <p:sldId id="292" r:id="rId33"/>
    <p:sldId id="293" r:id="rId34"/>
    <p:sldId id="329" r:id="rId35"/>
    <p:sldId id="327" r:id="rId36"/>
    <p:sldId id="294" r:id="rId37"/>
    <p:sldId id="328" r:id="rId38"/>
    <p:sldId id="332" r:id="rId39"/>
    <p:sldId id="295" r:id="rId40"/>
    <p:sldId id="331" r:id="rId41"/>
    <p:sldId id="296" r:id="rId42"/>
    <p:sldId id="297" r:id="rId43"/>
    <p:sldId id="299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531" autoAdjust="0"/>
  </p:normalViewPr>
  <p:slideViewPr>
    <p:cSldViewPr>
      <p:cViewPr varScale="1">
        <p:scale>
          <a:sx n="72" d="100"/>
          <a:sy n="72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8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07136-CCC2-401D-9BD0-EC1BF3E5FAAD}" type="datetimeFigureOut">
              <a:rPr lang="ru-RU"/>
              <a:pPr>
                <a:defRPr/>
              </a:pPr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CE5CB-CFE3-49B2-BB91-B73D2C536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E902F-ECEB-421F-8AB0-2EF34DBDD814}" type="datetimeFigureOut">
              <a:rPr lang="ru-RU"/>
              <a:pPr>
                <a:defRPr/>
              </a:pPr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3B7A5-7BA9-4052-9027-82E7DA1CD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3FB44-225E-4536-B83F-FFA9062B1C85}" type="datetimeFigureOut">
              <a:rPr lang="ru-RU"/>
              <a:pPr>
                <a:defRPr/>
              </a:pPr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0106A-2E52-4FA3-917B-71249C827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2B85D-D450-4F96-ABDD-9867478E492E}" type="datetimeFigureOut">
              <a:rPr lang="ru-RU"/>
              <a:pPr>
                <a:defRPr/>
              </a:pPr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46DD-FBDC-4B14-9987-D46DFC81A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332DC-B723-4C64-91FF-1B2342622F96}" type="datetimeFigureOut">
              <a:rPr lang="ru-RU"/>
              <a:pPr>
                <a:defRPr/>
              </a:pPr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441F9-3842-4D8A-8B20-6405EA485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97B74-0635-4D17-8331-EAB2EEE88135}" type="datetimeFigureOut">
              <a:rPr lang="ru-RU"/>
              <a:pPr>
                <a:defRPr/>
              </a:pPr>
              <a:t>03.07.2012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32D55-A9BA-4C76-B3AE-B6901F473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037B7-F736-4A76-8552-A4575665F456}" type="datetimeFigureOut">
              <a:rPr lang="ru-RU"/>
              <a:pPr>
                <a:defRPr/>
              </a:pPr>
              <a:t>03.07.2012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CF989-F9D0-4FD5-89B2-1C0289FAA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D5CE6-DBFD-4703-83AF-9D0683388954}" type="datetimeFigureOut">
              <a:rPr lang="ru-RU"/>
              <a:pPr>
                <a:defRPr/>
              </a:pPr>
              <a:t>03.07.2012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994AF-3D4B-486B-A023-91166EEFB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3815-DB9B-473A-8AC7-288425D17347}" type="datetimeFigureOut">
              <a:rPr lang="ru-RU"/>
              <a:pPr>
                <a:defRPr/>
              </a:pPr>
              <a:t>03.07.2012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FEFFF-CE7F-486D-80FD-791AF1E13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15572-FB67-4330-899B-6146604EB08C}" type="datetimeFigureOut">
              <a:rPr lang="ru-RU"/>
              <a:pPr>
                <a:defRPr/>
              </a:pPr>
              <a:t>03.07.2012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0F219-BC24-4A67-9329-6E8E63951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C8B21-4B28-4BDA-8192-9C756124A191}" type="datetimeFigureOut">
              <a:rPr lang="ru-RU"/>
              <a:pPr>
                <a:defRPr/>
              </a:pPr>
              <a:t>03.07.2012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BF5B5-DBB6-4875-9979-54A2955AE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241CF7-FFC8-40B2-B939-7E1799AE02F2}" type="datetimeFigureOut">
              <a:rPr lang="ru-RU"/>
              <a:pPr>
                <a:defRPr/>
              </a:pPr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F3CB2A-DD13-4620-B26E-E3202518B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3000">
    <p:strips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28625" y="2928938"/>
            <a:ext cx="8143903" cy="3000392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tx2"/>
                </a:solidFill>
                <a:latin typeface="Georgia" pitchFamily="18" charset="0"/>
              </a:rPr>
              <a:t>Экскурсия по школьному музею «</a:t>
            </a:r>
            <a:r>
              <a:rPr lang="ru-RU" sz="4000" b="1" dirty="0" err="1" smtClean="0">
                <a:solidFill>
                  <a:schemeClr val="tx2"/>
                </a:solidFill>
                <a:latin typeface="Georgia" pitchFamily="18" charset="0"/>
              </a:rPr>
              <a:t>Карбышев</a:t>
            </a:r>
            <a:r>
              <a:rPr lang="ru-RU" sz="4000" b="1" dirty="0" smtClean="0">
                <a:solidFill>
                  <a:schemeClr val="tx2"/>
                </a:solidFill>
                <a:latin typeface="Georgia" pitchFamily="18" charset="0"/>
              </a:rPr>
              <a:t> и </a:t>
            </a:r>
            <a:r>
              <a:rPr lang="ru-RU" sz="4000" b="1" dirty="0" err="1" smtClean="0">
                <a:solidFill>
                  <a:schemeClr val="tx2"/>
                </a:solidFill>
                <a:latin typeface="Georgia" pitchFamily="18" charset="0"/>
              </a:rPr>
              <a:t>карбышевское</a:t>
            </a:r>
            <a:r>
              <a:rPr lang="ru-RU" sz="4000" b="1" dirty="0" smtClean="0">
                <a:solidFill>
                  <a:schemeClr val="tx2"/>
                </a:solidFill>
                <a:latin typeface="Georgia" pitchFamily="18" charset="0"/>
              </a:rPr>
              <a:t> движение в нашей школе»</a:t>
            </a:r>
            <a:r>
              <a:rPr lang="ru-RU" sz="4800" b="1" dirty="0" smtClean="0">
                <a:solidFill>
                  <a:schemeClr val="tx2"/>
                </a:solidFill>
              </a:rPr>
              <a:t>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3600" b="1" dirty="0" smtClean="0">
                <a:solidFill>
                  <a:schemeClr val="accent2"/>
                </a:solidFill>
                <a:latin typeface="Georgia" pitchFamily="18" charset="0"/>
              </a:rPr>
              <a:t>БОУ Г. ОМСКА «СРЕДНЯЯ ОБЩЕОБРАЗОВАТЕЛЬНАЯ ШКОЛА № 130»   </a:t>
            </a:r>
            <a:br>
              <a:rPr lang="ru-RU" sz="3600" b="1" dirty="0" smtClean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sz="4800" b="1" dirty="0" smtClean="0"/>
              <a:t> </a:t>
            </a:r>
            <a:br>
              <a:rPr lang="ru-RU" sz="4800" b="1" dirty="0" smtClean="0"/>
            </a:br>
            <a:r>
              <a:rPr lang="ru-RU" sz="4800" b="1" i="1" dirty="0" smtClean="0"/>
              <a:t/>
            </a:r>
            <a:br>
              <a:rPr lang="ru-RU" sz="4800" b="1" i="1" dirty="0" smtClean="0"/>
            </a:br>
            <a:endParaRPr lang="ru-RU" sz="4800" b="1" dirty="0" smtClean="0"/>
          </a:p>
        </p:txBody>
      </p:sp>
      <p:pic>
        <p:nvPicPr>
          <p:cNvPr id="2051" name="Рисунок 2" descr="вечный огонь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73033" y="5050576"/>
            <a:ext cx="2356685" cy="180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P100085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5286375" y="785813"/>
            <a:ext cx="35718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en-US" sz="2400" b="1">
                <a:latin typeface="Calibri" pitchFamily="34" charset="0"/>
                <a:cs typeface="Times New Roman" pitchFamily="18" charset="0"/>
              </a:rPr>
              <a:t>I</a:t>
            </a:r>
            <a:r>
              <a:rPr lang="ru-RU" sz="2400" b="1">
                <a:latin typeface="Calibri" pitchFamily="34" charset="0"/>
                <a:cs typeface="Times New Roman" pitchFamily="18" charset="0"/>
              </a:rPr>
              <a:t>-ый слёт карбышевцев положил начало карбышевскому движению, а наша школа стала центром карбышевского движения в городе Омске. </a:t>
            </a:r>
            <a:endParaRPr lang="ru-RU" sz="2400" b="1">
              <a:latin typeface="Calibri" pitchFamily="34" charset="0"/>
            </a:endParaRPr>
          </a:p>
        </p:txBody>
      </p:sp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285750" y="142875"/>
            <a:ext cx="83581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ru-RU" sz="2800" b="1">
                <a:latin typeface="Calibri" pitchFamily="34" charset="0"/>
              </a:rPr>
              <a:t>Периодически в разных городах страны проходили слёты юных карбышевцев.</a:t>
            </a:r>
            <a:endParaRPr lang="ru-RU" sz="2800" b="1" i="1">
              <a:latin typeface="Calibri" pitchFamily="34" charset="0"/>
            </a:endParaRPr>
          </a:p>
        </p:txBody>
      </p:sp>
      <p:pic>
        <p:nvPicPr>
          <p:cNvPr id="11267" name="Рисунок 2" descr="P101007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1177925"/>
            <a:ext cx="75723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285750" y="5000625"/>
            <a:ext cx="85010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Учащиеся нашей школы были участниками девяти слётов. Два из них проходили в нашем городе. Это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слёт в 1971 году и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XIII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слёт в 1990 году. Наша школа была организатором этих слётов.</a:t>
            </a:r>
            <a:endParaRPr lang="ru-RU" sz="2400" b="1"/>
          </a:p>
        </p:txBody>
      </p:sp>
      <p:pic>
        <p:nvPicPr>
          <p:cNvPr id="12291" name="Рисунок 2" descr="P101007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88" y="0"/>
            <a:ext cx="6500812" cy="487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P101007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P101007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285750" y="285750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>
              <a:tabLst>
                <a:tab pos="22860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В нашем музее собраны  материалы о Д.М. Карбышеве и карбышевском движении:</a:t>
            </a:r>
            <a:endParaRPr lang="ru-RU" sz="2400" b="1"/>
          </a:p>
          <a:p>
            <a:pPr indent="342900" algn="just" eaLnBrk="0" hangingPunct="0">
              <a:buFontTx/>
              <a:buChar char="•"/>
              <a:tabLst>
                <a:tab pos="22860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Дневники слётов карбышевцев.</a:t>
            </a:r>
            <a:endParaRPr lang="ru-RU" sz="2400" b="1"/>
          </a:p>
        </p:txBody>
      </p:sp>
      <p:pic>
        <p:nvPicPr>
          <p:cNvPr id="15363" name="Рисунок 2" descr="P100082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500188"/>
            <a:ext cx="714375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500063" y="214313"/>
            <a:ext cx="7740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buFontTx/>
              <a:buChar char="•"/>
              <a:tabLst>
                <a:tab pos="22860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Переписка с участниками карбышевского движения.</a:t>
            </a:r>
            <a:endParaRPr lang="ru-RU" sz="2400" b="1"/>
          </a:p>
        </p:txBody>
      </p:sp>
      <p:pic>
        <p:nvPicPr>
          <p:cNvPr id="16387" name="Рисунок 2" descr="P100082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928688"/>
            <a:ext cx="757237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1000125" y="285750"/>
            <a:ext cx="7358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«Книга памяти» Д.М.Карбышеву (фотографии, автографы, записки людей, связанных с карбышевским движением).</a:t>
            </a:r>
          </a:p>
        </p:txBody>
      </p:sp>
      <p:pic>
        <p:nvPicPr>
          <p:cNvPr id="17411" name="Рисунок 2" descr="P100081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1643063"/>
            <a:ext cx="6500812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285750" y="285750"/>
            <a:ext cx="8643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Char char="•"/>
              <a:tabLst>
                <a:tab pos="22860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Фотографии теплохода «Генерал Карбышев» и его команды, а также переписка с первым капитаном этого судна Куликовым Александром Степановичем.</a:t>
            </a:r>
            <a:endParaRPr lang="ru-RU" sz="2400" b="1"/>
          </a:p>
        </p:txBody>
      </p:sp>
      <p:pic>
        <p:nvPicPr>
          <p:cNvPr id="18435" name="Рисунок 2" descr="P100083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1677988"/>
            <a:ext cx="6905625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P100084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500034" y="714356"/>
            <a:ext cx="807243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Georgia" pitchFamily="18" charset="0"/>
              </a:rPr>
              <a:t>Цели экскурсии: </a:t>
            </a:r>
          </a:p>
          <a:p>
            <a:pPr>
              <a:buFontTx/>
              <a:buChar char="-"/>
            </a:pPr>
            <a:r>
              <a:rPr lang="ru-RU" sz="2400" b="1" dirty="0">
                <a:latin typeface="Georgia" pitchFamily="18" charset="0"/>
              </a:rPr>
              <a:t> воспитание патриотизма, уважение к подвигу русского народа;</a:t>
            </a:r>
          </a:p>
          <a:p>
            <a:pPr>
              <a:buFontTx/>
              <a:buChar char="-"/>
            </a:pPr>
            <a:r>
              <a:rPr lang="ru-RU" sz="2400" b="1" dirty="0">
                <a:latin typeface="Georgia" pitchFamily="18" charset="0"/>
              </a:rPr>
              <a:t> расширение кругозора учащихся, получение дополнительных знаний об истории русского народа.</a:t>
            </a:r>
          </a:p>
          <a:p>
            <a:endParaRPr lang="ru-RU" sz="2400" b="1" dirty="0">
              <a:latin typeface="Georgia" pitchFamily="18" charset="0"/>
            </a:endParaRPr>
          </a:p>
          <a:p>
            <a:r>
              <a:rPr lang="ru-RU" sz="2400" b="1" dirty="0">
                <a:latin typeface="Georgia" pitchFamily="18" charset="0"/>
              </a:rPr>
              <a:t>Задачи экскурсии:</a:t>
            </a:r>
          </a:p>
          <a:p>
            <a:r>
              <a:rPr lang="ru-RU" sz="2400" b="1" dirty="0">
                <a:latin typeface="Georgia" pitchFamily="18" charset="0"/>
              </a:rPr>
              <a:t>1.Ознакомить учащихся с возникновением и деятельностью </a:t>
            </a:r>
            <a:r>
              <a:rPr lang="ru-RU" sz="2400" b="1" dirty="0" err="1">
                <a:latin typeface="Georgia" pitchFamily="18" charset="0"/>
              </a:rPr>
              <a:t>карбышевского</a:t>
            </a:r>
            <a:r>
              <a:rPr lang="ru-RU" sz="2400" b="1" dirty="0">
                <a:latin typeface="Georgia" pitchFamily="18" charset="0"/>
              </a:rPr>
              <a:t> движения.</a:t>
            </a:r>
          </a:p>
          <a:p>
            <a:r>
              <a:rPr lang="ru-RU" sz="2400" b="1" dirty="0">
                <a:latin typeface="Georgia" pitchFamily="18" charset="0"/>
              </a:rPr>
              <a:t>2. Ознакомить учащихся с основными событиями жизни Д.М. </a:t>
            </a:r>
            <a:r>
              <a:rPr lang="ru-RU" sz="2400" b="1" dirty="0" err="1">
                <a:latin typeface="Georgia" pitchFamily="18" charset="0"/>
              </a:rPr>
              <a:t>Карбышева</a:t>
            </a:r>
            <a:r>
              <a:rPr lang="ru-RU" sz="2400" b="1" dirty="0">
                <a:latin typeface="Georgia" pitchFamily="18" charset="0"/>
              </a:rPr>
              <a:t>, его подвигом.</a:t>
            </a:r>
          </a:p>
          <a:p>
            <a:r>
              <a:rPr lang="ru-RU" sz="2400" b="1" dirty="0">
                <a:latin typeface="Georgia" pitchFamily="18" charset="0"/>
              </a:rPr>
              <a:t>3. Показать организацию </a:t>
            </a:r>
            <a:r>
              <a:rPr lang="ru-RU" sz="2400" b="1" dirty="0" smtClean="0">
                <a:latin typeface="Georgia" pitchFamily="18" charset="0"/>
              </a:rPr>
              <a:t>волонтёрского </a:t>
            </a:r>
            <a:r>
              <a:rPr lang="ru-RU" sz="2400" b="1" dirty="0">
                <a:latin typeface="Georgia" pitchFamily="18" charset="0"/>
              </a:rPr>
              <a:t>движения на примере подвига Д.М. </a:t>
            </a:r>
            <a:r>
              <a:rPr lang="ru-RU" sz="2400" b="1" dirty="0" err="1">
                <a:latin typeface="Georgia" pitchFamily="18" charset="0"/>
              </a:rPr>
              <a:t>Карбышева</a:t>
            </a:r>
            <a:r>
              <a:rPr lang="ru-RU" sz="2400" b="1" dirty="0"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P100084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857250" y="357188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Книга, открытка, газетная вырезка, подаренные дочерью Карбышева Еленой Дмитриевной нашей школе с её подписью.</a:t>
            </a:r>
          </a:p>
        </p:txBody>
      </p:sp>
      <p:pic>
        <p:nvPicPr>
          <p:cNvPr id="21507" name="Рисунок 2" descr="P100085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1606550"/>
            <a:ext cx="7000875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214313" y="214313"/>
            <a:ext cx="8643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Char char="•"/>
              <a:tabLst>
                <a:tab pos="22860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Фотографии «Карбышев в семье» и воспоминания дочери Елены Дмитриевны об отце.</a:t>
            </a:r>
            <a:endParaRPr lang="ru-RU" sz="2400" b="1"/>
          </a:p>
        </p:txBody>
      </p:sp>
      <p:pic>
        <p:nvPicPr>
          <p:cNvPr id="22531" name="Рисунок 3" descr="P101006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1571625"/>
            <a:ext cx="4000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4" descr="P101006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1571625"/>
            <a:ext cx="39655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4714875" y="1071563"/>
            <a:ext cx="42148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buFontTx/>
              <a:buChar char="•"/>
              <a:tabLst>
                <a:tab pos="228600" algn="l"/>
              </a:tabLst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Вырезка из газеты «Омская правда» от 17 февраля 1985 года «Мы – карбышевцы» с интервью учителем нашей школы, активистом карбышевского движения, ныне пенсионером Сапуховой Анны Хасановны, а также фото: Санин А.С., с которым Карбышев был в концлагере, Яшновская Ирина – председатель дружины нашей школы и Сапухова А.Х.</a:t>
            </a:r>
            <a:endParaRPr lang="ru-RU" sz="2000" b="1"/>
          </a:p>
        </p:txBody>
      </p:sp>
      <p:pic>
        <p:nvPicPr>
          <p:cNvPr id="23555" name="Рисунок 2" descr="P101006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571500"/>
            <a:ext cx="407193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5857875" y="428625"/>
            <a:ext cx="32861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•"/>
              <a:tabLst>
                <a:tab pos="22860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Фотографии связанные с карбышевским движением.</a:t>
            </a:r>
            <a:endParaRPr lang="ru-RU" sz="2400" b="1"/>
          </a:p>
        </p:txBody>
      </p:sp>
      <p:pic>
        <p:nvPicPr>
          <p:cNvPr id="24579" name="Рисунок 2" descr="P627618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905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3" descr="P627605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0613" y="2722563"/>
            <a:ext cx="5513387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P100085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1143000"/>
            <a:ext cx="7286625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0" y="214313"/>
            <a:ext cx="8858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buFontTx/>
              <a:buChar char="•"/>
              <a:tabLst>
                <a:tab pos="22860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Список «Даты жизни и деятельности Д.М. Карбышева», составителем которого является также Сапухова А.Х.</a:t>
            </a:r>
            <a:endParaRPr lang="ru-RU" sz="2400" b="1"/>
          </a:p>
        </p:txBody>
      </p:sp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P101005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5357813" y="1785938"/>
            <a:ext cx="3429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Char char="•"/>
              <a:tabLst>
                <a:tab pos="228600" algn="l"/>
              </a:tabLst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Письмо-воспоминание Санина Александра Степановича.</a:t>
            </a:r>
            <a:endParaRPr lang="ru-RU" sz="3200" b="1"/>
          </a:p>
        </p:txBody>
      </p:sp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 descr="P100085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5286375" y="857250"/>
            <a:ext cx="32146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228600" algn="l"/>
              </a:tabLst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Правила поведения советских людей в фашистском плену, сформулированные Д.М. Карбышевым.</a:t>
            </a:r>
            <a:endParaRPr lang="ru-RU" sz="3200" b="1"/>
          </a:p>
        </p:txBody>
      </p:sp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P100084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071563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357188" y="285750"/>
            <a:ext cx="7858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Char char="•"/>
              <a:tabLst>
                <a:tab pos="22860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Путёвки-задания дружине нашей школы.</a:t>
            </a:r>
            <a:endParaRPr lang="ru-RU" sz="2400" b="1"/>
          </a:p>
        </p:txBody>
      </p:sp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1643063" y="571500"/>
            <a:ext cx="6215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Tx/>
              <a:buChar char="•"/>
              <a:tabLst>
                <a:tab pos="228600" algn="l"/>
              </a:tabLst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Дневник дружины нашей школы, где отражены пионерские дела карбышевцев.</a:t>
            </a:r>
            <a:endParaRPr lang="ru-RU" sz="2800" b="1"/>
          </a:p>
        </p:txBody>
      </p:sp>
      <p:pic>
        <p:nvPicPr>
          <p:cNvPr id="29699" name="Рисунок 2" descr="P100081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1928813"/>
            <a:ext cx="5145088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P100081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75" y="347663"/>
            <a:ext cx="5286375" cy="641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 descr="P10008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285875"/>
            <a:ext cx="5357813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428625" y="357188"/>
            <a:ext cx="80724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Char char="•"/>
              <a:tabLst>
                <a:tab pos="22860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Книги, брошюрки, материал из журналов и газет о Д.М. Карбышеве. и др. материалы.</a:t>
            </a:r>
            <a:endParaRPr lang="ru-RU" sz="2400" b="1"/>
          </a:p>
        </p:txBody>
      </p:sp>
      <p:pic>
        <p:nvPicPr>
          <p:cNvPr id="30724" name="Рисунок 3" descr="P101006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8" y="3268663"/>
            <a:ext cx="4786312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357188" y="357188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Также в нашем музее оформлена витрина «Карбышевец», посвящённая пионерской дружине нашей школы имени Д.М.Карбышева.</a:t>
            </a:r>
            <a:endParaRPr lang="ru-RU" sz="2400" b="1"/>
          </a:p>
        </p:txBody>
      </p:sp>
      <p:pic>
        <p:nvPicPr>
          <p:cNvPr id="31747" name="Рисунок 2" descr="P100078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857375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3" descr="P100078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05250" y="2214563"/>
            <a:ext cx="52387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571500" y="214313"/>
            <a:ext cx="8143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 музее большой стенд посвящён нашему земляку, герою Советского Союза, генерал-лейтенанту инженерных войск Д.М. Карбышеву.</a:t>
            </a:r>
            <a:endParaRPr lang="ru-RU" sz="2400" b="1"/>
          </a:p>
          <a:p>
            <a:pPr indent="342900" algn="just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Основу этого стенда составляют фотографии, отражающие события жизни, деятельности и памяти Д.М. Карбышева.</a:t>
            </a:r>
            <a:endParaRPr lang="ru-RU" sz="2400" b="1"/>
          </a:p>
        </p:txBody>
      </p:sp>
      <p:pic>
        <p:nvPicPr>
          <p:cNvPr id="32771" name="Рисунок 2" descr="P100076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2643188"/>
            <a:ext cx="561975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285750" y="214313"/>
            <a:ext cx="83581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Эти фотографии имеют свою историю. Много лет назад в 1966 году в нашу школу приезжал друг и соратник Карбышева Решин Евгений Григорьевич. </a:t>
            </a:r>
            <a:endParaRPr lang="ru-RU" sz="2000" b="1"/>
          </a:p>
          <a:p>
            <a:pPr indent="342900" algn="just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Он подарил школе диафильм о Д.М. Карбышеве. По кадрам диафильма и были выполнены эти фотографии.</a:t>
            </a:r>
            <a:endParaRPr lang="ru-RU" sz="2000" b="1"/>
          </a:p>
        </p:txBody>
      </p:sp>
      <p:pic>
        <p:nvPicPr>
          <p:cNvPr id="33795" name="Рисунок 3" descr="P100081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88" y="1928813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3"/>
          <p:cNvSpPr>
            <a:spLocks noChangeArrowheads="1"/>
          </p:cNvSpPr>
          <p:nvPr/>
        </p:nvSpPr>
        <p:spPr bwMode="auto">
          <a:xfrm>
            <a:off x="5715000" y="1857375"/>
            <a:ext cx="321468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Дмитрий Михайлович Карбышев родился в г. Омске 26 октября 1880 года. </a:t>
            </a:r>
            <a:endParaRPr lang="ru-RU" sz="28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4819" name="Рисунок 1" descr="P100077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14313"/>
            <a:ext cx="8501063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642938" y="428625"/>
            <a:ext cx="77866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11 лет юный Карбышев обучался в Сибирском кадетском корпусе (ныне Омский Кадетский корпус). Дмитрий был одним из лучших по успеваемости учеником и окончил кадетский корпус по </a:t>
            </a:r>
            <a:r>
              <a:rPr lang="en-U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разряду. </a:t>
            </a:r>
            <a:endParaRPr lang="ru-RU" sz="24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5843" name="Рисунок 2" descr="P6276087.JPG"/>
          <p:cNvPicPr>
            <a:picLocks noChangeAspect="1"/>
          </p:cNvPicPr>
          <p:nvPr/>
        </p:nvPicPr>
        <p:blipFill>
          <a:blip r:embed="rId2" cstate="email">
            <a:lum bright="20000" contrast="10000"/>
          </a:blip>
          <a:srcRect/>
          <a:stretch>
            <a:fillRect/>
          </a:stretch>
        </p:blipFill>
        <p:spPr bwMode="auto">
          <a:xfrm>
            <a:off x="1928813" y="2214563"/>
            <a:ext cx="5513387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1" descr="P100077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428625" y="214313"/>
            <a:ext cx="8429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успешное окончание был переведен в Николаевское инженерное училище в Санкт-Петербурге. После окончания училища поступил в Николаевскую инженерную академию и блестяще закончил ее.</a:t>
            </a:r>
            <a:endParaRPr lang="ru-RU" sz="2000" b="1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6867" name="Рисунок 2" descr="P100083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75" y="1785938"/>
            <a:ext cx="60007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1" descr="P100077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714375" y="1428750"/>
            <a:ext cx="78581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Военно-инженерное дело стало его призванием. Карбышев – автор многих научных трудов по военно-инженерному делу, известных в нашей стране и за рубежам</a:t>
            </a:r>
          </a:p>
        </p:txBody>
      </p:sp>
      <p:pic>
        <p:nvPicPr>
          <p:cNvPr id="37891" name="Рисунок 1" descr="P100077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571500" y="214313"/>
            <a:ext cx="81438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Дмитрий Михайлович Карбышев участвовал в русско-японской войне и </a:t>
            </a:r>
            <a:r>
              <a:rPr lang="en-US" sz="2800" b="1">
                <a:latin typeface="Calibri" pitchFamily="34" charset="0"/>
              </a:rPr>
              <a:t>I </a:t>
            </a:r>
            <a:r>
              <a:rPr lang="ru-RU" sz="2800" b="1">
                <a:latin typeface="Calibri" pitchFamily="34" charset="0"/>
              </a:rPr>
              <a:t>мировой войне. За мужество и отвагу, проявленные в боях, Карбышев был награжден орденами и медалями. </a:t>
            </a:r>
          </a:p>
        </p:txBody>
      </p:sp>
      <p:pic>
        <p:nvPicPr>
          <p:cNvPr id="38915" name="Рисунок 2" descr="AXE47Q5CAD8LG0ZCAI2PC39CACX2RGTCAL8PTBCCACYIZEVCA1MFPWLCACKX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78075"/>
            <a:ext cx="91440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1" descr="P100078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5357813" y="1143000"/>
            <a:ext cx="35718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После победы Великой социалистической революции в 1917году Карбышев без колебаний перешел на сторону Советской власти.</a:t>
            </a:r>
          </a:p>
        </p:txBody>
      </p:sp>
      <p:pic>
        <p:nvPicPr>
          <p:cNvPr id="39939" name="Рисунок 2" descr="P100083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1357313" y="5929313"/>
            <a:ext cx="285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</a:rPr>
              <a:t>1916 год</a:t>
            </a:r>
          </a:p>
        </p:txBody>
      </p:sp>
      <p:pic>
        <p:nvPicPr>
          <p:cNvPr id="39941" name="Рисунок 1" descr="P100078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428625" y="857250"/>
            <a:ext cx="842962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 именем Дмитрия Михайловича Карбышева непосредственно связано создание  музея в нашей школе.</a:t>
            </a:r>
            <a:endParaRPr lang="ru-RU" sz="2400" b="1"/>
          </a:p>
          <a:p>
            <a:pPr indent="449263" algn="just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Школа №130 была открыта в 1964 году, и в этом же году учащиеся 5-го класса под руководством классного руководителя Родионовой Зои Владимировны начали знакомиться с жизнью и деятельностью нашего земляка Д.М. Карбышева. Стали собирать материал о нём и его подвиге.</a:t>
            </a:r>
            <a:endParaRPr lang="ru-RU" sz="2400" b="1"/>
          </a:p>
          <a:p>
            <a:pPr indent="449263" algn="just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Так в нашей школе началась поисковая работа под девизом «Никто не забыт, ничто не забыто», а пионерская дружина школы стала носить имя Д.М. Карбышева. </a:t>
            </a:r>
            <a:endParaRPr lang="ru-RU" sz="2400" b="1"/>
          </a:p>
        </p:txBody>
      </p:sp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5572125" y="1071563"/>
            <a:ext cx="3286125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400" b="1">
                <a:latin typeface="Calibri" pitchFamily="34" charset="0"/>
              </a:rPr>
              <a:t>В декабре </a:t>
            </a:r>
          </a:p>
          <a:p>
            <a:r>
              <a:rPr lang="ru-RU" sz="3400" b="1">
                <a:latin typeface="Calibri" pitchFamily="34" charset="0"/>
              </a:rPr>
              <a:t>1917 года снял погоны подполковника царской армии и стал инженером Красной Армии.</a:t>
            </a:r>
          </a:p>
        </p:txBody>
      </p:sp>
      <p:pic>
        <p:nvPicPr>
          <p:cNvPr id="40963" name="Рисунок 2" descr="p5_4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500063"/>
            <a:ext cx="4143375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1" descr="P100078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1" descr="P100078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60588" y="381000"/>
            <a:ext cx="4697412" cy="626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1" descr="P100079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643063"/>
            <a:ext cx="671512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1"/>
          <p:cNvSpPr>
            <a:spLocks noChangeArrowheads="1"/>
          </p:cNvSpPr>
          <p:nvPr/>
        </p:nvSpPr>
        <p:spPr bwMode="auto">
          <a:xfrm>
            <a:off x="214313" y="285750"/>
            <a:ext cx="8929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1938 году Карбышев утвержден в ученом звании профессора.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1940 году было присвоено звание генерал-лейтенанта инженерных войск.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3012" name="Рисунок 1" descr="P100078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214313" y="285750"/>
            <a:ext cx="8929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1940 г – награжден орденом Красного Знамени.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4035" name="Рисунок 2" descr="P100079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1000125"/>
            <a:ext cx="695325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Рисунок 1" descr="P100076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357188" y="214313"/>
            <a:ext cx="79295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  январские каникулы 1965-66 учебного года нашу школу пригласили на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слёт карбышевцев, который проходил в столице нашей Родины, городе-герое Москве.</a:t>
            </a:r>
            <a:endParaRPr lang="ru-RU" sz="2400" b="1"/>
          </a:p>
        </p:txBody>
      </p:sp>
      <p:pic>
        <p:nvPicPr>
          <p:cNvPr id="5123" name="Рисунок 2" descr="P101007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0" y="1643063"/>
            <a:ext cx="6429375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1785938" y="5357813"/>
            <a:ext cx="5857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Руководителем этого слёта была дочь Дмитрия Михайловича Карбышева – Елена Дмитриевна Карбышева.</a:t>
            </a:r>
          </a:p>
        </p:txBody>
      </p:sp>
      <p:pic>
        <p:nvPicPr>
          <p:cNvPr id="6147" name="Рисунок 2" descr="P100085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0" y="357188"/>
            <a:ext cx="5905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P100085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813" y="428625"/>
            <a:ext cx="5524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1714500" y="5214938"/>
            <a:ext cx="6072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Также на слёте присутствовала </a:t>
            </a:r>
          </a:p>
          <a:p>
            <a:pPr algn="ctr"/>
            <a:r>
              <a:rPr lang="ru-RU" sz="2400" b="1">
                <a:latin typeface="Calibri" pitchFamily="34" charset="0"/>
              </a:rPr>
              <a:t>жена Д.М. Карбышева – </a:t>
            </a:r>
          </a:p>
          <a:p>
            <a:pPr algn="ctr"/>
            <a:r>
              <a:rPr lang="ru-RU" sz="2400" b="1">
                <a:latin typeface="Calibri" pitchFamily="34" charset="0"/>
              </a:rPr>
              <a:t>Лидия Васильевна Карбышева</a:t>
            </a:r>
          </a:p>
        </p:txBody>
      </p:sp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P100082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75" y="214313"/>
            <a:ext cx="50482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357188" y="4286250"/>
            <a:ext cx="83581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  <a:cs typeface="Times New Roman" pitchFamily="18" charset="0"/>
              </a:rPr>
              <a:t>На этом слёте делегация нашей школы установила первые связи с пионерскими дружинами имени Д.М. </a:t>
            </a:r>
            <a:r>
              <a:rPr lang="ru-RU" sz="2400" b="1" dirty="0" err="1">
                <a:latin typeface="+mn-lt"/>
                <a:cs typeface="Times New Roman" pitchFamily="18" charset="0"/>
              </a:rPr>
              <a:t>Карбышева</a:t>
            </a:r>
            <a:r>
              <a:rPr lang="ru-RU" sz="2400" b="1" dirty="0">
                <a:latin typeface="+mn-lt"/>
                <a:cs typeface="Times New Roman" pitchFamily="18" charset="0"/>
              </a:rPr>
              <a:t> из разных городов страны.</a:t>
            </a:r>
            <a:endParaRPr lang="ru-RU" sz="2400" b="1" dirty="0">
              <a:latin typeface="+mn-lt"/>
            </a:endParaRPr>
          </a:p>
          <a:p>
            <a:pPr>
              <a:defRPr/>
            </a:pPr>
            <a:r>
              <a:rPr lang="ru-RU" sz="2400" b="1" dirty="0">
                <a:latin typeface="+mn-lt"/>
              </a:rPr>
              <a:t>Завязалась переписка, и полетели письма со всех уголков страны в нашу школу. Все эти письма, телеграммы, открытки до сих пор хранятся в нашем музее. </a:t>
            </a:r>
          </a:p>
        </p:txBody>
      </p:sp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P100084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50" y="2786063"/>
            <a:ext cx="2928938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1" descr="P100084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9788" y="0"/>
            <a:ext cx="28924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4786313" y="571500"/>
            <a:ext cx="335756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Calibri" pitchFamily="34" charset="0"/>
              </a:rPr>
              <a:t>Вот некоторые из них:</a:t>
            </a:r>
          </a:p>
        </p:txBody>
      </p:sp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843</Words>
  <Application>Microsoft Office PowerPoint</Application>
  <PresentationFormat>Экран (4:3)</PresentationFormat>
  <Paragraphs>55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Экскурсия по школьному музею «Карбышев и карбышевское движение в нашей школе»  БОУ Г. ОМСКА «СРЕДНЯЯ ОБЩЕОБРАЗОВАТЕЛЬНАЯ ШКОЛА № 130»     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60</cp:revision>
  <dcterms:created xsi:type="dcterms:W3CDTF">2010-03-19T07:31:29Z</dcterms:created>
  <dcterms:modified xsi:type="dcterms:W3CDTF">2012-07-03T10:52:45Z</dcterms:modified>
</cp:coreProperties>
</file>