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87" r:id="rId4"/>
    <p:sldId id="286" r:id="rId5"/>
    <p:sldId id="285" r:id="rId6"/>
    <p:sldId id="284" r:id="rId7"/>
    <p:sldId id="282" r:id="rId8"/>
    <p:sldId id="281" r:id="rId9"/>
    <p:sldId id="280" r:id="rId10"/>
    <p:sldId id="277" r:id="rId11"/>
    <p:sldId id="279" r:id="rId12"/>
    <p:sldId id="278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67A2-3536-4904-9240-77A4BAC9A347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5B69FC-DCDC-417D-8171-37B5A3754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67A2-3536-4904-9240-77A4BAC9A347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69FC-DCDC-417D-8171-37B5A3754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67A2-3536-4904-9240-77A4BAC9A347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69FC-DCDC-417D-8171-37B5A3754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67A2-3536-4904-9240-77A4BAC9A347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5B69FC-DCDC-417D-8171-37B5A3754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67A2-3536-4904-9240-77A4BAC9A347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69FC-DCDC-417D-8171-37B5A37549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67A2-3536-4904-9240-77A4BAC9A347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69FC-DCDC-417D-8171-37B5A3754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67A2-3536-4904-9240-77A4BAC9A347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55B69FC-DCDC-417D-8171-37B5A375490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67A2-3536-4904-9240-77A4BAC9A347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69FC-DCDC-417D-8171-37B5A3754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67A2-3536-4904-9240-77A4BAC9A347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69FC-DCDC-417D-8171-37B5A3754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67A2-3536-4904-9240-77A4BAC9A347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69FC-DCDC-417D-8171-37B5A3754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67A2-3536-4904-9240-77A4BAC9A347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69FC-DCDC-417D-8171-37B5A375490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3267A2-3536-4904-9240-77A4BAC9A347}" type="datetimeFigureOut">
              <a:rPr lang="ru-RU" smtClean="0"/>
              <a:t>08.08.2012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5B69FC-DCDC-417D-8171-37B5A37549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36712"/>
            <a:ext cx="808362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Внеклассная работа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математике и краеведению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«Петербургские </a:t>
            </a:r>
            <a:r>
              <a:rPr lang="ru-RU" dirty="0"/>
              <a:t>задачи»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Documents and Settings\user\Рабочий стол\post-3-1169367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144001" cy="383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9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ookman Old Style" pitchFamily="18" charset="0"/>
              </a:rPr>
              <a:t>В следующем году развернулись кораблестроительные работы на Волхове и Свири, давшие фрегатов на 1 больше, построенных прошлой зимой на </a:t>
            </a:r>
            <a:r>
              <a:rPr lang="ru-RU" sz="2000" dirty="0" err="1" smtClean="0">
                <a:latin typeface="Bookman Old Style" pitchFamily="18" charset="0"/>
              </a:rPr>
              <a:t>Сяси</a:t>
            </a:r>
            <a:r>
              <a:rPr lang="ru-RU" sz="2000" dirty="0" smtClean="0">
                <a:latin typeface="Bookman Old Style" pitchFamily="18" charset="0"/>
              </a:rPr>
              <a:t>, </a:t>
            </a:r>
            <a:r>
              <a:rPr lang="ru-RU" sz="2000" dirty="0">
                <a:latin typeface="Bookman Old Style" pitchFamily="18" charset="0"/>
              </a:rPr>
              <a:t>и столько же галер, причем на Свирской верфи ремонтировались 4 старых </a:t>
            </a:r>
            <a:r>
              <a:rPr lang="ru-RU" sz="2000" dirty="0" smtClean="0">
                <a:latin typeface="Bookman Old Style" pitchFamily="18" charset="0"/>
              </a:rPr>
              <a:t>фрегата. Сколько </a:t>
            </a:r>
            <a:r>
              <a:rPr lang="ru-RU" sz="2000" dirty="0">
                <a:latin typeface="Bookman Old Style" pitchFamily="18" charset="0"/>
              </a:rPr>
              <a:t>всего судов и каких типов отремонтировано и построено на Волхове и Свири, если число шняв составило 1/10 от всех судов, галер и полугалер - 2/5, бригантин столько же, сколько и полугалер, да еще 1 галиот?</a:t>
            </a:r>
          </a:p>
        </p:txBody>
      </p:sp>
      <p:pic>
        <p:nvPicPr>
          <p:cNvPr id="6147" name="Picture 3" descr="C:\Documents and Settings\user\Рабочий стол\1318343950_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" y="2780928"/>
            <a:ext cx="2811535" cy="406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user\Рабочий стол\133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82" y="2780928"/>
            <a:ext cx="3240360" cy="40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user\Рабочий стол\13_en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842" y="2780928"/>
            <a:ext cx="3065860" cy="408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ookman Old Style" pitchFamily="18" charset="0"/>
              </a:rPr>
              <a:t>5 ноября 1704 г. начались работы по сооружению Адмиралтейской верфи в Санкт-Петербурге, и уже зимой на ней заложены первые корабли. К весне 1705  г. создается ядро Балтийского флота из 19 судов: 26 - пушечные фрегаты, </a:t>
            </a:r>
            <a:endParaRPr lang="ru-RU" sz="2000" dirty="0" smtClean="0"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12 </a:t>
            </a:r>
            <a:r>
              <a:rPr lang="ru-RU" sz="2000" dirty="0">
                <a:latin typeface="Bookman Old Style" pitchFamily="18" charset="0"/>
              </a:rPr>
              <a:t>- пушечные корабли типа "Копорье" и 7 </a:t>
            </a:r>
            <a:r>
              <a:rPr lang="ru-RU" sz="2000" dirty="0" err="1">
                <a:latin typeface="Bookman Old Style" pitchFamily="18" charset="0"/>
              </a:rPr>
              <a:t>скампавей</a:t>
            </a:r>
            <a:r>
              <a:rPr lang="ru-RU" sz="2000" dirty="0">
                <a:latin typeface="Bookman Old Style" pitchFamily="18" charset="0"/>
              </a:rPr>
              <a:t>. </a:t>
            </a:r>
            <a:endParaRPr lang="ru-RU" sz="2000" dirty="0" smtClean="0"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Каким </a:t>
            </a:r>
            <a:r>
              <a:rPr lang="ru-RU" sz="2000" dirty="0">
                <a:latin typeface="Bookman Old Style" pitchFamily="18" charset="0"/>
              </a:rPr>
              <a:t>было пушечное  вооружение </a:t>
            </a:r>
            <a:r>
              <a:rPr lang="ru-RU" sz="2000" dirty="0" err="1">
                <a:latin typeface="Bookman Old Style" pitchFamily="18" charset="0"/>
              </a:rPr>
              <a:t>скампавей</a:t>
            </a:r>
            <a:r>
              <a:rPr lang="ru-RU" sz="2000" dirty="0">
                <a:latin typeface="Bookman Old Style" pitchFamily="18" charset="0"/>
              </a:rPr>
              <a:t>, если на вооружении флота имелось 270 пушек, а фрегатов  было вдвое больше, чем кораблей типа "Копорье"? </a:t>
            </a:r>
          </a:p>
        </p:txBody>
      </p:sp>
      <p:pic>
        <p:nvPicPr>
          <p:cNvPr id="7170" name="Picture 2" descr="C:\Documents and Settings\user\Рабочий стол\90779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3180"/>
            <a:ext cx="4968552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user\Рабочий стол\skampav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20" y="2899006"/>
            <a:ext cx="4545704" cy="399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3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ookman Old Style" pitchFamily="18" charset="0"/>
              </a:rPr>
              <a:t>В 1708 г. эскадра Балтийского флота состояла из 28 крупных и более 300 мелких  судов  и базировалась у острова </a:t>
            </a:r>
            <a:r>
              <a:rPr lang="ru-RU" sz="2000" dirty="0" err="1">
                <a:latin typeface="Bookman Old Style" pitchFamily="18" charset="0"/>
              </a:rPr>
              <a:t>Гогланд</a:t>
            </a:r>
            <a:r>
              <a:rPr lang="ru-RU" sz="2000" dirty="0">
                <a:latin typeface="Bookman Old Style" pitchFamily="18" charset="0"/>
              </a:rPr>
              <a:t>. Одну половину из числа крупных судов составляли галеры   и брандеры, а другую бомбардирские и линейные корабли, причем бомбардирских было в 6 раз меньше, чем линейных. Известно, что галер было столько, сколько бомбардирских кораблей и брандеров вместе. Сколько судов различных   типов было в эскадре у острова </a:t>
            </a:r>
            <a:r>
              <a:rPr lang="ru-RU" sz="2000" dirty="0" err="1">
                <a:latin typeface="Bookman Old Style" pitchFamily="18" charset="0"/>
              </a:rPr>
              <a:t>Гогланд</a:t>
            </a:r>
            <a:r>
              <a:rPr lang="ru-RU" sz="2000" dirty="0">
                <a:latin typeface="Bookman Old Style" pitchFamily="18" charset="0"/>
              </a:rPr>
              <a:t>?</a:t>
            </a:r>
          </a:p>
        </p:txBody>
      </p:sp>
      <p:pic>
        <p:nvPicPr>
          <p:cNvPr id="8196" name="Picture 4" descr="C:\Documents and Settings\user\Рабочий стол\petr_1_d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" y="2852936"/>
            <a:ext cx="4914900" cy="40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user\Рабочий стол\1003105-i_0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1" y="2852936"/>
            <a:ext cx="4516437" cy="40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ookman Old Style" pitchFamily="18" charset="0"/>
              </a:rPr>
              <a:t>Противостоящая российскому флоту у </a:t>
            </a:r>
            <a:r>
              <a:rPr lang="ru-RU" sz="2000" dirty="0" err="1">
                <a:latin typeface="Bookman Old Style" pitchFamily="18" charset="0"/>
              </a:rPr>
              <a:t>Гогланда</a:t>
            </a:r>
            <a:r>
              <a:rPr lang="ru-RU" sz="2000" dirty="0">
                <a:latin typeface="Bookman Old Style" pitchFamily="18" charset="0"/>
              </a:rPr>
              <a:t> шведская эскадра из 28 кораблей имела в своем составе линейные корабли, галеры, бригантины и галиоты. Число шведских бригантин составляло 1/8 от числа линейных кораблей или  четверть от числа галер, причем линейных кораблей вместе с галерами было в 6 раз больше, чем галиотов и бригантин. </a:t>
            </a:r>
            <a:r>
              <a:rPr lang="ru-RU" sz="2000" dirty="0" smtClean="0">
                <a:latin typeface="Bookman Old Style" pitchFamily="18" charset="0"/>
              </a:rPr>
              <a:t>Какова </a:t>
            </a:r>
            <a:r>
              <a:rPr lang="ru-RU" sz="2000" dirty="0">
                <a:latin typeface="Bookman Old Style" pitchFamily="18" charset="0"/>
              </a:rPr>
              <a:t>была численность шведских кораблей каждого типа?</a:t>
            </a:r>
          </a:p>
        </p:txBody>
      </p:sp>
      <p:pic>
        <p:nvPicPr>
          <p:cNvPr id="10251" name="Picture 11" descr="C:\Documents and Settings\user\Рабочий стол\50899841_Patrasskoe_morskoe_srazh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913320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ookman Old Style" pitchFamily="18" charset="0"/>
              </a:rPr>
              <a:t>Историк Петербурга М.И. </a:t>
            </a:r>
            <a:r>
              <a:rPr lang="ru-RU" sz="2000" dirty="0" err="1">
                <a:latin typeface="Bookman Old Style" pitchFamily="18" charset="0"/>
              </a:rPr>
              <a:t>Пыляев</a:t>
            </a:r>
            <a:r>
              <a:rPr lang="ru-RU" sz="2000" dirty="0">
                <a:latin typeface="Bookman Old Style" pitchFamily="18" charset="0"/>
              </a:rPr>
              <a:t>  в своей книге "Старый Петербург" приводит слова английского посла </a:t>
            </a:r>
            <a:r>
              <a:rPr lang="ru-RU" sz="2000" dirty="0" err="1">
                <a:latin typeface="Bookman Old Style" pitchFamily="18" charset="0"/>
              </a:rPr>
              <a:t>Витворта</a:t>
            </a:r>
            <a:r>
              <a:rPr lang="ru-RU" sz="2000" dirty="0">
                <a:latin typeface="Bookman Old Style" pitchFamily="18" charset="0"/>
              </a:rPr>
              <a:t> о том, что в 1718 г. флот Петра I состоял из 40 линейных кораблей и 300 галер. В конце царствования  Петра I число всех судов стал на </a:t>
            </a:r>
            <a:endParaRPr lang="ru-RU" sz="2000" dirty="0" smtClean="0"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1/5 </a:t>
            </a:r>
            <a:r>
              <a:rPr lang="ru-RU" sz="2000" dirty="0">
                <a:latin typeface="Bookman Old Style" pitchFamily="18" charset="0"/>
              </a:rPr>
              <a:t>больше. Если бы в петровском флоте к этому времени было </a:t>
            </a:r>
            <a:endParaRPr lang="ru-RU" sz="2000" dirty="0" smtClean="0"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на 3 </a:t>
            </a:r>
            <a:r>
              <a:rPr lang="ru-RU" sz="2000" dirty="0">
                <a:latin typeface="Bookman Old Style" pitchFamily="18" charset="0"/>
              </a:rPr>
              <a:t>судна меньше, то на каждое из них приходилось бы по </a:t>
            </a:r>
            <a:endParaRPr lang="ru-RU" sz="2000" dirty="0" smtClean="0"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5,2 </a:t>
            </a:r>
            <a:r>
              <a:rPr lang="ru-RU" sz="2000" dirty="0">
                <a:latin typeface="Bookman Old Style" pitchFamily="18" charset="0"/>
              </a:rPr>
              <a:t>пушки, а если бы   их было на 32 больше, то на каждом судне находилось бы по 34 матроса. Сколько судов, пушек и матросов насчитывалось в петровском флоте в 1725 г. по данным </a:t>
            </a:r>
            <a:endParaRPr lang="ru-RU" sz="2000" dirty="0" smtClean="0"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М.И</a:t>
            </a:r>
            <a:r>
              <a:rPr lang="ru-RU" sz="2000" dirty="0">
                <a:latin typeface="Bookman Old Style" pitchFamily="18" charset="0"/>
              </a:rPr>
              <a:t>. </a:t>
            </a:r>
            <a:r>
              <a:rPr lang="ru-RU" sz="2000" dirty="0" err="1">
                <a:latin typeface="Bookman Old Style" pitchFamily="18" charset="0"/>
              </a:rPr>
              <a:t>Пыляева</a:t>
            </a:r>
            <a:r>
              <a:rPr lang="ru-RU" sz="2000" dirty="0">
                <a:latin typeface="Bookman Old Style" pitchFamily="18" charset="0"/>
              </a:rPr>
              <a:t> и </a:t>
            </a:r>
            <a:r>
              <a:rPr lang="ru-RU" sz="2000" dirty="0" err="1">
                <a:latin typeface="Bookman Old Style" pitchFamily="18" charset="0"/>
              </a:rPr>
              <a:t>Витворта</a:t>
            </a:r>
            <a:r>
              <a:rPr lang="ru-RU" sz="2000" dirty="0">
                <a:latin typeface="Bookman Old Style" pitchFamily="18" charset="0"/>
              </a:rPr>
              <a:t>.</a:t>
            </a:r>
          </a:p>
        </p:txBody>
      </p:sp>
      <p:pic>
        <p:nvPicPr>
          <p:cNvPr id="16386" name="Picture 2" descr="C:\Documents and Settings\user\Рабочий стол\inrB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1223"/>
            <a:ext cx="9143999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5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ookman Old Style" pitchFamily="18" charset="0"/>
              </a:rPr>
              <a:t>Однажды на охоте на Березовом острове любимая собака Петра I усмотрела в 150 саженях зайца, который пробегает в 2 минуты 500 саженей, а собака в то время - на 200 саженей больше. Спрашивается, в какое время собака догонит зайца?</a:t>
            </a:r>
          </a:p>
        </p:txBody>
      </p:sp>
      <p:pic>
        <p:nvPicPr>
          <p:cNvPr id="13315" name="Picture 3" descr="C:\Documents and Settings\user\Рабочий стол\best-hunting-rab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4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ookman Old Style" pitchFamily="18" charset="0"/>
              </a:rPr>
              <a:t>Указывая на отлитого мастером Ф. Вассу свинцового орла - герб Российской империи, помещенный в 1722 г. над Петровскими воротами крепости, экскурсоводы называют его вес: 1069 кг. Старинные   путеводители по Петербургу  указывают вес герба в старинной мере: 65 пудов 10 фунтов и 16 лотов. Справедливо ли округление веса в метрической системе мер, если в одном пуде содержалось 40 фунтов, а в одном  фунте - 32 лота, а русский фунт весил 409, 512 г.?</a:t>
            </a:r>
          </a:p>
        </p:txBody>
      </p:sp>
      <p:pic>
        <p:nvPicPr>
          <p:cNvPr id="12292" name="Picture 4" descr="C:\Documents and Settings\user\Рабочий стол\0_6005d_76d25a8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144000" cy="407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5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1"/>
            <a:ext cx="56886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ookman Old Style" pitchFamily="18" charset="0"/>
              </a:rPr>
              <a:t>Деревянный шпиль Петропавловской крепости, построенной голландцем Германом фон </a:t>
            </a:r>
            <a:r>
              <a:rPr lang="ru-RU" sz="2000" dirty="0" err="1">
                <a:latin typeface="Bookman Old Style" pitchFamily="18" charset="0"/>
              </a:rPr>
              <a:t>Болесом</a:t>
            </a:r>
            <a:r>
              <a:rPr lang="ru-RU" sz="2000" dirty="0">
                <a:latin typeface="Bookman Old Style" pitchFamily="18" charset="0"/>
              </a:rPr>
              <a:t> под наблюдением Доменико </a:t>
            </a:r>
            <a:r>
              <a:rPr lang="ru-RU" sz="2000" dirty="0" err="1">
                <a:latin typeface="Bookman Old Style" pitchFamily="18" charset="0"/>
              </a:rPr>
              <a:t>Трезини</a:t>
            </a:r>
            <a:r>
              <a:rPr lang="ru-RU" sz="2000" dirty="0">
                <a:latin typeface="Bookman Old Style" pitchFamily="18" charset="0"/>
              </a:rPr>
              <a:t>, в 1719 г. был облицован медными досками и позолочен. С этого времени золотая игла собора была видна из любой точки строящегося города вплоть до большого пожара 1756 г., когда шпиль сгорел  вместе с собором.  Собор и  золоченый шпиль </a:t>
            </a:r>
            <a:r>
              <a:rPr lang="ru-RU" sz="2000" dirty="0" smtClean="0">
                <a:latin typeface="Bookman Old Style" pitchFamily="18" charset="0"/>
              </a:rPr>
              <a:t>были </a:t>
            </a:r>
            <a:r>
              <a:rPr lang="ru-RU" sz="2000" dirty="0">
                <a:latin typeface="Bookman Old Style" pitchFamily="18" charset="0"/>
              </a:rPr>
              <a:t>восстановлены только в 1776 г. В 1856 году   шпиль заменили металлическим по проекту инженера Д.И. Жуковского, и при этом он "подрос" на 15,57%. </a:t>
            </a:r>
            <a:endParaRPr lang="ru-RU" sz="2000" dirty="0" smtClean="0"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Какова </a:t>
            </a:r>
            <a:r>
              <a:rPr lang="ru-RU" sz="2000" dirty="0">
                <a:latin typeface="Bookman Old Style" pitchFamily="18" charset="0"/>
              </a:rPr>
              <a:t>была измеренная в метрах высота первой колокольни Петропавловского собора с золоченым шпилем, если это число на 11 меньше числа лет, которые шпиль возвышался над городом? Какова нынешняя высота колокольни собора?</a:t>
            </a:r>
          </a:p>
        </p:txBody>
      </p:sp>
      <p:pic>
        <p:nvPicPr>
          <p:cNvPr id="11266" name="Picture 2" descr="C:\Documents and Settings\user\Рабочий стол\image_4d4c23cb8e3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721" y="1"/>
            <a:ext cx="30622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3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1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000" dirty="0">
                <a:latin typeface="Bookman Old Style" pitchFamily="18" charset="0"/>
              </a:rPr>
              <a:t>На высоту, определенную в предыдущей задаче, </a:t>
            </a:r>
            <a:r>
              <a:rPr lang="ru-RU" sz="2000" dirty="0" smtClean="0">
                <a:latin typeface="Bookman Old Style" pitchFamily="18" charset="0"/>
              </a:rPr>
              <a:t> вознесены </a:t>
            </a:r>
            <a:r>
              <a:rPr lang="ru-RU" sz="2000" dirty="0">
                <a:latin typeface="Bookman Old Style" pitchFamily="18" charset="0"/>
              </a:rPr>
              <a:t>над городом золоченый крест и фигура ангела над "яблоком", венчающим шпиль собора. Определи размеры фигуры ангела, если известно, что ее высота вдвое больше диаметра "яблока", а размах крыльев превышает высоту фигуры на 0,6 м, если суммарный размер всех перечисленных элементов </a:t>
            </a:r>
            <a:endParaRPr lang="ru-RU" sz="2000" dirty="0" smtClean="0"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(</a:t>
            </a:r>
            <a:r>
              <a:rPr lang="ru-RU" sz="2000" dirty="0">
                <a:latin typeface="Bookman Old Style" pitchFamily="18" charset="0"/>
              </a:rPr>
              <a:t>диаметр "яблока", высота фигуры ангела и размах его  крыльев) составляет 8,6м.</a:t>
            </a:r>
          </a:p>
        </p:txBody>
      </p:sp>
      <p:pic>
        <p:nvPicPr>
          <p:cNvPr id="14338" name="Picture 2" descr="C:\Documents and Settings\user\Рабочий стол\0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3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ookman Old Style" pitchFamily="18" charset="0"/>
              </a:rPr>
              <a:t>В 1717 г. флот России имел 90-, 80-, 74-, 66-, 52-пушеные корабли. На 80-пушечном корабле служило на 100 человек меньше, чем на  90-пушечном; на 74-пушечном -  на 100 человек меньше, чем на  80-пушечном. Численность команды </a:t>
            </a:r>
            <a:endParaRPr lang="ru-RU" sz="2000" dirty="0" smtClean="0"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66-пушечного </a:t>
            </a:r>
            <a:r>
              <a:rPr lang="ru-RU" sz="2000" dirty="0">
                <a:latin typeface="Bookman Old Style" pitchFamily="18" charset="0"/>
              </a:rPr>
              <a:t>составляла 0,9 от численности команды </a:t>
            </a:r>
            <a:endParaRPr lang="ru-RU" sz="2000" dirty="0" smtClean="0"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74-пушечного</a:t>
            </a:r>
            <a:r>
              <a:rPr lang="ru-RU" sz="2000" dirty="0">
                <a:latin typeface="Bookman Old Style" pitchFamily="18" charset="0"/>
              </a:rPr>
              <a:t>; на 52-пушечном корабле служило на 120 человек меньше, чем на  66-пушечном. Какова была численность команды каждого из этих кораблей, если известно, что на  </a:t>
            </a:r>
            <a:endParaRPr lang="ru-RU" sz="2000" dirty="0" smtClean="0"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90-пушечном </a:t>
            </a:r>
            <a:r>
              <a:rPr lang="ru-RU" sz="2000" dirty="0">
                <a:latin typeface="Bookman Old Style" pitchFamily="18" charset="0"/>
              </a:rPr>
              <a:t>корабле служило на 370 больше, чем на 52-пушечном?</a:t>
            </a:r>
          </a:p>
        </p:txBody>
      </p:sp>
      <p:pic>
        <p:nvPicPr>
          <p:cNvPr id="15362" name="Picture 2" descr="C:\Documents and Settings\user\Рабочий стол\19906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3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Одним из ведущих направлений формирования патриотического сознания учащихся является краеведение. Школьное краеведение помогает воспитывать у учащихся бережное отношение к природным богатствам, уважение к труду и традициям народа, любовь к родному краю и своей Родине. Знакомство со знаменитыми земляками воспитывает гордость за свою Родину, родной край. 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2051" name="Picture 3" descr="C:\Documents and Settings\user\Рабочий стол\49776500_10_Petropavlovskaya_krepost_17061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42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404664"/>
            <a:ext cx="88105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ТОРЖЕСТВЕННЫЙ ДЕНЬ </a:t>
            </a:r>
            <a:r>
              <a:rPr lang="ru-RU" dirty="0" smtClean="0"/>
              <a:t>СТОЛЕТИЯ  ОТ </a:t>
            </a:r>
            <a:r>
              <a:rPr lang="ru-RU" dirty="0"/>
              <a:t>ОСНОВАНИЯ ГРАДА СВ.ПЕТРА…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«О </a:t>
            </a:r>
            <a:r>
              <a:rPr lang="ru-RU" dirty="0"/>
              <a:t>Первый Петр! Во всем ты первый,</a:t>
            </a:r>
          </a:p>
          <a:p>
            <a:r>
              <a:rPr lang="ru-RU" dirty="0" smtClean="0"/>
              <a:t>Хоть </a:t>
            </a:r>
            <a:r>
              <a:rPr lang="ru-RU" dirty="0"/>
              <a:t>кратко факел твой светил…</a:t>
            </a:r>
          </a:p>
          <a:p>
            <a:r>
              <a:rPr lang="ru-RU" dirty="0" smtClean="0"/>
              <a:t>Но </a:t>
            </a:r>
            <a:r>
              <a:rPr lang="ru-RU" dirty="0"/>
              <a:t>, о премудрый основатель!</a:t>
            </a:r>
          </a:p>
          <a:p>
            <a:r>
              <a:rPr lang="ru-RU" dirty="0" smtClean="0"/>
              <a:t>Одних </a:t>
            </a:r>
            <a:r>
              <a:rPr lang="ru-RU" dirty="0"/>
              <a:t>ли сих творец ты стен?</a:t>
            </a:r>
          </a:p>
          <a:p>
            <a:r>
              <a:rPr lang="ru-RU" dirty="0" smtClean="0"/>
              <a:t>Одних </a:t>
            </a:r>
            <a:r>
              <a:rPr lang="ru-RU" dirty="0"/>
              <a:t>ли сих чудес ты </a:t>
            </a:r>
            <a:r>
              <a:rPr lang="ru-RU" dirty="0" err="1"/>
              <a:t>здатель</a:t>
            </a:r>
            <a:r>
              <a:rPr lang="ru-RU" dirty="0"/>
              <a:t>?</a:t>
            </a:r>
          </a:p>
          <a:p>
            <a:r>
              <a:rPr lang="ru-RU" dirty="0" smtClean="0"/>
              <a:t>Народ </a:t>
            </a:r>
            <a:r>
              <a:rPr lang="ru-RU" dirty="0"/>
              <a:t>тобою сотворен.</a:t>
            </a:r>
          </a:p>
          <a:p>
            <a:r>
              <a:rPr lang="ru-RU" dirty="0" smtClean="0"/>
              <a:t>Народ </a:t>
            </a:r>
            <a:r>
              <a:rPr lang="ru-RU" dirty="0"/>
              <a:t>– трофей в трофеях главный!</a:t>
            </a:r>
          </a:p>
          <a:p>
            <a:r>
              <a:rPr lang="ru-RU" dirty="0" smtClean="0"/>
              <a:t>А </a:t>
            </a:r>
            <a:r>
              <a:rPr lang="ru-RU" dirty="0"/>
              <a:t>ты - России всей творец.</a:t>
            </a:r>
          </a:p>
          <a:p>
            <a:r>
              <a:rPr lang="ru-RU" dirty="0" smtClean="0"/>
              <a:t>О </a:t>
            </a:r>
            <a:r>
              <a:rPr lang="ru-RU" dirty="0"/>
              <a:t>росс! Благословляй венец</a:t>
            </a:r>
          </a:p>
          <a:p>
            <a:r>
              <a:rPr lang="ru-RU" dirty="0" smtClean="0"/>
              <a:t>Петровых </a:t>
            </a:r>
            <a:r>
              <a:rPr lang="ru-RU" dirty="0"/>
              <a:t>стен столетья </a:t>
            </a:r>
            <a:r>
              <a:rPr lang="ru-RU"/>
              <a:t>славный</a:t>
            </a:r>
            <a:r>
              <a:rPr lang="ru-RU" smtClean="0"/>
              <a:t>!»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</a:t>
            </a:r>
          </a:p>
          <a:p>
            <a:r>
              <a:rPr lang="ru-RU" dirty="0" smtClean="0"/>
              <a:t>Семён Бобров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Documents and Settings\user\Рабочий стол\c700b1b6617e5b1d2bb2f301b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4"/>
            <a:ext cx="4836884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Краеведческий материал в учебно-воспитательном процессе эффективен тогда, когда он: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Bookman Old Style" pitchFamily="18" charset="0"/>
              </a:rPr>
              <a:t>является источником получения новых знаний, расширения   </a:t>
            </a:r>
          </a:p>
          <a:p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    кругозора учащихся;</a:t>
            </a:r>
          </a:p>
          <a:p>
            <a:r>
              <a:rPr lang="ru-RU" sz="2000" dirty="0" smtClean="0">
                <a:latin typeface="Bookman Old Style" pitchFamily="18" charset="0"/>
              </a:rPr>
              <a:t>- используется систематически;</a:t>
            </a:r>
          </a:p>
          <a:p>
            <a:r>
              <a:rPr lang="ru-RU" sz="2000" dirty="0" smtClean="0">
                <a:latin typeface="Bookman Old Style" pitchFamily="18" charset="0"/>
              </a:rPr>
              <a:t>- собран и обобщен при непосредственном участии школьников.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17416" name="Picture 8" descr="C:\Documents and Settings\user\Рабочий стол\image_4d4bbb80689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3999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На первый взгляд, у математики и краеведения нет ничего общего. Но в краеведении очень много чисел: даты, единицы измерения длины, массы, площади и т.д., а числа - это уже прерогатива математики. Краеведческие задачи (так мы их назвали) могут быть различного содержания. 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4098" name="Picture 2" descr="C:\Documents and Settings\user\Рабочий стол\kvartalnie-1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615" y="116632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latin typeface="Bookman Old Style" pitchFamily="18" charset="0"/>
              </a:rPr>
              <a:t>Предлагаемые </a:t>
            </a:r>
            <a:r>
              <a:rPr lang="ru-RU" sz="2000" dirty="0">
                <a:latin typeface="Bookman Old Style" pitchFamily="18" charset="0"/>
              </a:rPr>
              <a:t>з</a:t>
            </a:r>
            <a:r>
              <a:rPr lang="ru-RU" sz="2000" dirty="0" smtClean="0">
                <a:latin typeface="Bookman Old Style" pitchFamily="18" charset="0"/>
              </a:rPr>
              <a:t>адачи, содержат исторические данные. Чтобы решить эти задачи, много математики не нужно - пятиклассники  и даже ученики начальной школы их решают запросто! 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Решая задачи, учащиеся вспомнят или узнают  впервые о многих событиях из истории Санкт-Петербурга, о его географии, о годах жизни его строителей и героев, датах возведения памятников истории, шедевров архитектуры. Ответы на все эти вопросы можно найти в справочниках, а можно, решая эти задачи. 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Хотелось бы мне, чтобы учащиеся пошли вторым путем!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2050" name="Picture 2" descr="C:\Documents and Settings\user\Рабочий стол\6d943318db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7"/>
            <a:ext cx="9144000" cy="371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2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0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" y="1484784"/>
            <a:ext cx="9252520" cy="55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Год основания Петербурга знают все. Но попробуй все же вычислить его, если он был первым в ХYII столетии, делящимся на число 13.</a:t>
            </a:r>
            <a:endParaRPr lang="ru-RU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Строить свой "парадиз" Петр Первый приглашал известных зарубежных мастеров. Один из них, швейцарец по происхождению, прибыл на невские берега "к колыбели Петербурга" и стал его первым архитектором. Он умер в возрасте 64 лет, прожив в Петербурге всего на два года меньше, чем на родине. Кто этот архитектор и каковы годы его рождения и смерти?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3074" name="Picture 2" descr="C:\Documents and Settings\user\Рабочий стол\trez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45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7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ookman Old Style" pitchFamily="18" charset="0"/>
              </a:rPr>
              <a:t>Начало Северной войны было неудачным для России - 19 ноября 1700 г. армия Петра I потерпело тяжелое поражение под Нарвой. Царь понял, что для начала борьбы с сильным противником - Швецией - необходим флот, и начал его строить. В 1701 г. на реках Волхове и Луге построили 600 стругов. Вдвое меньше судов дала небольшая Новгородская верфь на реке Поле, впадающей в озеро Ильмень, да еще половину от этого числа составили частные суда, взятые в казну на озерах и реках </a:t>
            </a:r>
            <a:r>
              <a:rPr lang="ru-RU" sz="2000" dirty="0" err="1">
                <a:latin typeface="Bookman Old Style" pitchFamily="18" charset="0"/>
              </a:rPr>
              <a:t>Приладожья</a:t>
            </a:r>
            <a:r>
              <a:rPr lang="ru-RU" sz="2000" dirty="0">
                <a:latin typeface="Bookman Old Style" pitchFamily="18" charset="0"/>
              </a:rPr>
              <a:t>. Все эти суда вошли  в ладожскую флотилию Петра. </a:t>
            </a:r>
            <a:endParaRPr lang="ru-RU" sz="2000" dirty="0" smtClean="0"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Сколько </a:t>
            </a:r>
            <a:r>
              <a:rPr lang="ru-RU" sz="2000" dirty="0">
                <a:latin typeface="Bookman Old Style" pitchFamily="18" charset="0"/>
              </a:rPr>
              <a:t>было судов в этой флотилии, начавшей летнюю  "баталию" 1701 г. на Ладоге?</a:t>
            </a:r>
          </a:p>
        </p:txBody>
      </p:sp>
      <p:pic>
        <p:nvPicPr>
          <p:cNvPr id="4099" name="Picture 3" descr="C:\Documents and Settings\user\Рабочий стол\3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9143999" cy="31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ookman Old Style" pitchFamily="18" charset="0"/>
              </a:rPr>
              <a:t>Зимой 1702 г. была заложена верфь на </a:t>
            </a:r>
            <a:r>
              <a:rPr lang="ru-RU" sz="2000" dirty="0" err="1">
                <a:latin typeface="Bookman Old Style" pitchFamily="18" charset="0"/>
              </a:rPr>
              <a:t>Сяси</a:t>
            </a:r>
            <a:r>
              <a:rPr lang="ru-RU" sz="2000" dirty="0">
                <a:latin typeface="Bookman Old Style" pitchFamily="18" charset="0"/>
              </a:rPr>
              <a:t>, реке, впадающей в Ладожское озеро, и к весне там спустили на воду 15 судов, причем фрегатов оказалось в 1,5 раза меньше, чем   вспомогательных судов. Сколько судов каждого типа построили на этой верфи?</a:t>
            </a:r>
          </a:p>
        </p:txBody>
      </p:sp>
      <p:pic>
        <p:nvPicPr>
          <p:cNvPr id="5122" name="Picture 2" descr="C:\Documents and Settings\user\Рабочий стол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7"/>
            <a:ext cx="9144000" cy="47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7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279</TotalTime>
  <Words>1318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  Внеклассная работа   по математике и краеведению  «Петербургские задачи»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59</cp:revision>
  <dcterms:created xsi:type="dcterms:W3CDTF">2012-08-07T11:32:28Z</dcterms:created>
  <dcterms:modified xsi:type="dcterms:W3CDTF">2012-08-08T10:06:59Z</dcterms:modified>
</cp:coreProperties>
</file>