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32"/>
  </p:notesMasterIdLst>
  <p:sldIdLst>
    <p:sldId id="256" r:id="rId2"/>
    <p:sldId id="268" r:id="rId3"/>
    <p:sldId id="267" r:id="rId4"/>
    <p:sldId id="282" r:id="rId5"/>
    <p:sldId id="279" r:id="rId6"/>
    <p:sldId id="259" r:id="rId7"/>
    <p:sldId id="269" r:id="rId8"/>
    <p:sldId id="258" r:id="rId9"/>
    <p:sldId id="270" r:id="rId10"/>
    <p:sldId id="271" r:id="rId11"/>
    <p:sldId id="265" r:id="rId12"/>
    <p:sldId id="263" r:id="rId13"/>
    <p:sldId id="264" r:id="rId14"/>
    <p:sldId id="266" r:id="rId15"/>
    <p:sldId id="290" r:id="rId16"/>
    <p:sldId id="278" r:id="rId17"/>
    <p:sldId id="309" r:id="rId18"/>
    <p:sldId id="283" r:id="rId19"/>
    <p:sldId id="262" r:id="rId20"/>
    <p:sldId id="311" r:id="rId21"/>
    <p:sldId id="310" r:id="rId22"/>
    <p:sldId id="261" r:id="rId23"/>
    <p:sldId id="292" r:id="rId24"/>
    <p:sldId id="289" r:id="rId25"/>
    <p:sldId id="281" r:id="rId26"/>
    <p:sldId id="272" r:id="rId27"/>
    <p:sldId id="288" r:id="rId28"/>
    <p:sldId id="287" r:id="rId29"/>
    <p:sldId id="276" r:id="rId30"/>
    <p:sldId id="315"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929" autoAdjust="0"/>
  </p:normalViewPr>
  <p:slideViewPr>
    <p:cSldViewPr>
      <p:cViewPr varScale="1">
        <p:scale>
          <a:sx n="84" d="100"/>
          <a:sy n="84"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F4CBBB-92B4-4C61-84C6-545026BAFD78}" type="datetimeFigureOut">
              <a:rPr lang="ru-RU"/>
              <a:pPr>
                <a:defRPr/>
              </a:pPr>
              <a:t>26.05.2012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35CF45-76AF-4935-8637-50A8994FE09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buFont typeface="Wingdings 2"/>
              <a:buChar char=""/>
              <a:defRPr/>
            </a:pPr>
            <a:r>
              <a:rPr lang="ru-RU" dirty="0" smtClean="0">
                <a:solidFill>
                  <a:schemeClr val="tx2">
                    <a:lumMod val="10000"/>
                  </a:schemeClr>
                </a:solidFill>
              </a:rPr>
              <a:t>Памятники собакам, ждущих на протяжении многих лет своих погибших хозяев, установлены во многих городах мира. Памятник на станции </a:t>
            </a:r>
            <a:r>
              <a:rPr lang="ru-RU" dirty="0" err="1" smtClean="0">
                <a:solidFill>
                  <a:schemeClr val="tx2">
                    <a:lumMod val="10000"/>
                  </a:schemeClr>
                </a:solidFill>
              </a:rPr>
              <a:t>Шабуя</a:t>
            </a:r>
            <a:r>
              <a:rPr lang="ru-RU" dirty="0" smtClean="0">
                <a:solidFill>
                  <a:schemeClr val="tx2">
                    <a:lumMod val="10000"/>
                  </a:schemeClr>
                </a:solidFill>
              </a:rPr>
              <a:t> недалеко от Токио, в Эдинбурге </a:t>
            </a:r>
            <a:r>
              <a:rPr lang="ru-RU" dirty="0" err="1" smtClean="0">
                <a:solidFill>
                  <a:schemeClr val="tx2">
                    <a:lumMod val="10000"/>
                  </a:schemeClr>
                </a:solidFill>
              </a:rPr>
              <a:t>скай-терьеру</a:t>
            </a:r>
            <a:r>
              <a:rPr lang="ru-RU" dirty="0" smtClean="0">
                <a:solidFill>
                  <a:schemeClr val="tx2">
                    <a:lumMod val="10000"/>
                  </a:schemeClr>
                </a:solidFill>
              </a:rPr>
              <a:t> Бобби, в США, на р. Миссури — собаке </a:t>
            </a:r>
            <a:r>
              <a:rPr lang="ru-RU" dirty="0" err="1" smtClean="0">
                <a:solidFill>
                  <a:schemeClr val="tx2">
                    <a:lumMod val="10000"/>
                  </a:schemeClr>
                </a:solidFill>
              </a:rPr>
              <a:t>Шепу</a:t>
            </a:r>
            <a:r>
              <a:rPr lang="ru-RU" dirty="0" smtClean="0">
                <a:solidFill>
                  <a:schemeClr val="tx2">
                    <a:lumMod val="10000"/>
                  </a:schemeClr>
                </a:solidFill>
              </a:rPr>
              <a:t>, в Кракове — верному Джеку и многие другие. Поистине героические существа — собаки. </a:t>
            </a:r>
          </a:p>
          <a:p>
            <a:pPr eaLnBrk="1" fontAlgn="auto" hangingPunct="1">
              <a:spcBef>
                <a:spcPts val="0"/>
              </a:spcBef>
              <a:spcAft>
                <a:spcPts val="0"/>
              </a:spcAft>
              <a:buFont typeface="Wingdings 2"/>
              <a:buChar char=""/>
              <a:defRPr/>
            </a:pPr>
            <a:r>
              <a:rPr lang="ru-RU" dirty="0" smtClean="0">
                <a:solidFill>
                  <a:schemeClr val="tx2">
                    <a:lumMod val="10000"/>
                  </a:schemeClr>
                </a:solidFill>
              </a:rPr>
              <a:t>Да, собаки умеют прощать, но не умеют забывать, и примеров тому множество. Житель итальянского городка </a:t>
            </a:r>
            <a:r>
              <a:rPr lang="ru-RU" dirty="0" err="1" smtClean="0">
                <a:solidFill>
                  <a:schemeClr val="tx2">
                    <a:lumMod val="10000"/>
                  </a:schemeClr>
                </a:solidFill>
              </a:rPr>
              <a:t>Борго-Сан-Лоренцо</a:t>
            </a:r>
            <a:r>
              <a:rPr lang="ru-RU" dirty="0" smtClean="0">
                <a:solidFill>
                  <a:schemeClr val="tx2">
                    <a:lumMod val="10000"/>
                  </a:schemeClr>
                </a:solidFill>
              </a:rPr>
              <a:t> Карло </a:t>
            </a:r>
            <a:r>
              <a:rPr lang="ru-RU" dirty="0" err="1" smtClean="0">
                <a:solidFill>
                  <a:schemeClr val="tx2">
                    <a:lumMod val="10000"/>
                  </a:schemeClr>
                </a:solidFill>
              </a:rPr>
              <a:t>Сормани</a:t>
            </a:r>
            <a:r>
              <a:rPr lang="ru-RU" dirty="0" smtClean="0">
                <a:solidFill>
                  <a:schemeClr val="tx2">
                    <a:lumMod val="10000"/>
                  </a:schemeClr>
                </a:solidFill>
              </a:rPr>
              <a:t> нашел в сточной канаве щенка, приютил его и назвал Верным. И пес полностью оправдал свое имя. Каждый день в одно и то же время он приходил к автобусной остановке встречать </a:t>
            </a:r>
            <a:r>
              <a:rPr lang="ru-RU" dirty="0" err="1" smtClean="0">
                <a:solidFill>
                  <a:schemeClr val="tx2">
                    <a:lumMod val="10000"/>
                  </a:schemeClr>
                </a:solidFill>
              </a:rPr>
              <a:t>свое-го</a:t>
            </a:r>
            <a:r>
              <a:rPr lang="ru-RU" dirty="0" smtClean="0">
                <a:solidFill>
                  <a:schemeClr val="tx2">
                    <a:lumMod val="10000"/>
                  </a:schemeClr>
                </a:solidFill>
              </a:rPr>
              <a:t> хозяина. Однажды тот не приехал. Человек погиб, но пес этого не знал. Или не хотел понимать. Несколько лет до конца своей жизни он каждый день приходил на остановку — ждать своего друга. После его смерти жители города собрали деньги, установили памятник Верному и в честь него изготовили золотую медаль. </a:t>
            </a:r>
          </a:p>
          <a:p>
            <a:pPr eaLnBrk="1" fontAlgn="auto" hangingPunct="1">
              <a:spcBef>
                <a:spcPts val="0"/>
              </a:spcBef>
              <a:spcAft>
                <a:spcPts val="0"/>
              </a:spcAft>
              <a:buFont typeface="Wingdings 2"/>
              <a:buChar char=""/>
              <a:defRPr/>
            </a:pPr>
            <a:endParaRPr lang="ru-RU" dirty="0" smtClean="0">
              <a:solidFill>
                <a:schemeClr val="tx2">
                  <a:lumMod val="10000"/>
                </a:schemeClr>
              </a:solidFill>
            </a:endParaRPr>
          </a:p>
          <a:p>
            <a:pPr>
              <a:defRPr/>
            </a:pPr>
            <a:endParaRPr lang="ru-RU" dirty="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7DDA80-CE6C-4A90-B315-3BA7D6124850}" type="slidenum">
              <a:rPr lang="ru-RU" smtClean="0"/>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Неподалеку от Невского 25 января 2000 года установлен памятник "Хорошему коту". </a:t>
            </a:r>
            <a:endParaRPr lang="ru-RU" dirty="0" smtClean="0"/>
          </a:p>
          <a:p>
            <a:pPr>
              <a:defRPr/>
            </a:pPr>
            <a:r>
              <a:rPr lang="ru-RU" dirty="0" smtClean="0">
                <a:solidFill>
                  <a:schemeClr val="tx2">
                    <a:lumMod val="10000"/>
                  </a:schemeClr>
                </a:solidFill>
              </a:rPr>
              <a:t>Поговаривают, что на карниз-постамент взобрался герой популярной некогда песенки "Жил да был черный кот за углом". Но есть и другая, более серьезная, версия. После блокады, когда во время голода съели всех кошек, в Ленинграде расплодились крысы и мыши - разносчики опасных инфекционных болезней. Тогда по специальному распоряжению Советского правительства в город срочно доставили целый вагон усатых охотников. Их выпустили на улицы, и вскоре наступление грызунов было остановлено.</a:t>
            </a:r>
          </a:p>
          <a:p>
            <a:pPr>
              <a:defRPr/>
            </a:pPr>
            <a:endParaRPr lang="ru-RU" dirty="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E45590-6889-4E33-AC0E-DA5FBC5AD392}" type="slidenum">
              <a:rPr lang="ru-RU" smtClean="0"/>
              <a:pPr/>
              <a:t>12</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В доме № 36 на улице Марата появилась новая обитательница – </a:t>
            </a:r>
            <a:r>
              <a:rPr lang="ru-RU" b="1" dirty="0" smtClean="0">
                <a:solidFill>
                  <a:schemeClr val="tx2">
                    <a:lumMod val="10000"/>
                  </a:schemeClr>
                </a:solidFill>
              </a:rPr>
              <a:t>кошка по имени Тишина </a:t>
            </a:r>
            <a:r>
              <a:rPr lang="ru-RU" b="1" dirty="0" err="1" smtClean="0">
                <a:solidFill>
                  <a:schemeClr val="tx2">
                    <a:lumMod val="10000"/>
                  </a:schemeClr>
                </a:solidFill>
              </a:rPr>
              <a:t>Матроскина</a:t>
            </a:r>
            <a:r>
              <a:rPr lang="ru-RU" dirty="0" smtClean="0">
                <a:solidFill>
                  <a:schemeClr val="tx2">
                    <a:lumMod val="10000"/>
                  </a:schemeClr>
                </a:solidFill>
              </a:rPr>
              <a:t>. </a:t>
            </a:r>
          </a:p>
          <a:p>
            <a:pPr>
              <a:defRPr/>
            </a:pPr>
            <a:r>
              <a:rPr lang="ru-RU" dirty="0" smtClean="0">
                <a:solidFill>
                  <a:schemeClr val="tx2">
                    <a:lumMod val="10000"/>
                  </a:schemeClr>
                </a:solidFill>
              </a:rPr>
              <a:t>Ее установили прямо на фасаде здания. Раньше эта кошка сидела на фасаде другого дома, на улице Правды, где размещалась мастерская </a:t>
            </a:r>
            <a:r>
              <a:rPr lang="ru-RU" dirty="0" err="1" smtClean="0">
                <a:solidFill>
                  <a:schemeClr val="tx2">
                    <a:lumMod val="10000"/>
                  </a:schemeClr>
                </a:solidFill>
              </a:rPr>
              <a:t>митьков</a:t>
            </a:r>
            <a:r>
              <a:rPr lang="ru-RU" dirty="0" smtClean="0">
                <a:solidFill>
                  <a:schemeClr val="tx2">
                    <a:lumMod val="10000"/>
                  </a:schemeClr>
                </a:solidFill>
              </a:rPr>
              <a:t>. После того как художники переехали, Тишина </a:t>
            </a:r>
            <a:r>
              <a:rPr lang="ru-RU" dirty="0" err="1" smtClean="0">
                <a:solidFill>
                  <a:schemeClr val="tx2">
                    <a:lumMod val="10000"/>
                  </a:schemeClr>
                </a:solidFill>
              </a:rPr>
              <a:t>Матроскина</a:t>
            </a:r>
            <a:r>
              <a:rPr lang="ru-RU" dirty="0" smtClean="0">
                <a:solidFill>
                  <a:schemeClr val="tx2">
                    <a:lumMod val="10000"/>
                  </a:schemeClr>
                </a:solidFill>
              </a:rPr>
              <a:t> исчезла – </a:t>
            </a:r>
            <a:r>
              <a:rPr lang="ru-RU" dirty="0" err="1" smtClean="0">
                <a:solidFill>
                  <a:schemeClr val="tx2">
                    <a:lumMod val="10000"/>
                  </a:schemeClr>
                </a:solidFill>
              </a:rPr>
              <a:t>митьки</a:t>
            </a:r>
            <a:r>
              <a:rPr lang="ru-RU" dirty="0" smtClean="0">
                <a:solidFill>
                  <a:schemeClr val="tx2">
                    <a:lumMod val="10000"/>
                  </a:schemeClr>
                </a:solidFill>
              </a:rPr>
              <a:t> забрали ее с собой. Сразу же установить кошку на фасад здания не получилось, и фигурка около года хранилась в мастерской. Теперь она вернулась на фасад.</a:t>
            </a:r>
          </a:p>
          <a:p>
            <a:pPr>
              <a:defRPr/>
            </a:pPr>
            <a:endParaRPr lang="ru-RU" dirty="0"/>
          </a:p>
        </p:txBody>
      </p:sp>
      <p:sp>
        <p:nvSpPr>
          <p:cNvPr id="501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C98E5-625E-4391-B352-9D1E7081E160}" type="slidenum">
              <a:rPr lang="ru-RU" smtClean="0"/>
              <a:pPr/>
              <a:t>14</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На главной площади Копенгагена, перед ратушей, стоит замечательный памятник, который в 1941 году выполнил датский скульптор </a:t>
            </a:r>
            <a:r>
              <a:rPr lang="ru-RU" dirty="0" err="1" smtClean="0">
                <a:solidFill>
                  <a:schemeClr val="tx2">
                    <a:lumMod val="10000"/>
                  </a:schemeClr>
                </a:solidFill>
              </a:rPr>
              <a:t>Могенс</a:t>
            </a:r>
            <a:r>
              <a:rPr lang="ru-RU" dirty="0" smtClean="0">
                <a:solidFill>
                  <a:schemeClr val="tx2">
                    <a:lumMod val="10000"/>
                  </a:schemeClr>
                </a:solidFill>
              </a:rPr>
              <a:t> </a:t>
            </a:r>
            <a:r>
              <a:rPr lang="ru-RU" dirty="0" err="1" smtClean="0">
                <a:solidFill>
                  <a:schemeClr val="tx2">
                    <a:lumMod val="10000"/>
                  </a:schemeClr>
                </a:solidFill>
              </a:rPr>
              <a:t>Боггильд</a:t>
            </a:r>
            <a:r>
              <a:rPr lang="ru-RU" dirty="0" smtClean="0">
                <a:solidFill>
                  <a:schemeClr val="tx2">
                    <a:lumMod val="10000"/>
                  </a:schemeClr>
                </a:solidFill>
              </a:rPr>
              <a:t> (</a:t>
            </a:r>
            <a:r>
              <a:rPr lang="ru-RU" dirty="0" err="1" smtClean="0">
                <a:solidFill>
                  <a:schemeClr val="tx2">
                    <a:lumMod val="10000"/>
                  </a:schemeClr>
                </a:solidFill>
              </a:rPr>
              <a:t>Mogens</a:t>
            </a:r>
            <a:r>
              <a:rPr lang="ru-RU" dirty="0" smtClean="0">
                <a:solidFill>
                  <a:schemeClr val="tx2">
                    <a:lumMod val="10000"/>
                  </a:schemeClr>
                </a:solidFill>
              </a:rPr>
              <a:t> </a:t>
            </a:r>
            <a:r>
              <a:rPr lang="ru-RU" dirty="0" err="1" smtClean="0">
                <a:solidFill>
                  <a:schemeClr val="tx2">
                    <a:lumMod val="10000"/>
                  </a:schemeClr>
                </a:solidFill>
              </a:rPr>
              <a:t>Boggild</a:t>
            </a:r>
            <a:r>
              <a:rPr lang="ru-RU" dirty="0" smtClean="0">
                <a:solidFill>
                  <a:schemeClr val="tx2">
                    <a:lumMod val="10000"/>
                  </a:schemeClr>
                </a:solidFill>
              </a:rPr>
              <a:t>, 1901-1987). Он отлил в бронзе свинью, окруженную карабкающимися на нее поросятами. Жители города обычно называют памятник "Поросячьим колодцем", что по-датски (</a:t>
            </a:r>
            <a:r>
              <a:rPr lang="ru-RU" dirty="0" err="1" smtClean="0">
                <a:solidFill>
                  <a:schemeClr val="tx2">
                    <a:lumMod val="10000"/>
                  </a:schemeClr>
                </a:solidFill>
              </a:rPr>
              <a:t>Grisebronden</a:t>
            </a:r>
            <a:r>
              <a:rPr lang="ru-RU" dirty="0" smtClean="0">
                <a:solidFill>
                  <a:schemeClr val="tx2">
                    <a:lumMod val="10000"/>
                  </a:schemeClr>
                </a:solidFill>
              </a:rPr>
              <a:t>) созвучно его официальному названию.</a:t>
            </a:r>
          </a:p>
          <a:p>
            <a:pPr>
              <a:defRPr/>
            </a:pPr>
            <a:r>
              <a:rPr lang="ru-RU" dirty="0" smtClean="0">
                <a:solidFill>
                  <a:schemeClr val="tx2">
                    <a:lumMod val="10000"/>
                  </a:schemeClr>
                </a:solidFill>
              </a:rPr>
              <a:t>Дания, как известно, тоже страна аграрная. Половина всего, что продает она за границу, это сельскохозяйственные продукты. Причем большая часть приходится на свинину, главным образом на знаменитый датский бекон, который экспортируется во все европейские страны. Потому </a:t>
            </a:r>
            <a:endParaRPr lang="ru-RU" dirty="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647DBB-A0F1-4E96-9C39-127C48C75BC5}" type="slidenum">
              <a:rPr lang="ru-RU" smtClean="0"/>
              <a:pPr/>
              <a:t>15</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hangingPunct="1">
              <a:defRPr/>
            </a:pPr>
            <a:r>
              <a:rPr lang="ru-RU" dirty="0" smtClean="0">
                <a:solidFill>
                  <a:schemeClr val="tx2">
                    <a:lumMod val="10000"/>
                  </a:schemeClr>
                </a:solidFill>
              </a:rPr>
              <a:t>Есть на свете монументы и другим домашним животным. На севере Голландии, в городке </a:t>
            </a:r>
            <a:r>
              <a:rPr lang="ru-RU" dirty="0" err="1" smtClean="0">
                <a:solidFill>
                  <a:schemeClr val="tx2">
                    <a:lumMod val="10000"/>
                  </a:schemeClr>
                </a:solidFill>
              </a:rPr>
              <a:t>Леувардене</a:t>
            </a:r>
            <a:r>
              <a:rPr lang="ru-RU" dirty="0" smtClean="0">
                <a:solidFill>
                  <a:schemeClr val="tx2">
                    <a:lumMod val="10000"/>
                  </a:schemeClr>
                </a:solidFill>
              </a:rPr>
              <a:t>, в 1954 году установили памятник корове.</a:t>
            </a:r>
          </a:p>
          <a:p>
            <a:pPr eaLnBrk="1" hangingPunct="1">
              <a:defRPr/>
            </a:pPr>
            <a:r>
              <a:rPr lang="ru-RU" dirty="0" smtClean="0">
                <a:solidFill>
                  <a:schemeClr val="tx2">
                    <a:lumMod val="10000"/>
                  </a:schemeClr>
                </a:solidFill>
              </a:rPr>
              <a:t>На постаменте лаконичная надпись: «Ус </a:t>
            </a:r>
            <a:r>
              <a:rPr lang="ru-RU" dirty="0" err="1" smtClean="0">
                <a:solidFill>
                  <a:schemeClr val="tx2">
                    <a:lumMod val="10000"/>
                  </a:schemeClr>
                </a:solidFill>
              </a:rPr>
              <a:t>мэм</a:t>
            </a:r>
            <a:r>
              <a:rPr lang="ru-RU" dirty="0" smtClean="0">
                <a:solidFill>
                  <a:schemeClr val="tx2">
                    <a:lumMod val="10000"/>
                  </a:schemeClr>
                </a:solidFill>
              </a:rPr>
              <a:t>» — «Наша мама». </a:t>
            </a:r>
          </a:p>
          <a:p>
            <a:pPr>
              <a:defRPr/>
            </a:pPr>
            <a:r>
              <a:rPr lang="ru-RU" dirty="0" smtClean="0">
                <a:solidFill>
                  <a:schemeClr val="tx2">
                    <a:lumMod val="10000"/>
                  </a:schemeClr>
                </a:solidFill>
              </a:rPr>
              <a:t>Ведь именно благодаря буренкам голландские сыры, масло и другие молочные продукты известны во всем мире</a:t>
            </a:r>
            <a:endParaRPr lang="ru-RU" dirty="0"/>
          </a:p>
        </p:txBody>
      </p:sp>
      <p:sp>
        <p:nvSpPr>
          <p:cNvPr id="522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D53F0A-8699-497B-AAD5-E486F4745F66}" type="slidenum">
              <a:rPr lang="ru-RU" smtClean="0"/>
              <a:pPr/>
              <a:t>16</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9 июня 2006 года была открыта ироническая скульптура "Коза". Скульптура установлена в парке "Березовая роща". Авторы скульптуры - Александр Суворов и Дмитрий Постников. </a:t>
            </a:r>
          </a:p>
          <a:p>
            <a:pPr>
              <a:defRPr/>
            </a:pPr>
            <a:r>
              <a:rPr lang="ru-RU" dirty="0" smtClean="0">
                <a:solidFill>
                  <a:schemeClr val="tx2">
                    <a:lumMod val="10000"/>
                  </a:schemeClr>
                </a:solidFill>
              </a:rPr>
              <a:t>Появление скульптуры - дань историческому прошлому города. Более 100 лет назад этот парк был зоной, где отдыхали рабочие ижевского завода, но затем, по мере расширения городского строительства, поблизости были построены частные дома, жители которых стали в этом парке пасти коз. Он получил название "Козий парк".</a:t>
            </a:r>
          </a:p>
          <a:p>
            <a:pPr>
              <a:defRPr/>
            </a:pPr>
            <a:endParaRPr lang="ru-RU" dirty="0"/>
          </a:p>
        </p:txBody>
      </p:sp>
      <p:sp>
        <p:nvSpPr>
          <p:cNvPr id="532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C0ABE-876E-4374-9210-7693C1B3E28C}" type="slidenum">
              <a:rPr lang="ru-RU" smtClean="0"/>
              <a:pPr/>
              <a:t>17</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Можно удивиться: каким только животным не оказывали знаки внимания. Вот, например, в Якутске, возле здания Якутского института мерзлотоведения Сибирского отделения Академии наук, возвышается скульптура мамонта…</a:t>
            </a:r>
            <a:endParaRPr lang="ru-RU" dirty="0"/>
          </a:p>
        </p:txBody>
      </p:sp>
      <p:sp>
        <p:nvSpPr>
          <p:cNvPr id="542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0844A-C0CF-49FC-90E1-921A3EE5BFC7}" type="slidenum">
              <a:rPr lang="ru-RU" smtClean="0"/>
              <a:pPr/>
              <a:t>18</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hangingPunct="1">
              <a:defRPr/>
            </a:pPr>
            <a:r>
              <a:rPr lang="ru-RU" dirty="0" smtClean="0">
                <a:solidFill>
                  <a:schemeClr val="tx2">
                    <a:lumMod val="10000"/>
                  </a:schemeClr>
                </a:solidFill>
              </a:rPr>
              <a:t>Скульптура «Зайчика, спасшегося от наводнения» (установлена 17 мая 2003) находится у Петропавловской крепости на одной из свай, предохраняющей опоры </a:t>
            </a:r>
            <a:r>
              <a:rPr lang="ru-RU" dirty="0" err="1" smtClean="0">
                <a:solidFill>
                  <a:schemeClr val="tx2">
                    <a:lumMod val="10000"/>
                  </a:schemeClr>
                </a:solidFill>
              </a:rPr>
              <a:t>Иоанновского</a:t>
            </a:r>
            <a:r>
              <a:rPr lang="ru-RU" dirty="0" smtClean="0">
                <a:solidFill>
                  <a:schemeClr val="tx2">
                    <a:lumMod val="10000"/>
                  </a:schemeClr>
                </a:solidFill>
              </a:rPr>
              <a:t> моста от ледохода. Существует легенда, что остров был назван Заячьим после того как один ушастый зверек во время наводнения попал в сапог Петра I и спасся. Скульптура стала своеобразным памятником петербургским наводнениям. На его невысоком постаменте указаны метки всех питерских наводнений. Автор скульптуры — Владимир Петровичев, архитектор — Сергей </a:t>
            </a:r>
            <a:r>
              <a:rPr lang="ru-RU" dirty="0" err="1" smtClean="0">
                <a:solidFill>
                  <a:schemeClr val="tx2">
                    <a:lumMod val="10000"/>
                  </a:schemeClr>
                </a:solidFill>
              </a:rPr>
              <a:t>Петченко</a:t>
            </a:r>
            <a:r>
              <a:rPr lang="ru-RU" dirty="0" smtClean="0">
                <a:solidFill>
                  <a:schemeClr val="tx2">
                    <a:lumMod val="10000"/>
                  </a:schemeClr>
                </a:solidFill>
              </a:rPr>
              <a:t>.</a:t>
            </a:r>
          </a:p>
          <a:p>
            <a:pPr eaLnBrk="1" hangingPunct="1">
              <a:defRPr/>
            </a:pPr>
            <a:endParaRPr lang="ru-RU" dirty="0" smtClean="0"/>
          </a:p>
          <a:p>
            <a:pPr>
              <a:defRPr/>
            </a:pPr>
            <a:endParaRPr lang="ru-RU" dirty="0"/>
          </a:p>
        </p:txBody>
      </p:sp>
      <p:sp>
        <p:nvSpPr>
          <p:cNvPr id="553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C4CC06-3FA9-4EE1-9EFB-CC178C10628F}" type="slidenum">
              <a:rPr lang="ru-RU" smtClean="0"/>
              <a:pPr/>
              <a:t>19</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В 1907 году на Петровской набережной установили гранитные скульптуры «ши-цза» (мифологические львы-лягушки). </a:t>
            </a:r>
          </a:p>
          <a:p>
            <a:pPr eaLnBrk="1" hangingPunct="1"/>
            <a:r>
              <a:rPr lang="ru-RU" smtClean="0"/>
              <a:t>В 1901–1903 годах набережную одели в гранит, оформили спуск к Неве, который и украсили этими статуями. В начале ХХ века они находились в городе Гирине, в Маньчжурии. Статуи предполагалось установить в храме генерала Чана, однако после смерти генерала новый губернатор Гирина дарит их приамурскому генерал-губернатору Н.И. Гродекову. Тот в свою очередь подарил статуи Санкт-Петербургу. Перевозка скульптур и установка на набережной были осуществлены за его счёт. За это он попросил на постаментах указать «Дар генерала от инфантерии Н.И. Гродекова», что и было сделано.</a:t>
            </a:r>
          </a:p>
          <a:p>
            <a:pPr eaLnBrk="1" hangingPunct="1"/>
            <a:r>
              <a:rPr lang="ru-RU" smtClean="0"/>
              <a:t> Один из этих «львов» мама, у неё под лапой львёнок, другой — папа. В Китае они охраняли семейный очаг</a:t>
            </a:r>
          </a:p>
          <a:p>
            <a:pPr eaLnBrk="1" hangingPunct="1"/>
            <a:endParaRPr lang="ru-RU" smtClean="0"/>
          </a:p>
        </p:txBody>
      </p:sp>
      <p:sp>
        <p:nvSpPr>
          <p:cNvPr id="563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D8B64E-F762-4452-A4E8-03CB671AFA40}" type="slidenum">
              <a:rPr lang="ru-RU" smtClean="0"/>
              <a:pPr/>
              <a:t>20</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Автор концепции - историк и культуролог Игорь Кобзев - раскопал в старых газетах сообщение о том, что в начале прошлого века из передвижного зоопарка, гастролировавшего в поселке Ижевский Завод, сбежал крокодил, которого долго искали. </a:t>
            </a:r>
          </a:p>
          <a:p>
            <a:pPr>
              <a:defRPr/>
            </a:pPr>
            <a:r>
              <a:rPr lang="ru-RU" dirty="0" smtClean="0">
                <a:solidFill>
                  <a:schemeClr val="tx2">
                    <a:lumMod val="10000"/>
                  </a:schemeClr>
                </a:solidFill>
              </a:rPr>
              <a:t>Второй сюжет - также из истории города. До революции лучшие </a:t>
            </a:r>
            <a:r>
              <a:rPr lang="ru-RU" dirty="0" err="1" smtClean="0">
                <a:solidFill>
                  <a:schemeClr val="tx2">
                    <a:lumMod val="10000"/>
                  </a:schemeClr>
                </a:solidFill>
              </a:rPr>
              <a:t>мастера-оружейники</a:t>
            </a:r>
            <a:r>
              <a:rPr lang="ru-RU" dirty="0" smtClean="0">
                <a:solidFill>
                  <a:schemeClr val="tx2">
                    <a:lumMod val="10000"/>
                  </a:schemeClr>
                </a:solidFill>
              </a:rPr>
              <a:t> получали звание "</a:t>
            </a:r>
            <a:r>
              <a:rPr lang="ru-RU" dirty="0" err="1" smtClean="0">
                <a:solidFill>
                  <a:schemeClr val="tx2">
                    <a:lumMod val="10000"/>
                  </a:schemeClr>
                </a:solidFill>
              </a:rPr>
              <a:t>кафтанщиков</a:t>
            </a:r>
            <a:r>
              <a:rPr lang="ru-RU" dirty="0" smtClean="0">
                <a:solidFill>
                  <a:schemeClr val="tx2">
                    <a:lumMod val="10000"/>
                  </a:schemeClr>
                </a:solidFill>
              </a:rPr>
              <a:t>" и в придачу - фирменную казенную праздничную одежду: зеленый долгополый кафтан и высокий цилиндр. Сходство с рептилией бросалось в глаза, и жители окружающих поселков и городов прозвали всех </a:t>
            </a:r>
            <a:r>
              <a:rPr lang="ru-RU" dirty="0" err="1" smtClean="0">
                <a:solidFill>
                  <a:schemeClr val="tx2">
                    <a:lumMod val="10000"/>
                  </a:schemeClr>
                </a:solidFill>
              </a:rPr>
              <a:t>ижевчан</a:t>
            </a:r>
            <a:r>
              <a:rPr lang="ru-RU" dirty="0" smtClean="0">
                <a:solidFill>
                  <a:schemeClr val="tx2">
                    <a:lumMod val="10000"/>
                  </a:schemeClr>
                </a:solidFill>
              </a:rPr>
              <a:t> крокодилами</a:t>
            </a:r>
            <a:endParaRPr lang="ru-RU" dirty="0"/>
          </a:p>
        </p:txBody>
      </p:sp>
      <p:sp>
        <p:nvSpPr>
          <p:cNvPr id="573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065FB-8281-47C9-B4A8-C008E6B85696}" type="slidenum">
              <a:rPr lang="ru-RU" smtClean="0"/>
              <a:pPr/>
              <a:t>21</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Статуя Чижика-Пыжика работы </a:t>
            </a:r>
            <a:r>
              <a:rPr lang="ru-RU" dirty="0" err="1" smtClean="0">
                <a:solidFill>
                  <a:schemeClr val="tx2">
                    <a:lumMod val="10000"/>
                  </a:schemeClr>
                </a:solidFill>
              </a:rPr>
              <a:t>Резо</a:t>
            </a:r>
            <a:r>
              <a:rPr lang="ru-RU" dirty="0" smtClean="0">
                <a:solidFill>
                  <a:schemeClr val="tx2">
                    <a:lumMod val="10000"/>
                  </a:schemeClr>
                </a:solidFill>
              </a:rPr>
              <a:t> </a:t>
            </a:r>
            <a:r>
              <a:rPr lang="ru-RU" dirty="0" err="1" smtClean="0">
                <a:solidFill>
                  <a:schemeClr val="tx2">
                    <a:lumMod val="10000"/>
                  </a:schemeClr>
                </a:solidFill>
              </a:rPr>
              <a:t>Габриадзе</a:t>
            </a:r>
            <a:r>
              <a:rPr lang="ru-RU" dirty="0" smtClean="0">
                <a:solidFill>
                  <a:schemeClr val="tx2">
                    <a:lumMod val="10000"/>
                  </a:schemeClr>
                </a:solidFill>
              </a:rPr>
              <a:t> появилась в Петербурге в 1994 году во время фестиваля юмора «Золотой Остап». Чижик-Пыжик сидит на Фонтанке у самой воды. Словосочетание «чижик-пыжик» родилось в середине позапрошлого века. Тогда на набережной Фонтанки открылось училище правоведения, воспитанники которого носили форменные мундиры желто-зеленого цвета, из-за чего и получили прозвище «чижики». Студенты любили хаживать в кабак, находившийся рядом с училищем — в полуподвале дома купца Нефедова (дом № 14)... Отсюда и песенка: «Чижик-пыжик, где ты был?»</a:t>
            </a:r>
          </a:p>
          <a:p>
            <a:pPr>
              <a:defRPr/>
            </a:pPr>
            <a:endParaRPr lang="ru-RU" dirty="0"/>
          </a:p>
        </p:txBody>
      </p:sp>
      <p:sp>
        <p:nvSpPr>
          <p:cNvPr id="583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C04C4E-75DC-4CF0-9A5D-A1C2B555D951}" type="slidenum">
              <a:rPr lang="ru-RU" smtClean="0"/>
              <a:pPr/>
              <a:t>22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buFont typeface="Wingdings 2"/>
              <a:buChar char=""/>
              <a:defRPr/>
            </a:pPr>
            <a:r>
              <a:rPr lang="ru-RU" dirty="0" smtClean="0">
                <a:solidFill>
                  <a:schemeClr val="tx2">
                    <a:lumMod val="10000"/>
                  </a:schemeClr>
                </a:solidFill>
              </a:rPr>
              <a:t>Недалеко от Парижа (Франция), в самом центре собачьего кладбища, сооружен монумент: на высоком постаменте скульптура собаки, на спине которой лежит ребенок, держащийся руками за ошейник. Внизу надпись:</a:t>
            </a:r>
          </a:p>
          <a:p>
            <a:pPr eaLnBrk="1" fontAlgn="auto" hangingPunct="1">
              <a:spcBef>
                <a:spcPts val="0"/>
              </a:spcBef>
              <a:spcAft>
                <a:spcPts val="0"/>
              </a:spcAft>
              <a:buFont typeface="Wingdings 2"/>
              <a:buChar char=""/>
              <a:defRPr/>
            </a:pPr>
            <a:r>
              <a:rPr lang="ru-RU" dirty="0" smtClean="0">
                <a:solidFill>
                  <a:schemeClr val="tx2">
                    <a:lumMod val="10000"/>
                  </a:schemeClr>
                </a:solidFill>
              </a:rPr>
              <a:t>«Барри из Большого Сен-Бернара. Он спас жизнь сорока человекам. Сорок первый убил его».</a:t>
            </a:r>
          </a:p>
          <a:p>
            <a:pPr>
              <a:defRPr/>
            </a:pPr>
            <a:endParaRPr lang="ru-RU" dirty="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AA625D-DB5F-477A-B516-4DC658AD0C8E}" type="slidenum">
              <a:rPr lang="ru-RU" smtClean="0"/>
              <a:pPr/>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Каждый знает выражение «Гуси Рим спасли». А откуда оно пошло? В начале IV в. до н.э. галлы (в переводе с латыни: «петухи»), заселявшие север Италии, двинулись на Рим. Однажды ночью отряды галлов поднялись на Капитолийский холм. Кругом стояла тишина: усталые защитники крепости и дозорные спали. Не почуяли ничего и сторожевые собаки. Но вдруг в Капитолии послышалось гоготание. Это закричали священные гуси при храме богини Юноны, услышавшие бряцание оружия. Гогоча и хлопая крыльями, птицы подняли такой шум, что римляне проснулись и отразили нападение врагов. Так гуси спасли Рим. С той поры римляне стали относиться к гусям очень уважительно. В честь этих птиц они не только учредили специальные празднества, но и установили им памятник</a:t>
            </a:r>
            <a:endParaRPr lang="ru-RU" dirty="0"/>
          </a:p>
        </p:txBody>
      </p:sp>
      <p:sp>
        <p:nvSpPr>
          <p:cNvPr id="593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3AC20-ABEA-4368-88CF-9C2CFB735721}" type="slidenum">
              <a:rPr lang="ru-RU" smtClean="0"/>
              <a:pPr/>
              <a:t>24</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...В жанровой скульптуре эллинистического времени весьма видное место занимают изображения детей. Это обращение скульптуры к изображению детей является большим новшеством. Искусство эпохи архаики и классики уклонялось от имеющих самодовлеющее значение изображений детей и особенно младенцев... В ряду этих жанровых изображений детей заслуживает особого внимания дошедшая до нас в римской мраморной копии с бронзового оригинала скульптура </a:t>
            </a:r>
            <a:r>
              <a:rPr lang="ru-RU" dirty="0" err="1" smtClean="0">
                <a:solidFill>
                  <a:schemeClr val="tx2">
                    <a:lumMod val="10000"/>
                  </a:schemeClr>
                </a:solidFill>
              </a:rPr>
              <a:t>Боэфа</a:t>
            </a:r>
            <a:r>
              <a:rPr lang="ru-RU" dirty="0" smtClean="0">
                <a:solidFill>
                  <a:schemeClr val="tx2">
                    <a:lumMod val="10000"/>
                  </a:schemeClr>
                </a:solidFill>
              </a:rPr>
              <a:t> </a:t>
            </a:r>
            <a:r>
              <a:rPr lang="ru-RU" dirty="0" err="1" smtClean="0">
                <a:solidFill>
                  <a:schemeClr val="tx2">
                    <a:lumMod val="10000"/>
                  </a:schemeClr>
                </a:solidFill>
              </a:rPr>
              <a:t>Колхедонского</a:t>
            </a:r>
            <a:r>
              <a:rPr lang="ru-RU" dirty="0" smtClean="0">
                <a:solidFill>
                  <a:schemeClr val="tx2">
                    <a:lumMod val="10000"/>
                  </a:schemeClr>
                </a:solidFill>
              </a:rPr>
              <a:t>, представляющая мальчика, борющегося с гусем (первая половина II века [до н.э.]). Эта скульптура любопытна не только самой тщательной передачей пухлого детского тела, контрастирующего с жестким оперением птицы, но и эффектным построением группы, имеющей по форме пирамидальную конструкцию.</a:t>
            </a:r>
            <a:endParaRPr lang="ru-RU" dirty="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416E7-C02E-4AD7-A9E7-16146E73B1DA}" type="slidenum">
              <a:rPr lang="ru-RU" smtClean="0"/>
              <a:pPr/>
              <a:t>25</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buFont typeface="Wingdings 2"/>
              <a:buChar char=""/>
              <a:defRPr/>
            </a:pPr>
            <a:r>
              <a:rPr lang="ru-RU" dirty="0" smtClean="0">
                <a:solidFill>
                  <a:schemeClr val="tx2">
                    <a:lumMod val="10000"/>
                  </a:schemeClr>
                </a:solidFill>
              </a:rPr>
              <a:t> Памятник маме-утке и ее восьми утятам из сказки Роберта </a:t>
            </a:r>
            <a:r>
              <a:rPr lang="ru-RU" dirty="0" err="1" smtClean="0">
                <a:solidFill>
                  <a:schemeClr val="tx2">
                    <a:lumMod val="10000"/>
                  </a:schemeClr>
                </a:solidFill>
              </a:rPr>
              <a:t>Макклоски</a:t>
            </a:r>
            <a:r>
              <a:rPr lang="ru-RU" dirty="0" smtClean="0">
                <a:solidFill>
                  <a:schemeClr val="tx2">
                    <a:lumMod val="10000"/>
                  </a:schemeClr>
                </a:solidFill>
              </a:rPr>
              <a:t> «Дайте дорогу утятам».  Установлен в 1991 году,  подарен Барбарой Буш Раисе Горбачевой.  Адрес - Москва, в сквере у Новодевичьего монастыря</a:t>
            </a:r>
          </a:p>
          <a:p>
            <a:pPr eaLnBrk="1" fontAlgn="auto" hangingPunct="1">
              <a:spcBef>
                <a:spcPts val="0"/>
              </a:spcBef>
              <a:spcAft>
                <a:spcPts val="0"/>
              </a:spcAft>
              <a:buFont typeface="Wingdings 2"/>
              <a:buChar char=""/>
              <a:defRPr/>
            </a:pPr>
            <a:r>
              <a:rPr lang="ru-RU" dirty="0" smtClean="0">
                <a:solidFill>
                  <a:schemeClr val="tx2">
                    <a:lumMod val="10000"/>
                  </a:schemeClr>
                </a:solidFill>
              </a:rPr>
              <a:t>(Новодевичий проезд, 1).</a:t>
            </a:r>
          </a:p>
          <a:p>
            <a:pPr eaLnBrk="1" fontAlgn="auto" hangingPunct="1">
              <a:spcBef>
                <a:spcPts val="0"/>
              </a:spcBef>
              <a:spcAft>
                <a:spcPts val="0"/>
              </a:spcAft>
              <a:buFont typeface="Wingdings 2"/>
              <a:buChar char=""/>
              <a:defRPr/>
            </a:pPr>
            <a:r>
              <a:rPr lang="ru-RU" dirty="0" smtClean="0">
                <a:solidFill>
                  <a:schemeClr val="tx2">
                    <a:lumMod val="10000"/>
                  </a:schemeClr>
                </a:solidFill>
              </a:rPr>
              <a:t>    Скульптор Нэнси </a:t>
            </a:r>
            <a:r>
              <a:rPr lang="ru-RU" dirty="0" err="1" smtClean="0">
                <a:solidFill>
                  <a:schemeClr val="tx2">
                    <a:lumMod val="10000"/>
                  </a:schemeClr>
                </a:solidFill>
              </a:rPr>
              <a:t>Шен</a:t>
            </a:r>
            <a:r>
              <a:rPr lang="ru-RU" dirty="0" smtClean="0">
                <a:solidFill>
                  <a:schemeClr val="tx2">
                    <a:lumMod val="10000"/>
                  </a:schemeClr>
                </a:solidFill>
              </a:rPr>
              <a:t> (копия скульптуры из центрального парка Бостона).</a:t>
            </a:r>
          </a:p>
          <a:p>
            <a:pPr>
              <a:defRPr/>
            </a:pPr>
            <a:endParaRPr lang="ru-RU" dirty="0"/>
          </a:p>
        </p:txBody>
      </p:sp>
      <p:sp>
        <p:nvSpPr>
          <p:cNvPr id="614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DFEBA-3E02-4869-8EE2-A109C640C913}" type="slidenum">
              <a:rPr lang="ru-RU" smtClean="0"/>
              <a:pPr/>
              <a:t>26</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Почему? В те времена хлопок был единственной культурой, которую возделывали фермеры в Алабаме. Он рос там отменно, и аграрии не хотели даже пробовать сеять что-либо другое. Однако долгоносики, истребив урожай, заставили фермеров срочно засевать поля несъедобными для этих насекомых растениями: картофелем, кукурузой, сахарным тростником, кормовыми травами… И в том же году дела у фермеров наладились, они не только покрыли убытки, но и получили немалую прибыль. Словом, как ни парадоксально, долгоносик оказался их благодетелем. И ему поставили памятник: богиня плодородия Церера держит на вытянутых руках над головой жучка-вредителя с длинным хоботком</a:t>
            </a:r>
            <a:endParaRPr lang="ru-RU" dirty="0"/>
          </a:p>
        </p:txBody>
      </p:sp>
      <p:sp>
        <p:nvSpPr>
          <p:cNvPr id="624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4E3318-D7B7-4137-9BE6-22C74058EB72}" type="slidenum">
              <a:rPr lang="ru-RU" smtClean="0"/>
              <a:pPr/>
              <a:t>27</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buFont typeface="Wingdings 2"/>
              <a:buChar char=""/>
              <a:defRPr/>
            </a:pPr>
            <a:r>
              <a:rPr lang="ru-RU" dirty="0" smtClean="0">
                <a:solidFill>
                  <a:schemeClr val="tx2">
                    <a:lumMod val="10000"/>
                  </a:schemeClr>
                </a:solidFill>
              </a:rPr>
              <a:t>В американском штате Юта, в городе </a:t>
            </a:r>
            <a:r>
              <a:rPr lang="ru-RU" dirty="0" err="1" smtClean="0">
                <a:solidFill>
                  <a:schemeClr val="tx2">
                    <a:lumMod val="10000"/>
                  </a:schemeClr>
                </a:solidFill>
              </a:rPr>
              <a:t>Солт-Лейк-Сити</a:t>
            </a:r>
            <a:r>
              <a:rPr lang="ru-RU" dirty="0" smtClean="0">
                <a:solidFill>
                  <a:schemeClr val="tx2">
                    <a:lumMod val="10000"/>
                  </a:schemeClr>
                </a:solidFill>
              </a:rPr>
              <a:t>, возвышается гранитная колонна, увенчанная большим шаром с двумя чайками на нем.</a:t>
            </a:r>
          </a:p>
          <a:p>
            <a:pPr eaLnBrk="1" fontAlgn="auto" hangingPunct="1">
              <a:spcBef>
                <a:spcPts val="0"/>
              </a:spcBef>
              <a:spcAft>
                <a:spcPts val="0"/>
              </a:spcAft>
              <a:buFont typeface="Wingdings 2"/>
              <a:buChar char=""/>
              <a:defRPr/>
            </a:pPr>
            <a:endParaRPr lang="ru-RU" dirty="0" smtClean="0">
              <a:solidFill>
                <a:schemeClr val="tx2">
                  <a:lumMod val="10000"/>
                </a:schemeClr>
              </a:solidFill>
            </a:endParaRPr>
          </a:p>
          <a:p>
            <a:pPr eaLnBrk="1" fontAlgn="auto" hangingPunct="1">
              <a:spcBef>
                <a:spcPts val="0"/>
              </a:spcBef>
              <a:spcAft>
                <a:spcPts val="0"/>
              </a:spcAft>
              <a:buFont typeface="Wingdings 2"/>
              <a:buChar char=""/>
              <a:defRPr/>
            </a:pPr>
            <a:r>
              <a:rPr lang="ru-RU" dirty="0" smtClean="0">
                <a:solidFill>
                  <a:schemeClr val="tx2">
                    <a:lumMod val="10000"/>
                  </a:schemeClr>
                </a:solidFill>
              </a:rPr>
              <a:t>На цоколе установлены барельефы, повествующие об истории, случившейся здесь в середине XIX века. Во времена первых переселенцев на хлебные поля напали полчища саранчи. Люди думали, что они обречены на голодную смерть, что саранча сожрет все посевы. Однако с запада вдруг прилетели несметные </a:t>
            </a:r>
            <a:r>
              <a:rPr lang="ru-RU" dirty="0" err="1" smtClean="0">
                <a:solidFill>
                  <a:schemeClr val="tx2">
                    <a:lumMod val="10000"/>
                  </a:schemeClr>
                </a:solidFill>
              </a:rPr>
              <a:t>cтаи</a:t>
            </a:r>
            <a:r>
              <a:rPr lang="ru-RU" dirty="0" smtClean="0">
                <a:solidFill>
                  <a:schemeClr val="tx2">
                    <a:lumMod val="10000"/>
                  </a:schemeClr>
                </a:solidFill>
              </a:rPr>
              <a:t> чаек. С громкими криками они помчались в поля, закрыв на время солнце. “Мало саранчи, еще птицы напали на наш урожай!” - роптал народ. Но чайки бросились не на хлеб, а на саранчу. Ко всеобщему удивлению уничтожили всех насекомых. И хотя много злаков все-таки погибло, но и оставшегося хватило, чтобы пережить первую трудную зиму</a:t>
            </a:r>
            <a:endParaRPr lang="ru-RU" dirty="0"/>
          </a:p>
        </p:txBody>
      </p:sp>
      <p:sp>
        <p:nvSpPr>
          <p:cNvPr id="634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D4870-D0FF-44D9-B485-F12FD8F34FB0}" type="slidenum">
              <a:rPr lang="ru-RU" smtClean="0"/>
              <a:pPr/>
              <a:t>28</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ctr" eaLnBrk="1" hangingPunct="1">
              <a:defRPr/>
            </a:pPr>
            <a:r>
              <a:rPr lang="ru-RU" dirty="0" smtClean="0">
                <a:solidFill>
                  <a:schemeClr val="tx2">
                    <a:lumMod val="10000"/>
                  </a:schemeClr>
                </a:solidFill>
              </a:rPr>
              <a:t>Несложно догадаться, что памятник </a:t>
            </a:r>
            <a:r>
              <a:rPr lang="ru-RU" dirty="0" err="1" smtClean="0">
                <a:solidFill>
                  <a:schemeClr val="tx2">
                    <a:lumMod val="10000"/>
                  </a:schemeClr>
                </a:solidFill>
              </a:rPr>
              <a:t>бременским</a:t>
            </a:r>
            <a:r>
              <a:rPr lang="ru-RU" dirty="0" smtClean="0">
                <a:solidFill>
                  <a:schemeClr val="tx2">
                    <a:lumMod val="10000"/>
                  </a:schemeClr>
                </a:solidFill>
              </a:rPr>
              <a:t> музыкантам стоит в германском городе Бремене. Знаменитые герои — Осел, Пес, Кот и Петух выстроили пирамиду прямо у стен городской ратуши. Автор этого памятника — Герхард Маркс.</a:t>
            </a:r>
          </a:p>
          <a:p>
            <a:pPr algn="ctr" eaLnBrk="1" hangingPunct="1">
              <a:defRPr/>
            </a:pPr>
            <a:r>
              <a:rPr lang="ru-RU" dirty="0" smtClean="0">
                <a:solidFill>
                  <a:schemeClr val="tx2">
                    <a:lumMod val="10000"/>
                  </a:schemeClr>
                </a:solidFill>
              </a:rPr>
              <a:t>«И тут они разом закричали:</a:t>
            </a:r>
          </a:p>
          <a:p>
            <a:pPr algn="ctr" eaLnBrk="1" hangingPunct="1">
              <a:defRPr/>
            </a:pPr>
            <a:r>
              <a:rPr lang="ru-RU" dirty="0" smtClean="0">
                <a:solidFill>
                  <a:schemeClr val="tx2">
                    <a:lumMod val="10000"/>
                  </a:schemeClr>
                </a:solidFill>
              </a:rPr>
              <a:t>осел — </a:t>
            </a:r>
            <a:r>
              <a:rPr lang="ru-RU" dirty="0" err="1" smtClean="0">
                <a:solidFill>
                  <a:schemeClr val="tx2">
                    <a:lumMod val="10000"/>
                  </a:schemeClr>
                </a:solidFill>
              </a:rPr>
              <a:t>по-ослиному</a:t>
            </a:r>
            <a:r>
              <a:rPr lang="ru-RU" dirty="0" smtClean="0">
                <a:solidFill>
                  <a:schemeClr val="tx2">
                    <a:lumMod val="10000"/>
                  </a:schemeClr>
                </a:solidFill>
              </a:rPr>
              <a:t>,</a:t>
            </a:r>
          </a:p>
          <a:p>
            <a:pPr algn="ctr" eaLnBrk="1" hangingPunct="1">
              <a:defRPr/>
            </a:pPr>
            <a:r>
              <a:rPr lang="ru-RU" dirty="0" smtClean="0">
                <a:solidFill>
                  <a:schemeClr val="tx2">
                    <a:lumMod val="10000"/>
                  </a:schemeClr>
                </a:solidFill>
              </a:rPr>
              <a:t>собака — по-собачьи,</a:t>
            </a:r>
          </a:p>
          <a:p>
            <a:pPr algn="ctr" eaLnBrk="1" hangingPunct="1">
              <a:defRPr/>
            </a:pPr>
            <a:r>
              <a:rPr lang="ru-RU" dirty="0" smtClean="0">
                <a:solidFill>
                  <a:schemeClr val="tx2">
                    <a:lumMod val="10000"/>
                  </a:schemeClr>
                </a:solidFill>
              </a:rPr>
              <a:t>кот — по-кошачьи,</a:t>
            </a:r>
          </a:p>
          <a:p>
            <a:pPr algn="ctr" eaLnBrk="1" hangingPunct="1">
              <a:defRPr/>
            </a:pPr>
            <a:r>
              <a:rPr lang="ru-RU" dirty="0" smtClean="0">
                <a:solidFill>
                  <a:schemeClr val="tx2">
                    <a:lumMod val="10000"/>
                  </a:schemeClr>
                </a:solidFill>
              </a:rPr>
              <a:t>а петух — закукарекал.</a:t>
            </a:r>
          </a:p>
          <a:p>
            <a:pPr algn="ctr" eaLnBrk="1" hangingPunct="1">
              <a:defRPr/>
            </a:pPr>
            <a:r>
              <a:rPr lang="ru-RU" dirty="0" smtClean="0">
                <a:solidFill>
                  <a:schemeClr val="tx2">
                    <a:lumMod val="10000"/>
                  </a:schemeClr>
                </a:solidFill>
              </a:rPr>
              <a:t>Закричали они и ввалились через окно в комнату.</a:t>
            </a:r>
          </a:p>
          <a:p>
            <a:pPr algn="ctr" eaLnBrk="1" hangingPunct="1">
              <a:defRPr/>
            </a:pPr>
            <a:r>
              <a:rPr lang="ru-RU" dirty="0" err="1" smtClean="0">
                <a:solidFill>
                  <a:schemeClr val="tx2">
                    <a:lumMod val="10000"/>
                  </a:schemeClr>
                </a:solidFill>
              </a:rPr>
              <a:t>Бр</a:t>
            </a:r>
            <a:r>
              <a:rPr lang="ru-RU" dirty="0" smtClean="0">
                <a:solidFill>
                  <a:schemeClr val="tx2">
                    <a:lumMod val="10000"/>
                  </a:schemeClr>
                </a:solidFill>
              </a:rPr>
              <a:t>. Гримм</a:t>
            </a:r>
          </a:p>
          <a:p>
            <a:pPr>
              <a:defRPr/>
            </a:pPr>
            <a:endParaRPr lang="ru-RU" dirty="0"/>
          </a:p>
        </p:txBody>
      </p:sp>
      <p:sp>
        <p:nvSpPr>
          <p:cNvPr id="645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550714-06AF-420C-8EE5-94D57C9EDD98}" type="slidenum">
              <a:rPr lang="ru-RU" smtClean="0"/>
              <a:pPr/>
              <a:t>29</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ctr" eaLnBrk="1" hangingPunct="1">
              <a:defRPr/>
            </a:pPr>
            <a:r>
              <a:rPr lang="ru-RU" dirty="0" smtClean="0">
                <a:solidFill>
                  <a:schemeClr val="tx2">
                    <a:lumMod val="10000"/>
                  </a:schemeClr>
                </a:solidFill>
              </a:rPr>
              <a:t>Несложно догадаться, что памятник </a:t>
            </a:r>
            <a:r>
              <a:rPr lang="ru-RU" dirty="0" err="1" smtClean="0">
                <a:solidFill>
                  <a:schemeClr val="tx2">
                    <a:lumMod val="10000"/>
                  </a:schemeClr>
                </a:solidFill>
              </a:rPr>
              <a:t>бременским</a:t>
            </a:r>
            <a:r>
              <a:rPr lang="ru-RU" dirty="0" smtClean="0">
                <a:solidFill>
                  <a:schemeClr val="tx2">
                    <a:lumMod val="10000"/>
                  </a:schemeClr>
                </a:solidFill>
              </a:rPr>
              <a:t> музыкантам стоит в германском городе Бремене. Знаменитые герои — Осел, Пес, Кот и Петух выстроили пирамиду прямо у стен городской ратуши. Автор этого памятника — Герхард Маркс.</a:t>
            </a:r>
          </a:p>
          <a:p>
            <a:pPr algn="ctr" eaLnBrk="1" hangingPunct="1">
              <a:defRPr/>
            </a:pPr>
            <a:r>
              <a:rPr lang="ru-RU" dirty="0" smtClean="0">
                <a:solidFill>
                  <a:schemeClr val="tx2">
                    <a:lumMod val="10000"/>
                  </a:schemeClr>
                </a:solidFill>
              </a:rPr>
              <a:t>«И тут они разом закричали:</a:t>
            </a:r>
          </a:p>
          <a:p>
            <a:pPr algn="ctr" eaLnBrk="1" hangingPunct="1">
              <a:defRPr/>
            </a:pPr>
            <a:r>
              <a:rPr lang="ru-RU" dirty="0" smtClean="0">
                <a:solidFill>
                  <a:schemeClr val="tx2">
                    <a:lumMod val="10000"/>
                  </a:schemeClr>
                </a:solidFill>
              </a:rPr>
              <a:t>осел — </a:t>
            </a:r>
            <a:r>
              <a:rPr lang="ru-RU" dirty="0" err="1" smtClean="0">
                <a:solidFill>
                  <a:schemeClr val="tx2">
                    <a:lumMod val="10000"/>
                  </a:schemeClr>
                </a:solidFill>
              </a:rPr>
              <a:t>по-ослиному</a:t>
            </a:r>
            <a:r>
              <a:rPr lang="ru-RU" dirty="0" smtClean="0">
                <a:solidFill>
                  <a:schemeClr val="tx2">
                    <a:lumMod val="10000"/>
                  </a:schemeClr>
                </a:solidFill>
              </a:rPr>
              <a:t>,</a:t>
            </a:r>
          </a:p>
          <a:p>
            <a:pPr algn="ctr" eaLnBrk="1" hangingPunct="1">
              <a:defRPr/>
            </a:pPr>
            <a:r>
              <a:rPr lang="ru-RU" dirty="0" smtClean="0">
                <a:solidFill>
                  <a:schemeClr val="tx2">
                    <a:lumMod val="10000"/>
                  </a:schemeClr>
                </a:solidFill>
              </a:rPr>
              <a:t>собака — по-собачьи,</a:t>
            </a:r>
          </a:p>
          <a:p>
            <a:pPr algn="ctr" eaLnBrk="1" hangingPunct="1">
              <a:defRPr/>
            </a:pPr>
            <a:r>
              <a:rPr lang="ru-RU" dirty="0" smtClean="0">
                <a:solidFill>
                  <a:schemeClr val="tx2">
                    <a:lumMod val="10000"/>
                  </a:schemeClr>
                </a:solidFill>
              </a:rPr>
              <a:t>кот — по-кошачьи,</a:t>
            </a:r>
          </a:p>
          <a:p>
            <a:pPr algn="ctr" eaLnBrk="1" hangingPunct="1">
              <a:defRPr/>
            </a:pPr>
            <a:r>
              <a:rPr lang="ru-RU" dirty="0" smtClean="0">
                <a:solidFill>
                  <a:schemeClr val="tx2">
                    <a:lumMod val="10000"/>
                  </a:schemeClr>
                </a:solidFill>
              </a:rPr>
              <a:t>а петух — закукарекал.</a:t>
            </a:r>
          </a:p>
          <a:p>
            <a:pPr algn="ctr" eaLnBrk="1" hangingPunct="1">
              <a:defRPr/>
            </a:pPr>
            <a:r>
              <a:rPr lang="ru-RU" dirty="0" smtClean="0">
                <a:solidFill>
                  <a:schemeClr val="tx2">
                    <a:lumMod val="10000"/>
                  </a:schemeClr>
                </a:solidFill>
              </a:rPr>
              <a:t>Закричали они и ввалились через окно в комнату.</a:t>
            </a:r>
          </a:p>
          <a:p>
            <a:pPr algn="ctr" eaLnBrk="1" hangingPunct="1">
              <a:defRPr/>
            </a:pPr>
            <a:r>
              <a:rPr lang="ru-RU" dirty="0" err="1" smtClean="0">
                <a:solidFill>
                  <a:schemeClr val="tx2">
                    <a:lumMod val="10000"/>
                  </a:schemeClr>
                </a:solidFill>
              </a:rPr>
              <a:t>Бр</a:t>
            </a:r>
            <a:r>
              <a:rPr lang="ru-RU" dirty="0" smtClean="0">
                <a:solidFill>
                  <a:schemeClr val="tx2">
                    <a:lumMod val="10000"/>
                  </a:schemeClr>
                </a:solidFill>
              </a:rPr>
              <a:t>. Гримм</a:t>
            </a:r>
          </a:p>
          <a:p>
            <a:pPr>
              <a:defRPr/>
            </a:pPr>
            <a:endParaRPr lang="ru-RU" dirty="0"/>
          </a:p>
        </p:txBody>
      </p:sp>
      <p:sp>
        <p:nvSpPr>
          <p:cNvPr id="655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8C7CBB-EABA-49FB-BD11-953B2FCBB4B6}" type="slidenum">
              <a:rPr lang="ru-RU" smtClean="0"/>
              <a:pPr/>
              <a:t>30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Его создал в 1935г. скульптор И.Ф.Беспалов по идее академика И.П.Павлова (1849-1936). Цилиндрической пьедестал памятника украшен четырьмя барельефами, отображающими отдельные эпизоды из экспериментальной работы с собаками. Все сюжеты сопровождаются текстами И.П.Павлова.</a:t>
            </a:r>
          </a:p>
          <a:p>
            <a:pPr eaLnBrk="1" hangingPunct="1">
              <a:spcBef>
                <a:spcPct val="0"/>
              </a:spcBef>
            </a:pPr>
            <a:r>
              <a:rPr lang="ru-RU" smtClean="0"/>
              <a:t>Два из них отражают нравственную идею памятника. Приводим их дословно:</a:t>
            </a:r>
          </a:p>
          <a:p>
            <a:pPr eaLnBrk="1" hangingPunct="1">
              <a:spcBef>
                <a:spcPct val="0"/>
              </a:spcBef>
            </a:pPr>
            <a:r>
              <a:rPr lang="ru-RU" smtClean="0"/>
              <a:t>"Собака, благодаря ее давнему расположению к человеку, ее догадливости, терпению и послушанию, служит даже с заметной радостью многие годы, а иногда и всю свою жизнь экспериментатору" и "Пусть собака, помощник и друг человека с доисторических времен, приносится в жертву науке, но наше достоинство обязывает нас, чтобы это происходило непременно и всегда без ненужного мучительства".</a:t>
            </a:r>
          </a:p>
          <a:p>
            <a:pPr eaLnBrk="1" hangingPunct="1">
              <a:spcBef>
                <a:spcPct val="0"/>
              </a:spcBef>
            </a:pPr>
            <a:endParaRPr lang="ru-RU"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6EF923-9598-42A0-8317-8CFFA072A884}" type="slidenum">
              <a:rPr lang="ru-RU" smtClean="0"/>
              <a:pPr/>
              <a:t>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Италия, г. Рим. Памятник волчице, выкормившей основателей Рима, братьев Ромула и Рэма. Памятник установлен на Капитолийском холме. </a:t>
            </a:r>
            <a:endParaRPr lang="ru-RU" dirty="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D0046-BED1-46FC-80BC-9C064EB27831}" type="slidenum">
              <a:rPr lang="ru-RU" smtClean="0"/>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Памятник Бродячей собаке Гаврюше, которую также часто называют просто «доброй собакой». Памятник, выполненный скульптором В.А. Сиваковым, расположен в маленьком дворике, который стал настоящим местом паломничества туристов и жителей Санкт-Петербурга. </a:t>
            </a:r>
          </a:p>
          <a:p>
            <a:pPr eaLnBrk="1" hangingPunct="1"/>
            <a:r>
              <a:rPr lang="ru-RU" smtClean="0"/>
              <a:t>Дело в том, что некоторые горожане считают, что Гаврюша может помочь в достижении каких-либо целей — например, сдать сессию на отлично или найти хорошую работу. Раньше все стены закоулка, где установлен памятник, были исписаны незамысловатыми надписями, но недавно творческая мастерская Юрия Круша подарила собачке «почтовый ящик мечты», куда теперь можно отпускать письма со своими просьбами и пожеланиями.</a:t>
            </a:r>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D6505-4A29-4B21-97F5-A1D7E82718E8}" type="slidenum">
              <a:rPr lang="ru-RU" smtClean="0"/>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Есть в городе и необычный </a:t>
            </a:r>
            <a:r>
              <a:rPr lang="ru-RU" b="1" dirty="0" smtClean="0">
                <a:solidFill>
                  <a:schemeClr val="tx2">
                    <a:lumMod val="10000"/>
                  </a:schemeClr>
                </a:solidFill>
              </a:rPr>
              <a:t>памятник собаке - героине повести И.Тургенева "</a:t>
            </a:r>
            <a:r>
              <a:rPr lang="ru-RU" b="1" dirty="0" err="1" smtClean="0">
                <a:solidFill>
                  <a:schemeClr val="tx2">
                    <a:lumMod val="10000"/>
                  </a:schemeClr>
                </a:solidFill>
              </a:rPr>
              <a:t>Муму</a:t>
            </a:r>
            <a:r>
              <a:rPr lang="ru-RU" b="1" dirty="0" smtClean="0">
                <a:solidFill>
                  <a:schemeClr val="tx2">
                    <a:lumMod val="10000"/>
                  </a:schemeClr>
                </a:solidFill>
              </a:rPr>
              <a:t>". </a:t>
            </a:r>
            <a:endParaRPr lang="ru-RU" dirty="0" smtClean="0">
              <a:solidFill>
                <a:schemeClr val="tx2">
                  <a:lumMod val="10000"/>
                </a:schemeClr>
              </a:solidFill>
            </a:endParaRPr>
          </a:p>
          <a:p>
            <a:pPr>
              <a:defRPr/>
            </a:pPr>
            <a:r>
              <a:rPr lang="ru-RU" dirty="0" smtClean="0">
                <a:solidFill>
                  <a:schemeClr val="tx2">
                    <a:lumMod val="10000"/>
                  </a:schemeClr>
                </a:solidFill>
              </a:rPr>
              <a:t>Увековечены сапоги Герасима и печальная чугунная </a:t>
            </a:r>
            <a:r>
              <a:rPr lang="ru-RU" dirty="0" err="1" smtClean="0">
                <a:solidFill>
                  <a:schemeClr val="tx2">
                    <a:lumMod val="10000"/>
                  </a:schemeClr>
                </a:solidFill>
              </a:rPr>
              <a:t>Муму</a:t>
            </a:r>
            <a:r>
              <a:rPr lang="ru-RU" dirty="0" smtClean="0">
                <a:solidFill>
                  <a:schemeClr val="tx2">
                    <a:lumMod val="10000"/>
                  </a:schemeClr>
                </a:solidFill>
              </a:rPr>
              <a:t> - у ног хозяина. Скульптор - Лиходеев Семен. Памятник находится на пл. Тургенева.</a:t>
            </a:r>
          </a:p>
          <a:p>
            <a:pPr>
              <a:defRPr/>
            </a:pPr>
            <a:endParaRPr lang="ru-RU" dirty="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1F5CE5-D173-4586-89B3-67267EE61445}" type="slidenum">
              <a:rPr lang="ru-RU" smtClean="0"/>
              <a:pPr/>
              <a:t>8</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latin typeface="Cambria" pitchFamily="18" charset="0"/>
              </a:rPr>
              <a:t> Знаменитый герой воронежского писателя Гавриила Николаевича </a:t>
            </a:r>
            <a:r>
              <a:rPr lang="ru-RU" dirty="0" err="1" smtClean="0">
                <a:solidFill>
                  <a:schemeClr val="tx2">
                    <a:lumMod val="10000"/>
                  </a:schemeClr>
                </a:solidFill>
                <a:latin typeface="Cambria" pitchFamily="18" charset="0"/>
              </a:rPr>
              <a:t>Троепольского</a:t>
            </a:r>
            <a:r>
              <a:rPr lang="ru-RU" dirty="0" smtClean="0">
                <a:solidFill>
                  <a:schemeClr val="tx2">
                    <a:lumMod val="10000"/>
                  </a:schemeClr>
                </a:solidFill>
                <a:latin typeface="Cambria" pitchFamily="18" charset="0"/>
              </a:rPr>
              <a:t>. Памятник установлен в день города в 1998 году. Адрес - Воронеж, проспект Революции (быв. Дворянская), дом 50 (у театра кукол "Шут").</a:t>
            </a:r>
            <a:br>
              <a:rPr lang="ru-RU" dirty="0" smtClean="0">
                <a:solidFill>
                  <a:schemeClr val="tx2">
                    <a:lumMod val="10000"/>
                  </a:schemeClr>
                </a:solidFill>
                <a:latin typeface="Cambria" pitchFamily="18" charset="0"/>
              </a:rPr>
            </a:br>
            <a:r>
              <a:rPr lang="ru-RU" dirty="0" smtClean="0">
                <a:solidFill>
                  <a:schemeClr val="tx2">
                    <a:lumMod val="10000"/>
                  </a:schemeClr>
                </a:solidFill>
                <a:latin typeface="Cambria" pitchFamily="18" charset="0"/>
              </a:rPr>
              <a:t>     Скульпторы Эльза Пак и Иван </a:t>
            </a:r>
            <a:r>
              <a:rPr lang="ru-RU" dirty="0" err="1" smtClean="0">
                <a:solidFill>
                  <a:schemeClr val="tx2">
                    <a:lumMod val="10000"/>
                  </a:schemeClr>
                </a:solidFill>
                <a:latin typeface="Cambria" pitchFamily="18" charset="0"/>
              </a:rPr>
              <a:t>Дикунов</a:t>
            </a:r>
            <a:r>
              <a:rPr lang="ru-RU" dirty="0" smtClean="0">
                <a:solidFill>
                  <a:schemeClr val="tx2">
                    <a:lumMod val="10000"/>
                  </a:schemeClr>
                </a:solidFill>
                <a:latin typeface="Cambria" pitchFamily="18" charset="0"/>
              </a:rPr>
              <a:t>.</a:t>
            </a:r>
            <a:br>
              <a:rPr lang="ru-RU" dirty="0" smtClean="0">
                <a:solidFill>
                  <a:schemeClr val="tx2">
                    <a:lumMod val="10000"/>
                  </a:schemeClr>
                </a:solidFill>
                <a:latin typeface="Cambria" pitchFamily="18" charset="0"/>
              </a:rPr>
            </a:br>
            <a:endParaRPr lang="ru-RU" dirty="0" smtClean="0">
              <a:solidFill>
                <a:schemeClr val="tx2">
                  <a:lumMod val="10000"/>
                </a:schemeClr>
              </a:solidFill>
              <a:latin typeface="Cambria" pitchFamily="18" charset="0"/>
            </a:endParaRPr>
          </a:p>
          <a:p>
            <a:pPr>
              <a:defRPr/>
            </a:pPr>
            <a:endParaRPr lang="ru-RU" dirty="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D8B174-2987-4F4B-AA5F-CB39C1306FA3}" type="slidenum">
              <a:rPr lang="ru-RU" smtClean="0"/>
              <a:pPr/>
              <a:t>9</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buFont typeface="Wingdings 2"/>
              <a:buChar char=""/>
              <a:defRPr/>
            </a:pPr>
            <a:r>
              <a:rPr lang="ru-RU" dirty="0" smtClean="0">
                <a:solidFill>
                  <a:schemeClr val="tx2">
                    <a:lumMod val="10000"/>
                  </a:schemeClr>
                </a:solidFill>
              </a:rPr>
              <a:t> Памятник Котенку  с улицы </a:t>
            </a:r>
            <a:r>
              <a:rPr lang="ru-RU" dirty="0" err="1" smtClean="0">
                <a:solidFill>
                  <a:schemeClr val="tx2">
                    <a:lumMod val="10000"/>
                  </a:schemeClr>
                </a:solidFill>
              </a:rPr>
              <a:t>Лизюкова</a:t>
            </a:r>
            <a:r>
              <a:rPr lang="ru-RU" dirty="0" smtClean="0">
                <a:solidFill>
                  <a:schemeClr val="tx2">
                    <a:lumMod val="10000"/>
                  </a:schemeClr>
                </a:solidFill>
              </a:rPr>
              <a:t> из одноименного мультфильма Вячеслава </a:t>
            </a:r>
            <a:r>
              <a:rPr lang="ru-RU" dirty="0" err="1" smtClean="0">
                <a:solidFill>
                  <a:schemeClr val="tx2">
                    <a:lumMod val="10000"/>
                  </a:schemeClr>
                </a:solidFill>
              </a:rPr>
              <a:t>Котеночкина</a:t>
            </a:r>
            <a:r>
              <a:rPr lang="ru-RU" dirty="0" smtClean="0">
                <a:solidFill>
                  <a:schemeClr val="tx2">
                    <a:lumMod val="10000"/>
                  </a:schemeClr>
                </a:solidFill>
              </a:rPr>
              <a:t>.   Установлен в 2003 году.     Адрес - Воронеж, улица </a:t>
            </a:r>
            <a:r>
              <a:rPr lang="ru-RU" dirty="0" err="1" smtClean="0">
                <a:solidFill>
                  <a:schemeClr val="tx2">
                    <a:lumMod val="10000"/>
                  </a:schemeClr>
                </a:solidFill>
              </a:rPr>
              <a:t>Лизюкова</a:t>
            </a:r>
            <a:r>
              <a:rPr lang="ru-RU" dirty="0" smtClean="0">
                <a:solidFill>
                  <a:schemeClr val="tx2">
                    <a:lumMod val="10000"/>
                  </a:schemeClr>
                </a:solidFill>
              </a:rPr>
              <a:t> :-) (у Макдональдса).</a:t>
            </a:r>
          </a:p>
          <a:p>
            <a:pPr eaLnBrk="1" fontAlgn="auto" hangingPunct="1">
              <a:spcBef>
                <a:spcPts val="0"/>
              </a:spcBef>
              <a:spcAft>
                <a:spcPts val="0"/>
              </a:spcAft>
              <a:buFont typeface="Wingdings 2"/>
              <a:buChar char=""/>
              <a:defRPr/>
            </a:pPr>
            <a:r>
              <a:rPr lang="ru-RU" dirty="0" smtClean="0">
                <a:solidFill>
                  <a:schemeClr val="tx2">
                    <a:lumMod val="10000"/>
                  </a:schemeClr>
                </a:solidFill>
              </a:rPr>
              <a:t>    Скульпторы Эльза Пак и Иван </a:t>
            </a:r>
            <a:r>
              <a:rPr lang="ru-RU" dirty="0" err="1" smtClean="0">
                <a:solidFill>
                  <a:schemeClr val="tx2">
                    <a:lumMod val="10000"/>
                  </a:schemeClr>
                </a:solidFill>
              </a:rPr>
              <a:t>Дикунов</a:t>
            </a:r>
            <a:r>
              <a:rPr lang="ru-RU" dirty="0" smtClean="0">
                <a:solidFill>
                  <a:schemeClr val="tx2">
                    <a:lumMod val="10000"/>
                  </a:schemeClr>
                </a:solidFill>
              </a:rPr>
              <a:t>, по эскизу школьницы Ирины </a:t>
            </a:r>
            <a:r>
              <a:rPr lang="ru-RU" dirty="0" err="1" smtClean="0">
                <a:solidFill>
                  <a:schemeClr val="tx2">
                    <a:lumMod val="10000"/>
                  </a:schemeClr>
                </a:solidFill>
              </a:rPr>
              <a:t>Поваровой</a:t>
            </a:r>
            <a:endParaRPr lang="ru-RU" dirty="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304A8F-BD32-47DE-8959-4309CE052AF9}" type="slidenum">
              <a:rPr lang="ru-RU" smtClean="0"/>
              <a:pPr/>
              <a:t>10</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dirty="0" smtClean="0">
                <a:solidFill>
                  <a:schemeClr val="tx2">
                    <a:lumMod val="10000"/>
                  </a:schemeClr>
                </a:solidFill>
              </a:rPr>
              <a:t>Во дворе здания Двенадцати коллегий СПбГУ есть «Памятник кошке». </a:t>
            </a:r>
          </a:p>
          <a:p>
            <a:pPr>
              <a:defRPr/>
            </a:pPr>
            <a:r>
              <a:rPr lang="ru-RU" dirty="0" smtClean="0">
                <a:solidFill>
                  <a:schemeClr val="tx2">
                    <a:lumMod val="10000"/>
                  </a:schemeClr>
                </a:solidFill>
              </a:rPr>
              <a:t>Памятник представляет собой фигуру Кошки высотой около одного метра, которая установлена на гранитном двухметровом постаменте. На постаменте памятника размещены таблички с изречениями о кошках Конрада Лоренца, Бернарда Шоу и других деятелей науки и культуры. Памятник символизирует благодарность и покаяние перед этими животными, которые часто были участниками экспериментов и принесли себя в жертву науке. Надпись на памятнике гласит: "Человечество обязано быть бесконечно благодарным кошке, подарившей миру великое множество первостепенных открытий в физиологии". Идея создания памятника принадлежит академику РАН заслуженному деятелю науки РФ Александру </a:t>
            </a:r>
            <a:r>
              <a:rPr lang="ru-RU" dirty="0" err="1" smtClean="0">
                <a:solidFill>
                  <a:schemeClr val="tx2">
                    <a:lumMod val="10000"/>
                  </a:schemeClr>
                </a:solidFill>
              </a:rPr>
              <a:t>Ноздрачеву</a:t>
            </a:r>
            <a:r>
              <a:rPr lang="ru-RU" dirty="0" smtClean="0">
                <a:solidFill>
                  <a:schemeClr val="tx2">
                    <a:lumMod val="10000"/>
                  </a:schemeClr>
                </a:solidFill>
              </a:rPr>
              <a:t>, изваял Кошку скульптор Анатолий Дема.</a:t>
            </a:r>
          </a:p>
          <a:p>
            <a:pPr>
              <a:defRPr/>
            </a:pPr>
            <a:endParaRPr lang="ru-RU" dirty="0"/>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FEA19B-20CD-44C7-895E-E8774E2D108F}"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fld id="{178B441C-5FB7-4847-8733-A68E1F04CF06}" type="datetimeFigureOut">
              <a:rPr lang="ru-RU"/>
              <a:pPr>
                <a:defRPr/>
              </a:pPr>
              <a:t>26.05.2012</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A76631D-BB55-4559-851B-914C44FB2820}" type="slidenum">
              <a:rPr lang="ru-RU"/>
              <a:pPr>
                <a:defRPr/>
              </a:pPr>
              <a:t>‹#›</a:t>
            </a:fld>
            <a:endParaRPr lang="ru-RU"/>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6C4AC9F-B206-42C8-8550-CDA7D7BC9EB6}" type="datetimeFigureOut">
              <a:rPr lang="ru-RU"/>
              <a:pPr>
                <a:defRPr/>
              </a:pPr>
              <a:t>26.05.2012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417C92E-490E-4AC2-A819-240691626495}" type="slidenum">
              <a:rPr lang="ru-RU"/>
              <a:pPr>
                <a:defRPr/>
              </a:pPr>
              <a:t>‹#›</a:t>
            </a:fld>
            <a:endParaRPr lang="ru-RU"/>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85B74FA-811C-4182-894B-8C314BF91E75}" type="datetimeFigureOut">
              <a:rPr lang="ru-RU"/>
              <a:pPr>
                <a:defRPr/>
              </a:pPr>
              <a:t>26.05.2012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7AAF1F4-0194-4F99-AA88-84BAB0C172E5}" type="slidenum">
              <a:rPr lang="ru-RU"/>
              <a:pPr>
                <a:defRPr/>
              </a:pPr>
              <a:t>‹#›</a:t>
            </a:fld>
            <a:endParaRPr lang="ru-RU"/>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B58F3DEF-CF61-4646-B507-036F687E2624}" type="datetimeFigureOut">
              <a:rPr lang="ru-RU"/>
              <a:pPr>
                <a:defRPr/>
              </a:pPr>
              <a:t>26.05.2012</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87CC91-6AB3-4163-92BD-2F69E859118C}" type="slidenum">
              <a:rPr lang="ru-RU"/>
              <a:pPr>
                <a:defRPr/>
              </a:pPr>
              <a:t>‹#›</a:t>
            </a:fld>
            <a:endParaRPr lang="ru-RU"/>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49C252CE-7F7D-484C-A021-8DAFA9C45324}" type="datetimeFigureOut">
              <a:rPr lang="ru-RU"/>
              <a:pPr>
                <a:defRPr/>
              </a:pPr>
              <a:t>26.05.2012</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64C5BF75-4435-4E24-9754-330C95B6730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6AD194D-AA6A-4CB5-9333-B07C80AA7B58}" type="datetimeFigureOut">
              <a:rPr lang="ru-RU"/>
              <a:pPr>
                <a:defRPr/>
              </a:pPr>
              <a:t>26.05.2012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C263AF9-9813-4281-AEFA-4C043D664F9F}" type="slidenum">
              <a:rPr lang="ru-RU"/>
              <a:pPr>
                <a:defRPr/>
              </a:pPr>
              <a:t>‹#›</a:t>
            </a:fld>
            <a:endParaRPr lang="ru-RU"/>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644C8A6E-1FFC-4080-B947-10B30FCAFF38}" type="datetimeFigureOut">
              <a:rPr lang="ru-RU"/>
              <a:pPr>
                <a:defRPr/>
              </a:pPr>
              <a:t>26.05.2012</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28C79870-B3EF-4F01-A290-A770AE8950F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82E225AF-9AD8-4664-A8FA-78629D075EA0}" type="datetimeFigureOut">
              <a:rPr lang="ru-RU"/>
              <a:pPr>
                <a:defRPr/>
              </a:pPr>
              <a:t>26.05.2012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5B96DA6-571E-4980-8C6C-DB63812E3A8D}" type="slidenum">
              <a:rPr lang="ru-RU"/>
              <a:pPr>
                <a:defRPr/>
              </a:pPr>
              <a:t>‹#›</a:t>
            </a:fld>
            <a:endParaRPr lang="ru-RU"/>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7D92B98-C984-46C0-B712-5AEDAA3CA3D6}" type="datetimeFigureOut">
              <a:rPr lang="ru-RU"/>
              <a:pPr>
                <a:defRPr/>
              </a:pPr>
              <a:t>26.05.2012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56690BF0-EB00-41D1-847E-DD5348E1413D}" type="slidenum">
              <a:rPr lang="ru-RU"/>
              <a:pPr>
                <a:defRPr/>
              </a:pPr>
              <a:t>‹#›</a:t>
            </a:fld>
            <a:endParaRPr lang="ru-RU"/>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18741125-7F3F-41E3-BF63-05BCF071A598}" type="datetimeFigureOut">
              <a:rPr lang="ru-RU"/>
              <a:pPr>
                <a:defRPr/>
              </a:pPr>
              <a:t>26.05.2012</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3EA1F7DA-237E-46F4-A29C-2261EDC7C4C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6E2591F5-34F6-432A-A452-86C12B637083}" type="datetimeFigureOut">
              <a:rPr lang="ru-RU"/>
              <a:pPr>
                <a:defRPr/>
              </a:pPr>
              <a:t>26.05.2012</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819C0F63-D20A-4718-8A14-A5E5ADB5480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2716A22A-E23C-451A-855F-F31244AED48C}" type="datetimeFigureOut">
              <a:rPr lang="ru-RU"/>
              <a:pPr>
                <a:defRPr/>
              </a:pPr>
              <a:t>26.05.2012</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DC1EC663-8783-4455-82B0-8239E411827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73" r:id="rId4"/>
    <p:sldLayoutId id="2147484281" r:id="rId5"/>
    <p:sldLayoutId id="2147484274" r:id="rId6"/>
    <p:sldLayoutId id="2147484275" r:id="rId7"/>
    <p:sldLayoutId id="2147484282" r:id="rId8"/>
    <p:sldLayoutId id="2147484283" r:id="rId9"/>
    <p:sldLayoutId id="2147484276" r:id="rId10"/>
    <p:sldLayoutId id="2147484277" r:id="rId11"/>
  </p:sldLayoutIdLst>
  <p:transition>
    <p:checker dir="vert"/>
  </p:transition>
  <p:timing>
    <p:tnLst>
      <p:par>
        <p:cTn id="1" dur="indefinite" restart="never" nodeType="tmRoot"/>
      </p:par>
    </p:tnLst>
  </p:timing>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audio" Target="file:///C:\Documents%20and%20Settings\&#1040;&#1076;&#1084;&#1080;&#1085;&#1080;&#1089;&#1090;&#1088;&#1072;&#1090;&#1086;&#1088;\&#1056;&#1072;&#1073;&#1086;&#1095;&#1080;&#1081;%20&#1089;&#1090;&#1086;&#1083;\&#1041;&#1088;&#1077;&#1084;&#1077;&#1085;&#1089;&#1082;&#1080;&#1077;%20&#1052;&#1091;&#1079;&#1099;&#1082;&#1072;&#1085;&#1090;&#1099;%20-%20&#1055;&#1077;&#1089;&#1077;&#1085;&#1082;&#1072;%20&#1044;&#1088;&#1091;&#1079;&#1077;&#1081;.mp3"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marL="484632" indent="0" eaLnBrk="1" fontAlgn="auto" hangingPunct="1">
              <a:spcAft>
                <a:spcPts val="0"/>
              </a:spcAft>
              <a:defRPr/>
            </a:pPr>
            <a:r>
              <a:rPr lang="ru-RU" dirty="0" smtClean="0">
                <a:solidFill>
                  <a:schemeClr val="tx2">
                    <a:lumMod val="10000"/>
                  </a:schemeClr>
                </a:solidFill>
              </a:rPr>
              <a:t>Памятники животным</a:t>
            </a:r>
            <a:endParaRPr lang="ru-RU" dirty="0">
              <a:solidFill>
                <a:schemeClr val="tx2">
                  <a:lumMod val="10000"/>
                </a:schemeClr>
              </a:solidFill>
            </a:endParaRPr>
          </a:p>
        </p:txBody>
      </p:sp>
      <p:sp>
        <p:nvSpPr>
          <p:cNvPr id="10243" name="Подзаголовок 2"/>
          <p:cNvSpPr>
            <a:spLocks noGrp="1"/>
          </p:cNvSpPr>
          <p:nvPr>
            <p:ph type="subTitle" idx="1"/>
          </p:nvPr>
        </p:nvSpPr>
        <p:spPr/>
        <p:txBody>
          <a:bodyPr>
            <a:normAutofit/>
          </a:bodyPr>
          <a:lstStyle/>
          <a:p>
            <a:pPr eaLnBrk="1" fontAlgn="auto" hangingPunct="1">
              <a:spcBef>
                <a:spcPct val="0"/>
              </a:spcBef>
              <a:spcAft>
                <a:spcPts val="0"/>
              </a:spcAft>
              <a:buFont typeface="Wingdings 2"/>
              <a:buNone/>
              <a:defRPr/>
            </a:pPr>
            <a:r>
              <a:rPr lang="ru-RU" smtClean="0"/>
              <a:t>К дню защиты животных</a:t>
            </a:r>
          </a:p>
          <a:p>
            <a:pPr eaLnBrk="1" fontAlgn="auto" hangingPunct="1">
              <a:spcBef>
                <a:spcPct val="0"/>
              </a:spcBef>
              <a:spcAft>
                <a:spcPts val="0"/>
              </a:spcAft>
              <a:buFont typeface="Wingdings 2"/>
              <a:buNone/>
              <a:defRPr/>
            </a:pPr>
            <a:r>
              <a:rPr lang="ru-RU" smtClean="0"/>
              <a:t>4 октября</a:t>
            </a:r>
          </a:p>
        </p:txBody>
      </p:sp>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pPr marL="54864" indent="0" algn="ctr" eaLnBrk="1" fontAlgn="auto" hangingPunct="1">
              <a:spcAft>
                <a:spcPts val="0"/>
              </a:spcAft>
              <a:defRPr/>
            </a:pPr>
            <a:r>
              <a:rPr lang="ru-RU" dirty="0" smtClean="0">
                <a:solidFill>
                  <a:schemeClr val="tx2">
                    <a:lumMod val="10000"/>
                  </a:schemeClr>
                </a:solidFill>
              </a:rPr>
              <a:t>Воронеж. Памятник Котенку с улицы </a:t>
            </a:r>
            <a:r>
              <a:rPr lang="ru-RU" dirty="0" err="1" smtClean="0">
                <a:solidFill>
                  <a:schemeClr val="tx2">
                    <a:lumMod val="10000"/>
                  </a:schemeClr>
                </a:solidFill>
              </a:rPr>
              <a:t>Лизюкова</a:t>
            </a:r>
            <a:endParaRPr lang="ru-RU" dirty="0">
              <a:solidFill>
                <a:schemeClr val="tx2">
                  <a:lumMod val="10000"/>
                </a:schemeClr>
              </a:solidFill>
            </a:endParaRPr>
          </a:p>
        </p:txBody>
      </p:sp>
      <p:pic>
        <p:nvPicPr>
          <p:cNvPr id="17411" name="Содержимое 4" descr="Cat_monum.jpg"/>
          <p:cNvPicPr>
            <a:picLocks noGrp="1" noChangeAspect="1"/>
          </p:cNvPicPr>
          <p:nvPr>
            <p:ph sz="half" idx="1"/>
          </p:nvPr>
        </p:nvPicPr>
        <p:blipFill>
          <a:blip r:embed="rId3" cstate="print"/>
          <a:srcRect/>
          <a:stretch>
            <a:fillRect/>
          </a:stretch>
        </p:blipFill>
        <p:spPr>
          <a:xfrm>
            <a:off x="1714500" y="1714500"/>
            <a:ext cx="5643563" cy="4999038"/>
          </a:xfrm>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53536"/>
            <a:ext cx="7572428" cy="889448"/>
          </a:xfrm>
        </p:spPr>
        <p:txBody>
          <a:bodyPr>
            <a:normAutofit fontScale="90000"/>
          </a:bodyPr>
          <a:lstStyle/>
          <a:p>
            <a:pPr marL="54864" indent="0" algn="ctr" eaLnBrk="1" fontAlgn="auto" hangingPunct="1">
              <a:spcAft>
                <a:spcPts val="0"/>
              </a:spcAft>
              <a:defRPr/>
            </a:pPr>
            <a:r>
              <a:rPr lang="ru-RU" sz="5400" dirty="0" smtClean="0">
                <a:solidFill>
                  <a:schemeClr val="tx2">
                    <a:lumMod val="10000"/>
                  </a:schemeClr>
                </a:solidFill>
              </a:rPr>
              <a:t>Памятник кошке</a:t>
            </a:r>
            <a:endParaRPr lang="ru-RU" sz="5400" dirty="0">
              <a:solidFill>
                <a:schemeClr val="tx2">
                  <a:lumMod val="10000"/>
                </a:schemeClr>
              </a:solidFill>
            </a:endParaRPr>
          </a:p>
        </p:txBody>
      </p:sp>
      <p:pic>
        <p:nvPicPr>
          <p:cNvPr id="18435" name="Содержимое 4" descr="1494774_koshka.jpg"/>
          <p:cNvPicPr>
            <a:picLocks noGrp="1" noChangeAspect="1"/>
          </p:cNvPicPr>
          <p:nvPr>
            <p:ph sz="half" idx="1"/>
          </p:nvPr>
        </p:nvPicPr>
        <p:blipFill>
          <a:blip r:embed="rId3" cstate="print"/>
          <a:srcRect/>
          <a:stretch>
            <a:fillRect/>
          </a:stretch>
        </p:blipFill>
        <p:spPr>
          <a:xfrm>
            <a:off x="2714625" y="1071563"/>
            <a:ext cx="3857625" cy="5580062"/>
          </a:xfrm>
        </p:spPr>
      </p:pic>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115328" cy="1000132"/>
          </a:xfrm>
        </p:spPr>
        <p:txBody>
          <a:bodyPr>
            <a:noAutofit/>
          </a:bodyPr>
          <a:lstStyle/>
          <a:p>
            <a:pPr marL="54864" indent="0" algn="ctr" eaLnBrk="1" fontAlgn="auto" hangingPunct="1">
              <a:spcAft>
                <a:spcPts val="0"/>
              </a:spcAft>
              <a:defRPr/>
            </a:pPr>
            <a:r>
              <a:rPr lang="ru-RU" sz="5400" dirty="0" smtClean="0">
                <a:solidFill>
                  <a:schemeClr val="tx2">
                    <a:lumMod val="10000"/>
                  </a:schemeClr>
                </a:solidFill>
              </a:rPr>
              <a:t>«Хорошему коту»</a:t>
            </a:r>
            <a:endParaRPr lang="ru-RU" sz="5400" dirty="0">
              <a:solidFill>
                <a:schemeClr val="tx2">
                  <a:lumMod val="10000"/>
                </a:schemeClr>
              </a:solidFill>
            </a:endParaRPr>
          </a:p>
        </p:txBody>
      </p:sp>
      <p:pic>
        <p:nvPicPr>
          <p:cNvPr id="19459" name="Содержимое 4" descr="1494658_horoshemu.jpg"/>
          <p:cNvPicPr>
            <a:picLocks noGrp="1" noChangeAspect="1"/>
          </p:cNvPicPr>
          <p:nvPr>
            <p:ph sz="half" idx="1"/>
          </p:nvPr>
        </p:nvPicPr>
        <p:blipFill>
          <a:blip r:embed="rId3" cstate="print"/>
          <a:srcRect/>
          <a:stretch>
            <a:fillRect/>
          </a:stretch>
        </p:blipFill>
        <p:spPr>
          <a:xfrm>
            <a:off x="1038225" y="1214438"/>
            <a:ext cx="6962775" cy="5570537"/>
          </a:xfrm>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fontScale="90000"/>
          </a:bodyPr>
          <a:lstStyle/>
          <a:p>
            <a:pPr marL="54864" indent="0" algn="ctr" eaLnBrk="1" fontAlgn="auto" hangingPunct="1">
              <a:spcAft>
                <a:spcPts val="0"/>
              </a:spcAft>
              <a:defRPr/>
            </a:pPr>
            <a:r>
              <a:rPr lang="ru-RU" dirty="0">
                <a:solidFill>
                  <a:schemeClr val="tx2">
                    <a:lumMod val="10000"/>
                  </a:schemeClr>
                </a:solidFill>
              </a:rPr>
              <a:t>Кошка на Малой Садовой</a:t>
            </a:r>
            <a:r>
              <a:rPr lang="ru-RU" dirty="0">
                <a:solidFill>
                  <a:schemeClr val="tx2">
                    <a:tint val="100000"/>
                    <a:shade val="90000"/>
                    <a:satMod val="250000"/>
                    <a:alpha val="100000"/>
                  </a:schemeClr>
                </a:solidFill>
              </a:rPr>
              <a:t/>
            </a:r>
            <a:br>
              <a:rPr lang="ru-RU" dirty="0">
                <a:solidFill>
                  <a:schemeClr val="tx2">
                    <a:tint val="100000"/>
                    <a:shade val="90000"/>
                    <a:satMod val="250000"/>
                    <a:alpha val="100000"/>
                  </a:schemeClr>
                </a:solidFill>
              </a:rPr>
            </a:br>
            <a:endParaRPr lang="ru-RU" dirty="0">
              <a:solidFill>
                <a:schemeClr val="tx2">
                  <a:tint val="100000"/>
                  <a:shade val="90000"/>
                  <a:satMod val="250000"/>
                  <a:alpha val="100000"/>
                </a:schemeClr>
              </a:solidFill>
            </a:endParaRPr>
          </a:p>
        </p:txBody>
      </p:sp>
      <p:pic>
        <p:nvPicPr>
          <p:cNvPr id="20483" name="Содержимое 3" descr="1497197_Mal.jpg"/>
          <p:cNvPicPr>
            <a:picLocks noGrp="1" noChangeAspect="1"/>
          </p:cNvPicPr>
          <p:nvPr>
            <p:ph idx="1"/>
          </p:nvPr>
        </p:nvPicPr>
        <p:blipFill>
          <a:blip r:embed="rId2" cstate="print"/>
          <a:srcRect/>
          <a:stretch>
            <a:fillRect/>
          </a:stretch>
        </p:blipFill>
        <p:spPr>
          <a:xfrm>
            <a:off x="879475" y="928688"/>
            <a:ext cx="7335838" cy="5868987"/>
          </a:xfrm>
        </p:spPr>
      </p:pic>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Содержимое 4" descr="1494933_matros.jpg"/>
          <p:cNvPicPr>
            <a:picLocks noGrp="1" noChangeAspect="1"/>
          </p:cNvPicPr>
          <p:nvPr>
            <p:ph sz="half" idx="1"/>
          </p:nvPr>
        </p:nvPicPr>
        <p:blipFill>
          <a:blip r:embed="rId3" cstate="print"/>
          <a:srcRect/>
          <a:stretch>
            <a:fillRect/>
          </a:stretch>
        </p:blipFill>
        <p:spPr>
          <a:xfrm>
            <a:off x="1471613" y="0"/>
            <a:ext cx="5837237" cy="6858000"/>
          </a:xfrm>
        </p:spPr>
      </p:pic>
      <p:sp>
        <p:nvSpPr>
          <p:cNvPr id="4" name="Содержимое 3"/>
          <p:cNvSpPr>
            <a:spLocks noGrp="1"/>
          </p:cNvSpPr>
          <p:nvPr>
            <p:ph sz="half" idx="2"/>
          </p:nvPr>
        </p:nvSpPr>
        <p:spPr>
          <a:xfrm>
            <a:off x="285750" y="142875"/>
            <a:ext cx="8358188" cy="785813"/>
          </a:xfrm>
        </p:spPr>
        <p:txBody>
          <a:bodyPr>
            <a:noAutofit/>
          </a:bodyPr>
          <a:lstStyle/>
          <a:p>
            <a:pPr marL="448056" indent="-384048" algn="ctr" eaLnBrk="1" fontAlgn="auto" hangingPunct="1">
              <a:spcBef>
                <a:spcPts val="0"/>
              </a:spcBef>
              <a:spcAft>
                <a:spcPts val="0"/>
              </a:spcAft>
              <a:buFont typeface="Wingdings 2"/>
              <a:buNone/>
              <a:defRPr/>
            </a:pPr>
            <a:r>
              <a:rPr lang="ru-RU" sz="3600" b="1" dirty="0" smtClean="0">
                <a:solidFill>
                  <a:schemeClr val="tx2">
                    <a:lumMod val="10000"/>
                  </a:schemeClr>
                </a:solidFill>
              </a:rPr>
              <a:t>Кошка </a:t>
            </a:r>
            <a:r>
              <a:rPr lang="ru-RU" sz="3600" b="1" dirty="0">
                <a:solidFill>
                  <a:schemeClr val="tx2">
                    <a:lumMod val="10000"/>
                  </a:schemeClr>
                </a:solidFill>
              </a:rPr>
              <a:t>по имени Тишина </a:t>
            </a:r>
            <a:r>
              <a:rPr lang="ru-RU" sz="3600" b="1" dirty="0" err="1">
                <a:solidFill>
                  <a:schemeClr val="tx2">
                    <a:lumMod val="10000"/>
                  </a:schemeClr>
                </a:solidFill>
              </a:rPr>
              <a:t>Матроскина</a:t>
            </a:r>
            <a:r>
              <a:rPr lang="ru-RU" sz="3600" b="1" dirty="0">
                <a:solidFill>
                  <a:schemeClr val="tx2">
                    <a:lumMod val="10000"/>
                  </a:schemeClr>
                </a:solidFill>
              </a:rPr>
              <a:t>. </a:t>
            </a:r>
          </a:p>
          <a:p>
            <a:pPr marL="448056" indent="-384048" eaLnBrk="1" fontAlgn="auto" hangingPunct="1">
              <a:spcBef>
                <a:spcPts val="0"/>
              </a:spcBef>
              <a:spcAft>
                <a:spcPts val="0"/>
              </a:spcAft>
              <a:buFont typeface="Wingdings 2"/>
              <a:buChar char=""/>
              <a:defRPr/>
            </a:pPr>
            <a:endParaRPr lang="ru-RU" sz="2000" dirty="0"/>
          </a:p>
        </p:txBody>
      </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58204" cy="928694"/>
          </a:xfrm>
        </p:spPr>
        <p:txBody>
          <a:bodyPr/>
          <a:lstStyle/>
          <a:p>
            <a:pPr marL="54864" indent="0" algn="ctr" eaLnBrk="1" fontAlgn="auto" hangingPunct="1">
              <a:spcAft>
                <a:spcPts val="0"/>
              </a:spcAft>
              <a:defRPr/>
            </a:pPr>
            <a:r>
              <a:rPr lang="ru-RU" dirty="0" smtClean="0">
                <a:solidFill>
                  <a:schemeClr val="tx2">
                    <a:lumMod val="10000"/>
                  </a:schemeClr>
                </a:solidFill>
              </a:rPr>
              <a:t>«Поросячий  колодец»</a:t>
            </a:r>
            <a:endParaRPr lang="ru-RU" dirty="0">
              <a:solidFill>
                <a:schemeClr val="tx2">
                  <a:lumMod val="10000"/>
                </a:schemeClr>
              </a:solidFill>
            </a:endParaRPr>
          </a:p>
        </p:txBody>
      </p:sp>
      <p:pic>
        <p:nvPicPr>
          <p:cNvPr id="22531" name="Содержимое 4" descr="image027.jpg"/>
          <p:cNvPicPr>
            <a:picLocks noGrp="1" noChangeAspect="1"/>
          </p:cNvPicPr>
          <p:nvPr>
            <p:ph sz="half" idx="1"/>
          </p:nvPr>
        </p:nvPicPr>
        <p:blipFill>
          <a:blip r:embed="rId3" cstate="print"/>
          <a:srcRect/>
          <a:stretch>
            <a:fillRect/>
          </a:stretch>
        </p:blipFill>
        <p:spPr>
          <a:xfrm>
            <a:off x="973138" y="1214438"/>
            <a:ext cx="7277100" cy="5432425"/>
          </a:xfrm>
        </p:spPr>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rot="5400000">
            <a:off x="4250529" y="-3107577"/>
            <a:ext cx="1071570" cy="7572428"/>
          </a:xfrm>
          <a:noFill/>
        </p:spPr>
        <p:txBody>
          <a:bodyPr>
            <a:normAutofit/>
          </a:bodyPr>
          <a:lstStyle/>
          <a:p>
            <a:pPr eaLnBrk="1" fontAlgn="auto" hangingPunct="1">
              <a:spcAft>
                <a:spcPts val="0"/>
              </a:spcAft>
              <a:buFont typeface="Wingdings 2"/>
              <a:buNone/>
              <a:defRPr/>
            </a:pPr>
            <a:r>
              <a:rPr lang="ru-RU" sz="4400" dirty="0" smtClean="0">
                <a:solidFill>
                  <a:schemeClr val="accent2"/>
                </a:solidFill>
                <a:effectLst>
                  <a:outerShdw blurRad="38100" dist="38100" dir="2700000" algn="tl">
                    <a:srgbClr val="000000">
                      <a:alpha val="43137"/>
                    </a:srgbClr>
                  </a:outerShdw>
                </a:effectLst>
              </a:rPr>
              <a:t>Памятник</a:t>
            </a:r>
            <a:r>
              <a:rPr lang="ru-RU" sz="4400" dirty="0" smtClean="0">
                <a:solidFill>
                  <a:srgbClr val="FF0000"/>
                </a:solidFill>
                <a:effectLst>
                  <a:outerShdw blurRad="38100" dist="38100" dir="2700000" algn="tl">
                    <a:srgbClr val="000000">
                      <a:alpha val="43137"/>
                    </a:srgbClr>
                  </a:outerShdw>
                </a:effectLst>
              </a:rPr>
              <a:t> </a:t>
            </a:r>
            <a:r>
              <a:rPr lang="ru-RU" sz="4400" dirty="0" smtClean="0">
                <a:solidFill>
                  <a:schemeClr val="accent2"/>
                </a:solidFill>
                <a:effectLst>
                  <a:outerShdw blurRad="38100" dist="38100" dir="2700000" algn="tl">
                    <a:srgbClr val="000000">
                      <a:alpha val="43137"/>
                    </a:srgbClr>
                  </a:outerShdw>
                </a:effectLst>
              </a:rPr>
              <a:t>корове</a:t>
            </a:r>
            <a:endParaRPr lang="ru-RU" sz="4400" dirty="0">
              <a:solidFill>
                <a:schemeClr val="accent2"/>
              </a:solidFill>
              <a:effectLst>
                <a:outerShdw blurRad="38100" dist="38100" dir="2700000" algn="tl">
                  <a:srgbClr val="000000">
                    <a:alpha val="43137"/>
                  </a:srgbClr>
                </a:outerShdw>
              </a:effectLst>
            </a:endParaRPr>
          </a:p>
        </p:txBody>
      </p:sp>
      <p:pic>
        <p:nvPicPr>
          <p:cNvPr id="23555" name="Содержимое 6" descr="DISO-club-cow.jpg"/>
          <p:cNvPicPr>
            <a:picLocks noGrp="1" noChangeAspect="1"/>
          </p:cNvPicPr>
          <p:nvPr>
            <p:ph sz="quarter" idx="2"/>
          </p:nvPr>
        </p:nvPicPr>
        <p:blipFill>
          <a:blip r:embed="rId3" cstate="print"/>
          <a:srcRect/>
          <a:stretch>
            <a:fillRect/>
          </a:stretch>
        </p:blipFill>
        <p:spPr>
          <a:xfrm>
            <a:off x="2286000" y="1285875"/>
            <a:ext cx="4957763" cy="5357813"/>
          </a:xfrm>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7286676" cy="1357322"/>
          </a:xfrm>
        </p:spPr>
        <p:txBody>
          <a:bodyPr>
            <a:noAutofit/>
          </a:bodyPr>
          <a:lstStyle/>
          <a:p>
            <a:pPr indent="0" algn="ctr" eaLnBrk="1" fontAlgn="auto" hangingPunct="1">
              <a:spcAft>
                <a:spcPts val="0"/>
              </a:spcAft>
              <a:defRPr/>
            </a:pPr>
            <a:r>
              <a:rPr lang="ru-RU" sz="4800" dirty="0" smtClean="0">
                <a:solidFill>
                  <a:schemeClr val="tx2">
                    <a:lumMod val="10000"/>
                  </a:schemeClr>
                </a:solidFill>
                <a:effectLst/>
              </a:rPr>
              <a:t>Памятник козе </a:t>
            </a:r>
            <a:r>
              <a:rPr lang="ru-RU" sz="4800" dirty="0" smtClean="0">
                <a:solidFill>
                  <a:schemeClr val="accent1">
                    <a:tint val="83000"/>
                    <a:satMod val="150000"/>
                  </a:schemeClr>
                </a:solidFill>
                <a:effectLst/>
              </a:rPr>
              <a:t/>
            </a:r>
            <a:br>
              <a:rPr lang="ru-RU" sz="4800" dirty="0" smtClean="0">
                <a:solidFill>
                  <a:schemeClr val="accent1">
                    <a:tint val="83000"/>
                    <a:satMod val="150000"/>
                  </a:schemeClr>
                </a:solidFill>
                <a:effectLst/>
              </a:rPr>
            </a:br>
            <a:endParaRPr lang="ru-RU" sz="4800" dirty="0">
              <a:solidFill>
                <a:schemeClr val="accent1">
                  <a:tint val="83000"/>
                  <a:satMod val="150000"/>
                </a:schemeClr>
              </a:solidFill>
              <a:effectLst/>
            </a:endParaRPr>
          </a:p>
        </p:txBody>
      </p:sp>
      <p:pic>
        <p:nvPicPr>
          <p:cNvPr id="24579" name="Содержимое 4" descr="koza.jpg"/>
          <p:cNvPicPr>
            <a:picLocks noGrp="1" noChangeAspect="1"/>
          </p:cNvPicPr>
          <p:nvPr>
            <p:ph sz="half" idx="1"/>
          </p:nvPr>
        </p:nvPicPr>
        <p:blipFill>
          <a:blip r:embed="rId3" cstate="print"/>
          <a:srcRect/>
          <a:stretch>
            <a:fillRect/>
          </a:stretch>
        </p:blipFill>
        <p:spPr>
          <a:xfrm>
            <a:off x="428625" y="969963"/>
            <a:ext cx="8215313" cy="5724525"/>
          </a:xfrm>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43998" cy="928694"/>
          </a:xfrm>
        </p:spPr>
        <p:txBody>
          <a:bodyPr>
            <a:normAutofit fontScale="90000"/>
          </a:bodyPr>
          <a:lstStyle/>
          <a:p>
            <a:pPr marL="54864" indent="0" algn="ctr" eaLnBrk="1" fontAlgn="auto" hangingPunct="1">
              <a:spcAft>
                <a:spcPts val="0"/>
              </a:spcAft>
              <a:defRPr/>
            </a:pPr>
            <a:r>
              <a:rPr lang="ru-RU" sz="4400" b="1" dirty="0" smtClean="0">
                <a:solidFill>
                  <a:schemeClr val="tx2">
                    <a:lumMod val="10000"/>
                  </a:schemeClr>
                </a:solidFill>
              </a:rPr>
              <a:t>Памятник  мамонту</a:t>
            </a:r>
            <a:r>
              <a:rPr lang="ru-RU" sz="2000" dirty="0" smtClean="0">
                <a:solidFill>
                  <a:schemeClr val="tx2">
                    <a:lumMod val="10000"/>
                  </a:schemeClr>
                </a:solidFill>
              </a:rPr>
              <a:t/>
            </a:r>
            <a:br>
              <a:rPr lang="ru-RU" sz="2000" dirty="0" smtClean="0">
                <a:solidFill>
                  <a:schemeClr val="tx2">
                    <a:lumMod val="10000"/>
                  </a:schemeClr>
                </a:solidFill>
              </a:rPr>
            </a:br>
            <a:endParaRPr lang="ru-RU" sz="2800" dirty="0">
              <a:solidFill>
                <a:schemeClr val="tx2">
                  <a:lumMod val="10000"/>
                </a:schemeClr>
              </a:solidFill>
            </a:endParaRPr>
          </a:p>
        </p:txBody>
      </p:sp>
      <p:pic>
        <p:nvPicPr>
          <p:cNvPr id="25603" name="Содержимое 4" descr="DISO-club-mamont.jpg"/>
          <p:cNvPicPr>
            <a:picLocks noGrp="1" noChangeAspect="1"/>
          </p:cNvPicPr>
          <p:nvPr>
            <p:ph sz="half" idx="1"/>
          </p:nvPr>
        </p:nvPicPr>
        <p:blipFill>
          <a:blip r:embed="rId3" cstate="print"/>
          <a:srcRect/>
          <a:stretch>
            <a:fillRect/>
          </a:stretch>
        </p:blipFill>
        <p:spPr>
          <a:xfrm>
            <a:off x="0" y="1500188"/>
            <a:ext cx="4560888" cy="4714875"/>
          </a:xfrm>
        </p:spPr>
      </p:pic>
      <p:pic>
        <p:nvPicPr>
          <p:cNvPr id="25604" name="Содержимое 5" descr="305_Conakry.jpg"/>
          <p:cNvPicPr>
            <a:picLocks noGrp="1" noChangeAspect="1"/>
          </p:cNvPicPr>
          <p:nvPr>
            <p:ph sz="half" idx="2"/>
          </p:nvPr>
        </p:nvPicPr>
        <p:blipFill>
          <a:blip r:embed="rId4" cstate="print"/>
          <a:srcRect/>
          <a:stretch>
            <a:fillRect/>
          </a:stretch>
        </p:blipFill>
        <p:spPr>
          <a:xfrm>
            <a:off x="4648200" y="2071688"/>
            <a:ext cx="4411663" cy="3529012"/>
          </a:xfrm>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18366"/>
          </a:xfrm>
        </p:spPr>
        <p:txBody>
          <a:bodyPr>
            <a:normAutofit fontScale="90000"/>
          </a:bodyPr>
          <a:lstStyle/>
          <a:p>
            <a:pPr marL="54864" indent="0" algn="ctr" eaLnBrk="1" fontAlgn="auto" hangingPunct="1">
              <a:spcAft>
                <a:spcPts val="0"/>
              </a:spcAft>
              <a:defRPr/>
            </a:pPr>
            <a:r>
              <a:rPr lang="ru-RU" dirty="0" smtClean="0">
                <a:solidFill>
                  <a:schemeClr val="tx2">
                    <a:lumMod val="10000"/>
                  </a:schemeClr>
                </a:solidFill>
              </a:rPr>
              <a:t>Санкт-Петербург. Памятник зайцу.</a:t>
            </a:r>
            <a:endParaRPr lang="ru-RU" dirty="0">
              <a:solidFill>
                <a:schemeClr val="tx2">
                  <a:lumMod val="10000"/>
                </a:schemeClr>
              </a:solidFill>
            </a:endParaRPr>
          </a:p>
        </p:txBody>
      </p:sp>
      <p:pic>
        <p:nvPicPr>
          <p:cNvPr id="26627" name="Содержимое 4" descr="1494551_zaitsu.jpg"/>
          <p:cNvPicPr>
            <a:picLocks noGrp="1" noChangeAspect="1"/>
          </p:cNvPicPr>
          <p:nvPr>
            <p:ph sz="half" idx="1"/>
          </p:nvPr>
        </p:nvPicPr>
        <p:blipFill>
          <a:blip r:embed="rId3" cstate="print"/>
          <a:srcRect/>
          <a:stretch>
            <a:fillRect/>
          </a:stretch>
        </p:blipFill>
        <p:spPr>
          <a:xfrm>
            <a:off x="952500" y="1357313"/>
            <a:ext cx="7119938" cy="5340350"/>
          </a:xfrm>
        </p:spPr>
      </p:pic>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3714776" cy="1143008"/>
          </a:xfrm>
        </p:spPr>
        <p:txBody>
          <a:bodyPr>
            <a:noAutofit/>
          </a:bodyPr>
          <a:lstStyle/>
          <a:p>
            <a:pPr marL="54864" indent="0" eaLnBrk="1" fontAlgn="auto" hangingPunct="1">
              <a:spcAft>
                <a:spcPts val="0"/>
              </a:spcAft>
              <a:defRPr/>
            </a:pPr>
            <a:r>
              <a:rPr lang="ru-RU" sz="2800" b="1" dirty="0" smtClean="0">
                <a:solidFill>
                  <a:schemeClr val="tx2">
                    <a:lumMod val="10000"/>
                  </a:schemeClr>
                </a:solidFill>
              </a:rPr>
              <a:t>Памятник Бобби в Эдинбурге</a:t>
            </a:r>
            <a:endParaRPr lang="ru-RU" sz="2800" b="1" dirty="0">
              <a:solidFill>
                <a:schemeClr val="tx2">
                  <a:lumMod val="10000"/>
                </a:schemeClr>
              </a:solidFill>
            </a:endParaRPr>
          </a:p>
        </p:txBody>
      </p:sp>
      <p:pic>
        <p:nvPicPr>
          <p:cNvPr id="9219" name="Содержимое 4" descr="9.jpg"/>
          <p:cNvPicPr>
            <a:picLocks noGrp="1" noChangeAspect="1"/>
          </p:cNvPicPr>
          <p:nvPr>
            <p:ph sz="half" idx="1"/>
          </p:nvPr>
        </p:nvPicPr>
        <p:blipFill>
          <a:blip r:embed="rId3" cstate="print"/>
          <a:srcRect/>
          <a:stretch>
            <a:fillRect/>
          </a:stretch>
        </p:blipFill>
        <p:spPr>
          <a:xfrm>
            <a:off x="257175" y="1471613"/>
            <a:ext cx="3490913" cy="5172075"/>
          </a:xfrm>
        </p:spPr>
      </p:pic>
      <p:pic>
        <p:nvPicPr>
          <p:cNvPr id="9220" name="Picture 2" descr="C:\Documents and Settings\Администратор\Рабочий стол\Луара\4.jpg"/>
          <p:cNvPicPr>
            <a:picLocks noChangeAspect="1" noChangeArrowheads="1"/>
          </p:cNvPicPr>
          <p:nvPr/>
        </p:nvPicPr>
        <p:blipFill>
          <a:blip r:embed="rId4" cstate="print"/>
          <a:srcRect/>
          <a:stretch>
            <a:fillRect/>
          </a:stretch>
        </p:blipFill>
        <p:spPr bwMode="auto">
          <a:xfrm>
            <a:off x="4643438" y="357188"/>
            <a:ext cx="4338637" cy="5527675"/>
          </a:xfrm>
          <a:prstGeom prst="rect">
            <a:avLst/>
          </a:prstGeom>
          <a:noFill/>
          <a:ln w="9525">
            <a:noFill/>
            <a:miter lim="800000"/>
            <a:headEnd/>
            <a:tailEnd/>
          </a:ln>
        </p:spPr>
      </p:pic>
      <p:sp>
        <p:nvSpPr>
          <p:cNvPr id="28678" name="Прямоугольник 7"/>
          <p:cNvSpPr>
            <a:spLocks noChangeArrowheads="1"/>
          </p:cNvSpPr>
          <p:nvPr/>
        </p:nvSpPr>
        <p:spPr bwMode="auto">
          <a:xfrm>
            <a:off x="5143500" y="5857875"/>
            <a:ext cx="3714750" cy="708025"/>
          </a:xfrm>
          <a:prstGeom prst="rect">
            <a:avLst/>
          </a:prstGeom>
          <a:noFill/>
          <a:ln w="9525">
            <a:noFill/>
            <a:miter lim="800000"/>
            <a:headEnd/>
            <a:tailEnd/>
          </a:ln>
        </p:spPr>
        <p:txBody>
          <a:bodyPr>
            <a:spAutoFit/>
          </a:bodyPr>
          <a:lstStyle/>
          <a:p>
            <a:pPr algn="ctr">
              <a:defRPr/>
            </a:pPr>
            <a:r>
              <a:rPr lang="ru-RU" sz="2000" b="1" dirty="0">
                <a:solidFill>
                  <a:schemeClr val="tx2">
                    <a:lumMod val="10000"/>
                  </a:schemeClr>
                </a:solidFill>
                <a:latin typeface="Cambria" pitchFamily="18" charset="0"/>
              </a:rPr>
              <a:t>Памятник верному Джеку в Кракове</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043890" cy="642942"/>
          </a:xfrm>
        </p:spPr>
        <p:txBody>
          <a:bodyPr>
            <a:normAutofit fontScale="90000"/>
          </a:bodyPr>
          <a:lstStyle/>
          <a:p>
            <a:pPr indent="0" algn="ctr" eaLnBrk="1" fontAlgn="auto" hangingPunct="1">
              <a:spcAft>
                <a:spcPts val="0"/>
              </a:spcAft>
              <a:defRPr/>
            </a:pPr>
            <a:r>
              <a:rPr lang="ru-RU" sz="7200" dirty="0" err="1" smtClean="0">
                <a:solidFill>
                  <a:schemeClr val="tx2">
                    <a:lumMod val="10000"/>
                  </a:schemeClr>
                </a:solidFill>
              </a:rPr>
              <a:t>Ши-Цзы</a:t>
            </a:r>
            <a:endParaRPr lang="ru-RU" sz="7200" dirty="0">
              <a:solidFill>
                <a:schemeClr val="tx2">
                  <a:lumMod val="10000"/>
                </a:schemeClr>
              </a:solidFill>
            </a:endParaRPr>
          </a:p>
        </p:txBody>
      </p:sp>
      <p:pic>
        <p:nvPicPr>
          <p:cNvPr id="27651" name="Содержимое 4" descr="shi_tza.jpg"/>
          <p:cNvPicPr>
            <a:picLocks noGrp="1" noChangeAspect="1"/>
          </p:cNvPicPr>
          <p:nvPr>
            <p:ph sz="half" idx="1"/>
          </p:nvPr>
        </p:nvPicPr>
        <p:blipFill>
          <a:blip r:embed="rId3" cstate="print"/>
          <a:srcRect/>
          <a:stretch>
            <a:fillRect/>
          </a:stretch>
        </p:blipFill>
        <p:spPr>
          <a:xfrm>
            <a:off x="642938" y="857250"/>
            <a:ext cx="7843837" cy="5883275"/>
          </a:xfrm>
        </p:spPr>
      </p:pic>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786742" cy="1285884"/>
          </a:xfrm>
        </p:spPr>
        <p:txBody>
          <a:bodyPr>
            <a:noAutofit/>
          </a:bodyPr>
          <a:lstStyle/>
          <a:p>
            <a:pPr indent="0" algn="ctr" eaLnBrk="1" fontAlgn="auto" hangingPunct="1">
              <a:spcAft>
                <a:spcPts val="0"/>
              </a:spcAft>
              <a:defRPr/>
            </a:pPr>
            <a:r>
              <a:rPr lang="ru-RU" sz="4400" dirty="0" smtClean="0">
                <a:solidFill>
                  <a:schemeClr val="tx2">
                    <a:lumMod val="10000"/>
                  </a:schemeClr>
                </a:solidFill>
              </a:rPr>
              <a:t>Памятник крокодилу </a:t>
            </a:r>
            <a:br>
              <a:rPr lang="ru-RU" sz="4400" dirty="0" smtClean="0">
                <a:solidFill>
                  <a:schemeClr val="tx2">
                    <a:lumMod val="10000"/>
                  </a:schemeClr>
                </a:solidFill>
              </a:rPr>
            </a:br>
            <a:endParaRPr lang="ru-RU" sz="4400" dirty="0">
              <a:solidFill>
                <a:schemeClr val="tx2">
                  <a:lumMod val="10000"/>
                </a:schemeClr>
              </a:solidFill>
            </a:endParaRPr>
          </a:p>
        </p:txBody>
      </p:sp>
      <p:pic>
        <p:nvPicPr>
          <p:cNvPr id="28675" name="Содержимое 4" descr="kroko.jpg"/>
          <p:cNvPicPr>
            <a:picLocks noGrp="1" noChangeAspect="1"/>
          </p:cNvPicPr>
          <p:nvPr>
            <p:ph sz="half" idx="1"/>
          </p:nvPr>
        </p:nvPicPr>
        <p:blipFill>
          <a:blip r:embed="rId3" cstate="print"/>
          <a:srcRect/>
          <a:stretch>
            <a:fillRect/>
          </a:stretch>
        </p:blipFill>
        <p:spPr>
          <a:xfrm>
            <a:off x="609600" y="1028700"/>
            <a:ext cx="7605713" cy="5703888"/>
          </a:xfrm>
        </p:spPr>
      </p:pic>
    </p:spTree>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429684" cy="1071570"/>
          </a:xfrm>
        </p:spPr>
        <p:txBody>
          <a:bodyPr>
            <a:noAutofit/>
          </a:bodyPr>
          <a:lstStyle/>
          <a:p>
            <a:pPr marL="54864" indent="0" algn="ctr" eaLnBrk="1" fontAlgn="auto" hangingPunct="1">
              <a:spcAft>
                <a:spcPts val="0"/>
              </a:spcAft>
              <a:defRPr/>
            </a:pPr>
            <a:r>
              <a:rPr lang="ru-RU" sz="3600" dirty="0" smtClean="0">
                <a:solidFill>
                  <a:schemeClr val="tx2">
                    <a:lumMod val="10000"/>
                  </a:schemeClr>
                </a:solidFill>
              </a:rPr>
              <a:t>Санкт-Петербург. Памятник воробью Чижику-Пыжику</a:t>
            </a:r>
            <a:endParaRPr lang="ru-RU" sz="3600" dirty="0">
              <a:solidFill>
                <a:schemeClr val="tx2">
                  <a:lumMod val="10000"/>
                </a:schemeClr>
              </a:solidFill>
            </a:endParaRPr>
          </a:p>
        </p:txBody>
      </p:sp>
      <p:pic>
        <p:nvPicPr>
          <p:cNvPr id="29699" name="Содержимое 4" descr="1494408_cizik.jpg"/>
          <p:cNvPicPr>
            <a:picLocks noGrp="1" noChangeAspect="1"/>
          </p:cNvPicPr>
          <p:nvPr>
            <p:ph sz="half" idx="1"/>
          </p:nvPr>
        </p:nvPicPr>
        <p:blipFill>
          <a:blip r:embed="rId3" cstate="print"/>
          <a:srcRect/>
          <a:stretch>
            <a:fillRect/>
          </a:stretch>
        </p:blipFill>
        <p:spPr>
          <a:xfrm>
            <a:off x="1790700" y="3121025"/>
            <a:ext cx="1371600" cy="1728788"/>
          </a:xfrm>
        </p:spPr>
      </p:pic>
      <p:pic>
        <p:nvPicPr>
          <p:cNvPr id="29700" name="Picture 2" descr="C:\Documents and Settings\Администратор\Рабочий стол\животные\450px-Chizhik-Pyzhik_memorial.jpg"/>
          <p:cNvPicPr>
            <a:picLocks noChangeAspect="1" noChangeArrowheads="1"/>
          </p:cNvPicPr>
          <p:nvPr/>
        </p:nvPicPr>
        <p:blipFill>
          <a:blip r:embed="rId4" cstate="print"/>
          <a:srcRect/>
          <a:stretch>
            <a:fillRect/>
          </a:stretch>
        </p:blipFill>
        <p:spPr bwMode="auto">
          <a:xfrm>
            <a:off x="500063" y="1428750"/>
            <a:ext cx="3960812" cy="5275263"/>
          </a:xfrm>
          <a:prstGeom prst="rect">
            <a:avLst/>
          </a:prstGeom>
          <a:noFill/>
          <a:ln w="9525">
            <a:noFill/>
            <a:miter lim="800000"/>
            <a:headEnd/>
            <a:tailEnd/>
          </a:ln>
        </p:spPr>
      </p:pic>
      <p:pic>
        <p:nvPicPr>
          <p:cNvPr id="29701" name="Picture 2" descr="C:\Documents and Settings\Администратор\Рабочий стол\Луара\Chigik.jpg"/>
          <p:cNvPicPr>
            <a:picLocks noChangeAspect="1" noChangeArrowheads="1"/>
          </p:cNvPicPr>
          <p:nvPr/>
        </p:nvPicPr>
        <p:blipFill>
          <a:blip r:embed="rId5" cstate="print"/>
          <a:srcRect/>
          <a:stretch>
            <a:fillRect/>
          </a:stretch>
        </p:blipFill>
        <p:spPr bwMode="auto">
          <a:xfrm>
            <a:off x="4500563" y="1419225"/>
            <a:ext cx="4016375" cy="5240338"/>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643074"/>
          </a:xfrm>
        </p:spPr>
        <p:txBody>
          <a:bodyPr>
            <a:normAutofit fontScale="90000"/>
          </a:bodyPr>
          <a:lstStyle/>
          <a:p>
            <a:pPr marL="484632" indent="0" algn="ctr" eaLnBrk="1" fontAlgn="auto" hangingPunct="1">
              <a:spcAft>
                <a:spcPts val="0"/>
              </a:spcAft>
              <a:defRPr/>
            </a:pPr>
            <a:r>
              <a:rPr lang="ru-RU" sz="2800" dirty="0" smtClean="0">
                <a:solidFill>
                  <a:schemeClr val="tx2">
                    <a:lumMod val="10000"/>
                  </a:schemeClr>
                </a:solidFill>
              </a:rPr>
              <a:t>Петуху </a:t>
            </a:r>
            <a:br>
              <a:rPr lang="ru-RU" sz="2800" dirty="0" smtClean="0">
                <a:solidFill>
                  <a:schemeClr val="tx2">
                    <a:lumMod val="10000"/>
                  </a:schemeClr>
                </a:solidFill>
              </a:rPr>
            </a:br>
            <a:r>
              <a:rPr lang="ru-RU" sz="2800" dirty="0" smtClean="0">
                <a:solidFill>
                  <a:schemeClr val="tx2">
                    <a:lumMod val="10000"/>
                  </a:schemeClr>
                </a:solidFill>
              </a:rPr>
              <a:t>Болгария, г.Габрово. Во всем мире день начинается перекличкой петухов. Они первыми встречают рассвет. Исчезает тьма, а с ней и вся нечисть.</a:t>
            </a:r>
            <a:endParaRPr lang="ru-RU" sz="2800" dirty="0">
              <a:solidFill>
                <a:schemeClr val="tx2">
                  <a:lumMod val="10000"/>
                </a:schemeClr>
              </a:solidFill>
            </a:endParaRPr>
          </a:p>
        </p:txBody>
      </p:sp>
      <p:pic>
        <p:nvPicPr>
          <p:cNvPr id="30723" name="Содержимое 3" descr="image026.jpg"/>
          <p:cNvPicPr>
            <a:picLocks noGrp="1" noChangeAspect="1"/>
          </p:cNvPicPr>
          <p:nvPr>
            <p:ph idx="1"/>
          </p:nvPr>
        </p:nvPicPr>
        <p:blipFill>
          <a:blip r:embed="rId2" cstate="print"/>
          <a:srcRect/>
          <a:stretch>
            <a:fillRect/>
          </a:stretch>
        </p:blipFill>
        <p:spPr>
          <a:xfrm>
            <a:off x="3052763" y="2000250"/>
            <a:ext cx="3233737" cy="4811713"/>
          </a:xfrm>
        </p:spPr>
      </p:pic>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3536"/>
            <a:ext cx="8072494" cy="960886"/>
          </a:xfrm>
        </p:spPr>
        <p:txBody>
          <a:bodyPr/>
          <a:lstStyle/>
          <a:p>
            <a:pPr marL="54864" indent="0" algn="ctr" eaLnBrk="1" fontAlgn="auto" hangingPunct="1">
              <a:spcAft>
                <a:spcPts val="0"/>
              </a:spcAft>
              <a:defRPr/>
            </a:pPr>
            <a:r>
              <a:rPr lang="ru-RU" sz="4800" b="1" dirty="0" smtClean="0">
                <a:solidFill>
                  <a:schemeClr val="tx2">
                    <a:lumMod val="10000"/>
                  </a:schemeClr>
                </a:solidFill>
              </a:rPr>
              <a:t>«Гуси спасли Рим»</a:t>
            </a:r>
            <a:endParaRPr lang="ru-RU" sz="4800" b="1" dirty="0">
              <a:solidFill>
                <a:schemeClr val="tx2">
                  <a:lumMod val="10000"/>
                </a:schemeClr>
              </a:solidFill>
            </a:endParaRPr>
          </a:p>
        </p:txBody>
      </p:sp>
      <p:pic>
        <p:nvPicPr>
          <p:cNvPr id="31747" name="Содержимое 4" descr="IMG_6534_1.jpg"/>
          <p:cNvPicPr>
            <a:picLocks noGrp="1" noChangeAspect="1"/>
          </p:cNvPicPr>
          <p:nvPr>
            <p:ph sz="half" idx="1"/>
          </p:nvPr>
        </p:nvPicPr>
        <p:blipFill>
          <a:blip r:embed="rId3" cstate="print"/>
          <a:srcRect/>
          <a:stretch>
            <a:fillRect/>
          </a:stretch>
        </p:blipFill>
        <p:spPr>
          <a:xfrm>
            <a:off x="769938" y="1112838"/>
            <a:ext cx="7373937" cy="5530850"/>
          </a:xfrm>
        </p:spPr>
      </p:pic>
    </p:spTree>
  </p:cSld>
  <p:clrMapOvr>
    <a:masterClrMapping/>
  </p:clrMapOvr>
  <p:transition>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857364"/>
          </a:xfrm>
        </p:spPr>
        <p:txBody>
          <a:bodyPr>
            <a:noAutofit/>
          </a:bodyPr>
          <a:lstStyle/>
          <a:p>
            <a:pPr marL="54864" indent="0" algn="ctr" eaLnBrk="1" fontAlgn="auto" hangingPunct="1">
              <a:spcAft>
                <a:spcPts val="0"/>
              </a:spcAft>
              <a:defRPr/>
            </a:pPr>
            <a:r>
              <a:rPr lang="ru-RU" sz="4800" dirty="0" smtClean="0">
                <a:solidFill>
                  <a:schemeClr val="tx2">
                    <a:lumMod val="10000"/>
                  </a:schemeClr>
                </a:solidFill>
              </a:rPr>
              <a:t>Мальчик с  гусём.</a:t>
            </a:r>
            <a:br>
              <a:rPr lang="ru-RU" sz="4800" dirty="0" smtClean="0">
                <a:solidFill>
                  <a:schemeClr val="tx2">
                    <a:lumMod val="10000"/>
                  </a:schemeClr>
                </a:solidFill>
              </a:rPr>
            </a:br>
            <a:endParaRPr lang="ru-RU" sz="4800" dirty="0">
              <a:solidFill>
                <a:schemeClr val="tx2">
                  <a:lumMod val="10000"/>
                </a:schemeClr>
              </a:solidFill>
            </a:endParaRPr>
          </a:p>
        </p:txBody>
      </p:sp>
      <p:pic>
        <p:nvPicPr>
          <p:cNvPr id="32771" name="Содержимое 3" descr="fe373d9f9ab7.jpg"/>
          <p:cNvPicPr>
            <a:picLocks noGrp="1" noChangeAspect="1"/>
          </p:cNvPicPr>
          <p:nvPr>
            <p:ph idx="1"/>
          </p:nvPr>
        </p:nvPicPr>
        <p:blipFill>
          <a:blip r:embed="rId3" cstate="print"/>
          <a:srcRect/>
          <a:stretch>
            <a:fillRect/>
          </a:stretch>
        </p:blipFill>
        <p:spPr>
          <a:xfrm>
            <a:off x="190500" y="2000250"/>
            <a:ext cx="4738688" cy="4125913"/>
          </a:xfrm>
        </p:spPr>
      </p:pic>
      <p:pic>
        <p:nvPicPr>
          <p:cNvPr id="32772" name="Picture 2" descr="C:\Documents and Settings\Администратор\Рабочий стол\животные\747c5195677c.jpg"/>
          <p:cNvPicPr>
            <a:picLocks noChangeAspect="1" noChangeArrowheads="1"/>
          </p:cNvPicPr>
          <p:nvPr/>
        </p:nvPicPr>
        <p:blipFill>
          <a:blip r:embed="rId4" cstate="print"/>
          <a:srcRect/>
          <a:stretch>
            <a:fillRect/>
          </a:stretch>
        </p:blipFill>
        <p:spPr bwMode="auto">
          <a:xfrm>
            <a:off x="5075238" y="1428750"/>
            <a:ext cx="3838575" cy="54292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1143008"/>
          </a:xfrm>
        </p:spPr>
        <p:txBody>
          <a:bodyPr>
            <a:normAutofit fontScale="90000"/>
          </a:bodyPr>
          <a:lstStyle/>
          <a:p>
            <a:pPr marL="54864" indent="0" algn="ctr" eaLnBrk="1" fontAlgn="auto" hangingPunct="1">
              <a:spcAft>
                <a:spcPts val="0"/>
              </a:spcAft>
              <a:defRPr/>
            </a:pPr>
            <a:r>
              <a:rPr lang="ru-RU" dirty="0" smtClean="0">
                <a:solidFill>
                  <a:schemeClr val="tx2">
                    <a:lumMod val="10000"/>
                  </a:schemeClr>
                </a:solidFill>
              </a:rPr>
              <a:t>Москва. Уточки из американской сказки.</a:t>
            </a:r>
            <a:endParaRPr lang="ru-RU" dirty="0">
              <a:solidFill>
                <a:schemeClr val="tx2">
                  <a:lumMod val="10000"/>
                </a:schemeClr>
              </a:solidFill>
            </a:endParaRPr>
          </a:p>
        </p:txBody>
      </p:sp>
      <p:pic>
        <p:nvPicPr>
          <p:cNvPr id="33795" name="Содержимое 4" descr="Uti.jpg"/>
          <p:cNvPicPr>
            <a:picLocks noGrp="1" noChangeAspect="1"/>
          </p:cNvPicPr>
          <p:nvPr>
            <p:ph sz="half" idx="1"/>
          </p:nvPr>
        </p:nvPicPr>
        <p:blipFill>
          <a:blip r:embed="rId3" cstate="print"/>
          <a:srcRect/>
          <a:stretch>
            <a:fillRect/>
          </a:stretch>
        </p:blipFill>
        <p:spPr>
          <a:xfrm>
            <a:off x="1131888" y="1393825"/>
            <a:ext cx="7064375" cy="5249863"/>
          </a:xfrm>
        </p:spPr>
      </p:pic>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Содержимое 3" descr="DISO-club-dolgonosik.jpg"/>
          <p:cNvPicPr>
            <a:picLocks noGrp="1" noChangeAspect="1"/>
          </p:cNvPicPr>
          <p:nvPr>
            <p:ph idx="1"/>
          </p:nvPr>
        </p:nvPicPr>
        <p:blipFill>
          <a:blip r:embed="rId3" cstate="print"/>
          <a:srcRect/>
          <a:stretch>
            <a:fillRect/>
          </a:stretch>
        </p:blipFill>
        <p:spPr>
          <a:xfrm>
            <a:off x="1714500" y="400050"/>
            <a:ext cx="2786063" cy="6221413"/>
          </a:xfrm>
        </p:spPr>
      </p:pic>
      <p:sp>
        <p:nvSpPr>
          <p:cNvPr id="33796" name="Прямоугольник 5"/>
          <p:cNvSpPr>
            <a:spLocks noChangeArrowheads="1"/>
          </p:cNvSpPr>
          <p:nvPr/>
        </p:nvSpPr>
        <p:spPr bwMode="auto">
          <a:xfrm>
            <a:off x="4500563" y="642938"/>
            <a:ext cx="4143375" cy="7878762"/>
          </a:xfrm>
          <a:prstGeom prst="rect">
            <a:avLst/>
          </a:prstGeom>
          <a:noFill/>
          <a:ln w="9525">
            <a:noFill/>
            <a:miter lim="800000"/>
            <a:headEnd/>
            <a:tailEnd/>
          </a:ln>
        </p:spPr>
        <p:txBody>
          <a:bodyPr>
            <a:spAutoFit/>
          </a:bodyPr>
          <a:lstStyle/>
          <a:p>
            <a:pPr algn="ctr">
              <a:defRPr/>
            </a:pPr>
            <a:r>
              <a:rPr lang="ru-RU" sz="2800" dirty="0">
                <a:solidFill>
                  <a:schemeClr val="tx2">
                    <a:lumMod val="10000"/>
                  </a:schemeClr>
                </a:solidFill>
                <a:latin typeface="Cambria" pitchFamily="18" charset="0"/>
              </a:rPr>
              <a:t>А в американском штате Алабама - другая история. В 1915 году на хлопковые поля напал другой опасный вредитель - </a:t>
            </a:r>
            <a:r>
              <a:rPr lang="ru-RU" sz="3200" b="1" u="sng" dirty="0">
                <a:solidFill>
                  <a:schemeClr val="tx2">
                    <a:lumMod val="10000"/>
                  </a:schemeClr>
                </a:solidFill>
                <a:latin typeface="Cambria" pitchFamily="18" charset="0"/>
              </a:rPr>
              <a:t>хлопковый долгоносик</a:t>
            </a:r>
            <a:r>
              <a:rPr lang="ru-RU" sz="2800" dirty="0">
                <a:solidFill>
                  <a:schemeClr val="tx2">
                    <a:lumMod val="10000"/>
                  </a:schemeClr>
                </a:solidFill>
                <a:latin typeface="Cambria" pitchFamily="18" charset="0"/>
              </a:rPr>
              <a:t>. Тем не менее, алабамские фермеры воздвигли памятник вредному насекомому.</a:t>
            </a: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endParaRPr lang="ru-RU" dirty="0">
              <a:solidFill>
                <a:schemeClr val="tx2">
                  <a:lumMod val="10000"/>
                </a:schemeClr>
              </a:solidFill>
              <a:latin typeface="Cambria" pitchFamily="18" charset="0"/>
            </a:endParaRPr>
          </a:p>
          <a:p>
            <a:pPr algn="ctr">
              <a:defRPr/>
            </a:pPr>
            <a:r>
              <a:rPr lang="ru-RU" dirty="0">
                <a:solidFill>
                  <a:schemeClr val="tx2">
                    <a:lumMod val="10000"/>
                  </a:schemeClr>
                </a:solidFill>
                <a:latin typeface="Cambria" pitchFamily="18" charset="0"/>
              </a:rPr>
              <a:t/>
            </a:r>
            <a:br>
              <a:rPr lang="ru-RU" dirty="0">
                <a:solidFill>
                  <a:schemeClr val="tx2">
                    <a:lumMod val="10000"/>
                  </a:schemeClr>
                </a:solidFill>
                <a:latin typeface="Cambria" pitchFamily="18" charset="0"/>
              </a:rPr>
            </a:br>
            <a:endParaRPr lang="ru-RU" dirty="0">
              <a:solidFill>
                <a:schemeClr val="tx2">
                  <a:lumMod val="10000"/>
                </a:schemeClr>
              </a:solidFill>
              <a:latin typeface="Cambria" pitchFamily="18" charset="0"/>
            </a:endParaRPr>
          </a:p>
        </p:txBody>
      </p:sp>
    </p:spTree>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Содержимое 4" descr="DISO-club-seagull.jpg"/>
          <p:cNvPicPr>
            <a:picLocks noGrp="1" noChangeAspect="1"/>
          </p:cNvPicPr>
          <p:nvPr>
            <p:ph sz="half" idx="1"/>
          </p:nvPr>
        </p:nvPicPr>
        <p:blipFill>
          <a:blip r:embed="rId3" cstate="print"/>
          <a:srcRect/>
          <a:stretch>
            <a:fillRect/>
          </a:stretch>
        </p:blipFill>
        <p:spPr>
          <a:xfrm>
            <a:off x="3286125" y="896938"/>
            <a:ext cx="3000375" cy="5715000"/>
          </a:xfrm>
        </p:spPr>
      </p:pic>
      <p:sp>
        <p:nvSpPr>
          <p:cNvPr id="36868" name="Прямоугольник 4"/>
          <p:cNvSpPr>
            <a:spLocks noChangeArrowheads="1"/>
          </p:cNvSpPr>
          <p:nvPr/>
        </p:nvSpPr>
        <p:spPr bwMode="auto">
          <a:xfrm>
            <a:off x="785813" y="285750"/>
            <a:ext cx="7786687" cy="708025"/>
          </a:xfrm>
          <a:prstGeom prst="rect">
            <a:avLst/>
          </a:prstGeom>
          <a:noFill/>
          <a:ln w="9525">
            <a:noFill/>
            <a:miter lim="800000"/>
            <a:headEnd/>
            <a:tailEnd/>
          </a:ln>
        </p:spPr>
        <p:txBody>
          <a:bodyPr>
            <a:spAutoFit/>
          </a:bodyPr>
          <a:lstStyle/>
          <a:p>
            <a:pPr algn="ctr">
              <a:defRPr/>
            </a:pPr>
            <a:r>
              <a:rPr lang="ru-RU" sz="4000" b="1" dirty="0">
                <a:solidFill>
                  <a:schemeClr val="tx2">
                    <a:lumMod val="10000"/>
                  </a:schemeClr>
                </a:solidFill>
              </a:rPr>
              <a:t>Памятник чайке в США</a:t>
            </a:r>
          </a:p>
        </p:txBody>
      </p:sp>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lstStyle/>
          <a:p>
            <a:pPr marL="54864" indent="0" algn="ctr" eaLnBrk="1" fontAlgn="auto" hangingPunct="1">
              <a:spcAft>
                <a:spcPts val="0"/>
              </a:spcAft>
              <a:defRPr/>
            </a:pPr>
            <a:r>
              <a:rPr lang="ru-RU" dirty="0" err="1" smtClean="0">
                <a:solidFill>
                  <a:schemeClr val="tx2">
                    <a:lumMod val="10000"/>
                  </a:schemeClr>
                </a:solidFill>
              </a:rPr>
              <a:t>Бременские</a:t>
            </a:r>
            <a:r>
              <a:rPr lang="ru-RU" dirty="0" smtClean="0">
                <a:solidFill>
                  <a:schemeClr val="tx2">
                    <a:lumMod val="10000"/>
                  </a:schemeClr>
                </a:solidFill>
              </a:rPr>
              <a:t> музыканты</a:t>
            </a:r>
            <a:endParaRPr lang="ru-RU" dirty="0">
              <a:solidFill>
                <a:schemeClr val="tx2">
                  <a:lumMod val="10000"/>
                </a:schemeClr>
              </a:solidFill>
            </a:endParaRPr>
          </a:p>
        </p:txBody>
      </p:sp>
      <p:pic>
        <p:nvPicPr>
          <p:cNvPr id="36867" name="Содержимое 4" descr="DISO-club-bremen.jpg"/>
          <p:cNvPicPr>
            <a:picLocks noGrp="1" noChangeAspect="1"/>
          </p:cNvPicPr>
          <p:nvPr>
            <p:ph sz="half" idx="1"/>
          </p:nvPr>
        </p:nvPicPr>
        <p:blipFill>
          <a:blip r:embed="rId3" cstate="print"/>
          <a:srcRect/>
          <a:stretch>
            <a:fillRect/>
          </a:stretch>
        </p:blipFill>
        <p:spPr>
          <a:xfrm>
            <a:off x="2428875" y="900113"/>
            <a:ext cx="4500563" cy="5926137"/>
          </a:xfrm>
        </p:spPr>
      </p:pic>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58204" cy="1103762"/>
          </a:xfrm>
        </p:spPr>
        <p:txBody>
          <a:bodyPr>
            <a:normAutofit fontScale="90000"/>
          </a:bodyPr>
          <a:lstStyle/>
          <a:p>
            <a:pPr marL="54864" indent="0" algn="ctr" eaLnBrk="1" fontAlgn="auto" hangingPunct="1">
              <a:spcAft>
                <a:spcPts val="0"/>
              </a:spcAft>
              <a:defRPr/>
            </a:pPr>
            <a:r>
              <a:rPr lang="ru-RU" dirty="0" smtClean="0">
                <a:solidFill>
                  <a:schemeClr val="tx2">
                    <a:lumMod val="10000"/>
                  </a:schemeClr>
                </a:solidFill>
              </a:rPr>
              <a:t>Памятник </a:t>
            </a:r>
            <a:br>
              <a:rPr lang="ru-RU" dirty="0" smtClean="0">
                <a:solidFill>
                  <a:schemeClr val="tx2">
                    <a:lumMod val="10000"/>
                  </a:schemeClr>
                </a:solidFill>
              </a:rPr>
            </a:br>
            <a:r>
              <a:rPr lang="ru-RU" dirty="0" smtClean="0">
                <a:solidFill>
                  <a:schemeClr val="tx2">
                    <a:lumMod val="10000"/>
                  </a:schemeClr>
                </a:solidFill>
              </a:rPr>
              <a:t>собаке спасителю.</a:t>
            </a:r>
            <a:endParaRPr lang="ru-RU" dirty="0">
              <a:solidFill>
                <a:schemeClr val="tx2">
                  <a:lumMod val="10000"/>
                </a:schemeClr>
              </a:solidFill>
            </a:endParaRPr>
          </a:p>
        </p:txBody>
      </p:sp>
      <p:pic>
        <p:nvPicPr>
          <p:cNvPr id="10243" name="Содержимое 4" descr="15.jpg"/>
          <p:cNvPicPr>
            <a:picLocks noGrp="1" noChangeAspect="1"/>
          </p:cNvPicPr>
          <p:nvPr>
            <p:ph sz="half" idx="1"/>
          </p:nvPr>
        </p:nvPicPr>
        <p:blipFill>
          <a:blip r:embed="rId3" cstate="print"/>
          <a:srcRect/>
          <a:stretch>
            <a:fillRect/>
          </a:stretch>
        </p:blipFill>
        <p:spPr>
          <a:xfrm>
            <a:off x="2624138" y="1500188"/>
            <a:ext cx="4410075" cy="5143500"/>
          </a:xfrm>
        </p:spPr>
      </p:pic>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lstStyle/>
          <a:p>
            <a:pPr marL="54864" indent="0" algn="ctr" eaLnBrk="1" fontAlgn="auto" hangingPunct="1">
              <a:spcAft>
                <a:spcPts val="0"/>
              </a:spcAft>
              <a:defRPr/>
            </a:pPr>
            <a:r>
              <a:rPr lang="ru-RU" dirty="0" err="1" smtClean="0">
                <a:solidFill>
                  <a:schemeClr val="tx2">
                    <a:lumMod val="10000"/>
                  </a:schemeClr>
                </a:solidFill>
              </a:rPr>
              <a:t>Бременские</a:t>
            </a:r>
            <a:r>
              <a:rPr lang="ru-RU" dirty="0" smtClean="0">
                <a:solidFill>
                  <a:schemeClr val="tx2">
                    <a:lumMod val="10000"/>
                  </a:schemeClr>
                </a:solidFill>
              </a:rPr>
              <a:t> музыканты</a:t>
            </a:r>
            <a:endParaRPr lang="ru-RU" dirty="0">
              <a:solidFill>
                <a:schemeClr val="tx2">
                  <a:lumMod val="10000"/>
                </a:schemeClr>
              </a:solidFill>
            </a:endParaRPr>
          </a:p>
        </p:txBody>
      </p:sp>
      <p:pic>
        <p:nvPicPr>
          <p:cNvPr id="37891" name="Содержимое 4" descr="DISO-club-bremen.jpg"/>
          <p:cNvPicPr>
            <a:picLocks noGrp="1" noChangeAspect="1"/>
          </p:cNvPicPr>
          <p:nvPr>
            <p:ph sz="half" idx="1"/>
          </p:nvPr>
        </p:nvPicPr>
        <p:blipFill>
          <a:blip r:embed="rId4" cstate="print"/>
          <a:srcRect/>
          <a:stretch>
            <a:fillRect/>
          </a:stretch>
        </p:blipFill>
        <p:spPr>
          <a:xfrm>
            <a:off x="2428875" y="900113"/>
            <a:ext cx="4500563" cy="5926137"/>
          </a:xfrm>
        </p:spPr>
      </p:pic>
      <p:pic>
        <p:nvPicPr>
          <p:cNvPr id="4" name="Бременские Музыканты - Песенка Друзей.mp3">
            <a:hlinkClick r:id="" action="ppaction://media"/>
          </p:cNvPr>
          <p:cNvPicPr>
            <a:picLocks noRot="1" noChangeAspect="1"/>
          </p:cNvPicPr>
          <p:nvPr>
            <a:audioFile r:link="rId1"/>
          </p:nvPr>
        </p:nvPicPr>
        <p:blipFill>
          <a:blip r:embed="rId5"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7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02" y="214290"/>
            <a:ext cx="8643998" cy="1143008"/>
          </a:xfrm>
        </p:spPr>
        <p:txBody>
          <a:bodyPr>
            <a:noAutofit/>
          </a:bodyPr>
          <a:lstStyle/>
          <a:p>
            <a:pPr marL="54864" indent="0" algn="ctr" eaLnBrk="1" fontAlgn="auto" hangingPunct="1">
              <a:spcAft>
                <a:spcPts val="0"/>
              </a:spcAft>
              <a:defRPr/>
            </a:pPr>
            <a:r>
              <a:rPr lang="ru-RU" sz="7200" dirty="0" smtClean="0">
                <a:solidFill>
                  <a:schemeClr val="tx2">
                    <a:lumMod val="10000"/>
                  </a:schemeClr>
                </a:solidFill>
              </a:rPr>
              <a:t>Памятник собаке</a:t>
            </a:r>
          </a:p>
        </p:txBody>
      </p:sp>
      <p:pic>
        <p:nvPicPr>
          <p:cNvPr id="11267" name="Содержимое 4" descr="art6884_0.jpg"/>
          <p:cNvPicPr>
            <a:picLocks noGrp="1" noChangeAspect="1"/>
          </p:cNvPicPr>
          <p:nvPr>
            <p:ph sz="half" idx="1"/>
          </p:nvPr>
        </p:nvPicPr>
        <p:blipFill>
          <a:blip r:embed="rId3" cstate="print"/>
          <a:srcRect/>
          <a:stretch>
            <a:fillRect/>
          </a:stretch>
        </p:blipFill>
        <p:spPr>
          <a:xfrm>
            <a:off x="571500" y="1571625"/>
            <a:ext cx="2928938" cy="5011738"/>
          </a:xfrm>
        </p:spPr>
      </p:pic>
      <p:sp>
        <p:nvSpPr>
          <p:cNvPr id="5" name="Содержимое 4"/>
          <p:cNvSpPr>
            <a:spLocks noGrp="1"/>
          </p:cNvSpPr>
          <p:nvPr>
            <p:ph sz="half" idx="2"/>
          </p:nvPr>
        </p:nvSpPr>
        <p:spPr>
          <a:xfrm>
            <a:off x="3786188" y="1643063"/>
            <a:ext cx="5072062" cy="4929187"/>
          </a:xfrm>
        </p:spPr>
        <p:txBody>
          <a:bodyPr>
            <a:normAutofit/>
          </a:bodyPr>
          <a:lstStyle/>
          <a:p>
            <a:pPr marL="448056" indent="-384048" algn="ctr" eaLnBrk="1" fontAlgn="auto" hangingPunct="1">
              <a:spcAft>
                <a:spcPts val="0"/>
              </a:spcAft>
              <a:buFont typeface="Wingdings 2"/>
              <a:buChar char=""/>
              <a:defRPr/>
            </a:pPr>
            <a:r>
              <a:rPr lang="ru-RU" dirty="0" smtClean="0">
                <a:solidFill>
                  <a:schemeClr val="tx2">
                    <a:lumMod val="10000"/>
                  </a:schemeClr>
                </a:solidFill>
              </a:rPr>
              <a:t>Наибольшую известность в России и в мире приобрел "Памятник собаке", находящийся на территории парка Института экспериментальной медицины Российской Академии медицинских наук на Аптекарском острове.</a:t>
            </a:r>
            <a:endParaRPr lang="ru-RU" dirty="0"/>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857388"/>
          </a:xfrm>
        </p:spPr>
        <p:txBody>
          <a:bodyPr/>
          <a:lstStyle/>
          <a:p>
            <a:pPr marL="54864" indent="0" algn="ctr" eaLnBrk="1" fontAlgn="auto" hangingPunct="1">
              <a:spcAft>
                <a:spcPts val="0"/>
              </a:spcAft>
              <a:defRPr/>
            </a:pPr>
            <a:r>
              <a:rPr lang="ru-RU" sz="3600" b="1" dirty="0" smtClean="0">
                <a:solidFill>
                  <a:schemeClr val="tx2">
                    <a:lumMod val="10000"/>
                  </a:schemeClr>
                </a:solidFill>
              </a:rPr>
              <a:t>Памятник волку </a:t>
            </a:r>
            <a:r>
              <a:rPr lang="ru-RU" sz="3600" dirty="0" smtClean="0">
                <a:solidFill>
                  <a:schemeClr val="tx2">
                    <a:lumMod val="10000"/>
                  </a:schemeClr>
                </a:solidFill>
              </a:rPr>
              <a:t/>
            </a:r>
            <a:br>
              <a:rPr lang="ru-RU" sz="3600" dirty="0" smtClean="0">
                <a:solidFill>
                  <a:schemeClr val="tx2">
                    <a:lumMod val="10000"/>
                  </a:schemeClr>
                </a:solidFill>
              </a:rPr>
            </a:br>
            <a:r>
              <a:rPr lang="ru-RU" sz="3600" dirty="0" smtClean="0">
                <a:solidFill>
                  <a:schemeClr val="tx2">
                    <a:tint val="100000"/>
                    <a:shade val="90000"/>
                    <a:satMod val="250000"/>
                    <a:alpha val="100000"/>
                  </a:schemeClr>
                </a:solidFill>
              </a:rPr>
              <a:t/>
            </a:r>
            <a:br>
              <a:rPr lang="ru-RU" sz="3600" dirty="0" smtClean="0">
                <a:solidFill>
                  <a:schemeClr val="tx2">
                    <a:tint val="100000"/>
                    <a:shade val="90000"/>
                    <a:satMod val="250000"/>
                    <a:alpha val="100000"/>
                  </a:schemeClr>
                </a:solidFill>
              </a:rPr>
            </a:br>
            <a:r>
              <a:rPr lang="ru-RU" sz="1400" dirty="0" smtClean="0">
                <a:solidFill>
                  <a:schemeClr val="tx2">
                    <a:tint val="100000"/>
                    <a:shade val="90000"/>
                    <a:satMod val="250000"/>
                    <a:alpha val="100000"/>
                  </a:schemeClr>
                </a:solidFill>
              </a:rPr>
              <a:t/>
            </a:r>
            <a:br>
              <a:rPr lang="ru-RU" sz="1400" dirty="0" smtClean="0">
                <a:solidFill>
                  <a:schemeClr val="tx2">
                    <a:tint val="100000"/>
                    <a:shade val="90000"/>
                    <a:satMod val="250000"/>
                    <a:alpha val="100000"/>
                  </a:schemeClr>
                </a:solidFill>
              </a:rPr>
            </a:br>
            <a:r>
              <a:rPr lang="ru-RU" sz="1400" dirty="0" smtClean="0">
                <a:solidFill>
                  <a:schemeClr val="tx2">
                    <a:tint val="100000"/>
                    <a:shade val="90000"/>
                    <a:satMod val="250000"/>
                    <a:alpha val="100000"/>
                  </a:schemeClr>
                </a:solidFill>
              </a:rPr>
              <a:t> </a:t>
            </a:r>
            <a:endParaRPr lang="ru-RU" sz="1400" dirty="0">
              <a:solidFill>
                <a:schemeClr val="tx2">
                  <a:tint val="100000"/>
                  <a:shade val="90000"/>
                  <a:satMod val="250000"/>
                  <a:alpha val="100000"/>
                </a:schemeClr>
              </a:solidFill>
            </a:endParaRPr>
          </a:p>
        </p:txBody>
      </p:sp>
      <p:pic>
        <p:nvPicPr>
          <p:cNvPr id="12291" name="Содержимое 3" descr="image022.gif"/>
          <p:cNvPicPr>
            <a:picLocks noGrp="1" noChangeAspect="1"/>
          </p:cNvPicPr>
          <p:nvPr>
            <p:ph idx="1"/>
          </p:nvPr>
        </p:nvPicPr>
        <p:blipFill>
          <a:blip r:embed="rId3" cstate="print"/>
          <a:srcRect/>
          <a:stretch>
            <a:fillRect/>
          </a:stretch>
        </p:blipFill>
        <p:spPr>
          <a:xfrm>
            <a:off x="758825" y="1000125"/>
            <a:ext cx="7796213" cy="5643563"/>
          </a:xfrm>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lstStyle/>
          <a:p>
            <a:pPr marL="54864" indent="0" eaLnBrk="1" fontAlgn="auto" hangingPunct="1">
              <a:spcAft>
                <a:spcPts val="0"/>
              </a:spcAft>
              <a:defRPr/>
            </a:pPr>
            <a:r>
              <a:rPr lang="ru-RU" dirty="0" smtClean="0">
                <a:solidFill>
                  <a:schemeClr val="tx2">
                    <a:lumMod val="10000"/>
                  </a:schemeClr>
                </a:solidFill>
              </a:rPr>
              <a:t>Памятник Бродячей собаке</a:t>
            </a:r>
            <a:endParaRPr lang="ru-RU" dirty="0">
              <a:solidFill>
                <a:schemeClr val="tx2">
                  <a:lumMod val="10000"/>
                </a:schemeClr>
              </a:solidFill>
            </a:endParaRPr>
          </a:p>
        </p:txBody>
      </p:sp>
      <p:pic>
        <p:nvPicPr>
          <p:cNvPr id="13315" name="Содержимое 4" descr="1493972_gavryusha.jpg"/>
          <p:cNvPicPr>
            <a:picLocks noGrp="1" noChangeAspect="1"/>
          </p:cNvPicPr>
          <p:nvPr>
            <p:ph sz="half" idx="1"/>
          </p:nvPr>
        </p:nvPicPr>
        <p:blipFill>
          <a:blip r:embed="rId3" cstate="print"/>
          <a:srcRect/>
          <a:stretch>
            <a:fillRect/>
          </a:stretch>
        </p:blipFill>
        <p:spPr>
          <a:xfrm>
            <a:off x="2214563" y="908050"/>
            <a:ext cx="4429125" cy="5807075"/>
          </a:xfrm>
        </p:spPr>
      </p:pic>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714512"/>
          </a:xfrm>
        </p:spPr>
        <p:txBody>
          <a:bodyPr>
            <a:noAutofit/>
          </a:bodyPr>
          <a:lstStyle/>
          <a:p>
            <a:pPr marL="54864" indent="0" algn="ctr" eaLnBrk="1" fontAlgn="auto" hangingPunct="1">
              <a:spcAft>
                <a:spcPts val="0"/>
              </a:spcAft>
              <a:defRPr/>
            </a:pPr>
            <a:r>
              <a:rPr lang="ru-RU" sz="2400" b="1" dirty="0" smtClean="0">
                <a:solidFill>
                  <a:schemeClr val="tx2">
                    <a:lumMod val="10000"/>
                  </a:schemeClr>
                </a:solidFill>
              </a:rPr>
              <a:t>В Томске есть "Памятник счастью". Это статуя волка из мультфильма "Жил-был пес". </a:t>
            </a:r>
            <a:br>
              <a:rPr lang="ru-RU" sz="2400" b="1" dirty="0" smtClean="0">
                <a:solidFill>
                  <a:schemeClr val="tx2">
                    <a:lumMod val="10000"/>
                  </a:schemeClr>
                </a:solidFill>
              </a:rPr>
            </a:br>
            <a:r>
              <a:rPr lang="ru-RU" sz="2400" b="1" dirty="0" smtClean="0">
                <a:solidFill>
                  <a:schemeClr val="tx2">
                    <a:lumMod val="10000"/>
                  </a:schemeClr>
                </a:solidFill>
              </a:rPr>
              <a:t>Говорят, если погладить волка по пузу, то он, сыто икнув, ответит: "</a:t>
            </a:r>
            <a:r>
              <a:rPr lang="ru-RU" sz="2400" b="1" dirty="0" err="1" smtClean="0">
                <a:solidFill>
                  <a:schemeClr val="tx2">
                    <a:lumMod val="10000"/>
                  </a:schemeClr>
                </a:solidFill>
              </a:rPr>
              <a:t>Щас</a:t>
            </a:r>
            <a:r>
              <a:rPr lang="ru-RU" sz="2400" b="1" dirty="0" smtClean="0">
                <a:solidFill>
                  <a:schemeClr val="tx2">
                    <a:lumMod val="10000"/>
                  </a:schemeClr>
                </a:solidFill>
              </a:rPr>
              <a:t> спою…!".</a:t>
            </a:r>
            <a:endParaRPr lang="ru-RU" sz="2400" b="1" dirty="0">
              <a:solidFill>
                <a:schemeClr val="tx2">
                  <a:lumMod val="10000"/>
                </a:schemeClr>
              </a:solidFill>
            </a:endParaRPr>
          </a:p>
        </p:txBody>
      </p:sp>
      <p:pic>
        <p:nvPicPr>
          <p:cNvPr id="14339" name="Содержимое 3" descr="����.jpg"/>
          <p:cNvPicPr>
            <a:picLocks noGrp="1" noChangeAspect="1"/>
          </p:cNvPicPr>
          <p:nvPr>
            <p:ph idx="1"/>
          </p:nvPr>
        </p:nvPicPr>
        <p:blipFill>
          <a:blip r:embed="rId2" cstate="print"/>
          <a:srcRect/>
          <a:stretch>
            <a:fillRect/>
          </a:stretch>
        </p:blipFill>
        <p:spPr>
          <a:xfrm>
            <a:off x="2662238" y="1882775"/>
            <a:ext cx="3819525" cy="4572000"/>
          </a:xfrm>
        </p:spPr>
      </p:pic>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Содержимое 4" descr="1493905_mumu.jpg"/>
          <p:cNvPicPr>
            <a:picLocks noGrp="1" noChangeAspect="1"/>
          </p:cNvPicPr>
          <p:nvPr>
            <p:ph sz="half" idx="1"/>
          </p:nvPr>
        </p:nvPicPr>
        <p:blipFill>
          <a:blip r:embed="rId3" cstate="print"/>
          <a:srcRect/>
          <a:stretch>
            <a:fillRect/>
          </a:stretch>
        </p:blipFill>
        <p:spPr>
          <a:xfrm>
            <a:off x="649288" y="1285875"/>
            <a:ext cx="7950200" cy="5448300"/>
          </a:xfrm>
        </p:spPr>
      </p:pic>
      <p:sp>
        <p:nvSpPr>
          <p:cNvPr id="4" name="Содержимое 3"/>
          <p:cNvSpPr>
            <a:spLocks noGrp="1"/>
          </p:cNvSpPr>
          <p:nvPr>
            <p:ph sz="half" idx="2"/>
          </p:nvPr>
        </p:nvSpPr>
        <p:spPr>
          <a:xfrm>
            <a:off x="214313" y="142875"/>
            <a:ext cx="8786812" cy="1285875"/>
          </a:xfrm>
        </p:spPr>
        <p:txBody>
          <a:bodyPr>
            <a:normAutofit/>
          </a:bodyPr>
          <a:lstStyle/>
          <a:p>
            <a:pPr marL="448056" indent="-384048" algn="ctr" eaLnBrk="1" fontAlgn="auto" hangingPunct="1">
              <a:spcBef>
                <a:spcPts val="0"/>
              </a:spcBef>
              <a:spcAft>
                <a:spcPts val="0"/>
              </a:spcAft>
              <a:buFont typeface="Wingdings 2"/>
              <a:buChar char=""/>
              <a:defRPr/>
            </a:pPr>
            <a:r>
              <a:rPr lang="ru-RU" sz="3200" b="1" dirty="0" smtClean="0">
                <a:solidFill>
                  <a:schemeClr val="tx2">
                    <a:lumMod val="10000"/>
                  </a:schemeClr>
                </a:solidFill>
              </a:rPr>
              <a:t>Памятник </a:t>
            </a:r>
            <a:r>
              <a:rPr lang="ru-RU" sz="3200" b="1" dirty="0">
                <a:solidFill>
                  <a:schemeClr val="tx2">
                    <a:lumMod val="10000"/>
                  </a:schemeClr>
                </a:solidFill>
              </a:rPr>
              <a:t>собаке - героине повести И.Тургенева "</a:t>
            </a:r>
            <a:r>
              <a:rPr lang="ru-RU" sz="3200" b="1" dirty="0" err="1">
                <a:solidFill>
                  <a:schemeClr val="tx2">
                    <a:lumMod val="10000"/>
                  </a:schemeClr>
                </a:solidFill>
              </a:rPr>
              <a:t>Муму</a:t>
            </a:r>
            <a:r>
              <a:rPr lang="ru-RU" sz="3200" b="1" dirty="0">
                <a:solidFill>
                  <a:schemeClr val="tx2">
                    <a:lumMod val="10000"/>
                  </a:schemeClr>
                </a:solidFill>
              </a:rPr>
              <a:t>". </a:t>
            </a:r>
            <a:endParaRPr lang="ru-RU" sz="3200" dirty="0">
              <a:solidFill>
                <a:schemeClr val="tx2">
                  <a:lumMod val="10000"/>
                </a:schemeClr>
              </a:solidFill>
            </a:endParaRPr>
          </a:p>
          <a:p>
            <a:pPr marL="448056" indent="-384048" eaLnBrk="1" fontAlgn="auto" hangingPunct="1">
              <a:spcBef>
                <a:spcPts val="0"/>
              </a:spcBef>
              <a:spcAft>
                <a:spcPts val="0"/>
              </a:spcAft>
              <a:buFont typeface="Wingdings 2"/>
              <a:buChar char=""/>
              <a:defRPr/>
            </a:pPr>
            <a:endParaRPr lang="ru-RU" dirty="0"/>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214290"/>
            <a:ext cx="2757478" cy="2714644"/>
          </a:xfrm>
        </p:spPr>
        <p:txBody>
          <a:bodyPr>
            <a:normAutofit fontScale="90000"/>
          </a:bodyPr>
          <a:lstStyle/>
          <a:p>
            <a:pPr marL="54864" indent="0" algn="ctr" eaLnBrk="1" fontAlgn="auto" hangingPunct="1">
              <a:spcAft>
                <a:spcPts val="0"/>
              </a:spcAft>
              <a:defRPr/>
            </a:pPr>
            <a:r>
              <a:rPr lang="ru-RU" sz="2800" dirty="0" smtClean="0">
                <a:solidFill>
                  <a:schemeClr val="tx2">
                    <a:lumMod val="10000"/>
                  </a:schemeClr>
                </a:solidFill>
                <a:effectLst/>
              </a:rPr>
              <a:t/>
            </a:r>
            <a:br>
              <a:rPr lang="ru-RU" sz="2800" dirty="0" smtClean="0">
                <a:solidFill>
                  <a:schemeClr val="tx2">
                    <a:lumMod val="10000"/>
                  </a:schemeClr>
                </a:solidFill>
                <a:effectLst/>
              </a:rPr>
            </a:br>
            <a:r>
              <a:rPr lang="ru-RU" sz="2800" dirty="0" smtClean="0">
                <a:solidFill>
                  <a:schemeClr val="tx2">
                    <a:lumMod val="10000"/>
                  </a:schemeClr>
                </a:solidFill>
                <a:effectLst/>
              </a:rPr>
              <a:t/>
            </a:r>
            <a:br>
              <a:rPr lang="ru-RU" sz="2800" dirty="0" smtClean="0">
                <a:solidFill>
                  <a:schemeClr val="tx2">
                    <a:lumMod val="10000"/>
                  </a:schemeClr>
                </a:solidFill>
                <a:effectLst/>
              </a:rPr>
            </a:br>
            <a:r>
              <a:rPr lang="ru-RU" sz="2800" dirty="0" smtClean="0">
                <a:solidFill>
                  <a:schemeClr val="tx2">
                    <a:lumMod val="10000"/>
                  </a:schemeClr>
                </a:solidFill>
                <a:effectLst/>
              </a:rPr>
              <a:t/>
            </a:r>
            <a:br>
              <a:rPr lang="ru-RU" sz="2800" dirty="0" smtClean="0">
                <a:solidFill>
                  <a:schemeClr val="tx2">
                    <a:lumMod val="10000"/>
                  </a:schemeClr>
                </a:solidFill>
                <a:effectLst/>
              </a:rPr>
            </a:br>
            <a:r>
              <a:rPr lang="ru-RU" sz="3600" b="1" dirty="0" smtClean="0">
                <a:solidFill>
                  <a:schemeClr val="tx2">
                    <a:lumMod val="10000"/>
                  </a:schemeClr>
                </a:solidFill>
                <a:effectLst/>
              </a:rPr>
              <a:t>Памятник Белому </a:t>
            </a:r>
            <a:r>
              <a:rPr lang="ru-RU" sz="3600" b="1" dirty="0" err="1" smtClean="0">
                <a:solidFill>
                  <a:schemeClr val="tx2">
                    <a:lumMod val="10000"/>
                  </a:schemeClr>
                </a:solidFill>
                <a:effectLst/>
              </a:rPr>
              <a:t>Биму</a:t>
            </a:r>
            <a:r>
              <a:rPr lang="ru-RU" sz="3600" b="1" dirty="0" smtClean="0">
                <a:solidFill>
                  <a:schemeClr val="tx2">
                    <a:lumMod val="10000"/>
                  </a:schemeClr>
                </a:solidFill>
                <a:effectLst/>
              </a:rPr>
              <a:t> - Черное Ухо.</a:t>
            </a:r>
            <a:br>
              <a:rPr lang="ru-RU" sz="3600" b="1" dirty="0" smtClean="0">
                <a:solidFill>
                  <a:schemeClr val="tx2">
                    <a:lumMod val="10000"/>
                  </a:schemeClr>
                </a:solidFill>
                <a:effectLst/>
              </a:rPr>
            </a:br>
            <a:r>
              <a:rPr lang="ru-RU" sz="3600" b="1" dirty="0" smtClean="0">
                <a:solidFill>
                  <a:schemeClr val="tx2">
                    <a:lumMod val="10000"/>
                  </a:schemeClr>
                </a:solidFill>
                <a:effectLst/>
              </a:rPr>
              <a:t>Воронеж.</a:t>
            </a:r>
            <a:r>
              <a:rPr lang="ru-RU" sz="3100" b="1" dirty="0" smtClean="0">
                <a:solidFill>
                  <a:schemeClr val="tx2">
                    <a:lumMod val="10000"/>
                  </a:schemeClr>
                </a:solidFill>
                <a:effectLst/>
              </a:rPr>
              <a:t/>
            </a:r>
            <a:br>
              <a:rPr lang="ru-RU" sz="3100" b="1" dirty="0" smtClean="0">
                <a:solidFill>
                  <a:schemeClr val="tx2">
                    <a:lumMod val="10000"/>
                  </a:schemeClr>
                </a:solidFill>
                <a:effectLst/>
              </a:rPr>
            </a:br>
            <a:r>
              <a:rPr lang="ru-RU" sz="1200" dirty="0" smtClean="0">
                <a:solidFill>
                  <a:schemeClr val="tx2">
                    <a:tint val="100000"/>
                    <a:shade val="90000"/>
                    <a:satMod val="250000"/>
                    <a:alpha val="100000"/>
                  </a:schemeClr>
                </a:solidFill>
              </a:rPr>
              <a:t/>
            </a:r>
            <a:br>
              <a:rPr lang="ru-RU" sz="1200" dirty="0" smtClean="0">
                <a:solidFill>
                  <a:schemeClr val="tx2">
                    <a:tint val="100000"/>
                    <a:shade val="90000"/>
                    <a:satMod val="250000"/>
                    <a:alpha val="100000"/>
                  </a:schemeClr>
                </a:solidFill>
              </a:rPr>
            </a:br>
            <a:endParaRPr lang="ru-RU" sz="1200" dirty="0">
              <a:solidFill>
                <a:schemeClr val="tx2">
                  <a:tint val="100000"/>
                  <a:shade val="90000"/>
                  <a:satMod val="250000"/>
                  <a:alpha val="100000"/>
                </a:schemeClr>
              </a:solidFill>
            </a:endParaRPr>
          </a:p>
        </p:txBody>
      </p:sp>
      <p:pic>
        <p:nvPicPr>
          <p:cNvPr id="16387" name="Содержимое 3" descr="Bim.jpg"/>
          <p:cNvPicPr>
            <a:picLocks noGrp="1" noChangeAspect="1"/>
          </p:cNvPicPr>
          <p:nvPr>
            <p:ph idx="1"/>
          </p:nvPr>
        </p:nvPicPr>
        <p:blipFill>
          <a:blip r:embed="rId3" cstate="print"/>
          <a:srcRect/>
          <a:stretch>
            <a:fillRect/>
          </a:stretch>
        </p:blipFill>
        <p:spPr>
          <a:xfrm>
            <a:off x="642938" y="163513"/>
            <a:ext cx="5214937" cy="6496050"/>
          </a:xfrm>
        </p:spPr>
      </p:pic>
      <p:sp>
        <p:nvSpPr>
          <p:cNvPr id="26628" name="Прямоугольник 4"/>
          <p:cNvSpPr>
            <a:spLocks noChangeArrowheads="1"/>
          </p:cNvSpPr>
          <p:nvPr/>
        </p:nvSpPr>
        <p:spPr bwMode="auto">
          <a:xfrm>
            <a:off x="4500563" y="1714500"/>
            <a:ext cx="3929062" cy="830263"/>
          </a:xfrm>
          <a:prstGeom prst="rect">
            <a:avLst/>
          </a:prstGeom>
          <a:noFill/>
          <a:ln w="9525">
            <a:noFill/>
            <a:miter lim="800000"/>
            <a:headEnd/>
            <a:tailEnd/>
          </a:ln>
        </p:spPr>
        <p:txBody>
          <a:bodyPr>
            <a:spAutoFit/>
          </a:bodyPr>
          <a:lstStyle/>
          <a:p>
            <a:pPr>
              <a:defRPr/>
            </a:pPr>
            <a:r>
              <a:rPr lang="ru-RU" sz="2400" dirty="0">
                <a:solidFill>
                  <a:schemeClr val="tx2">
                    <a:lumMod val="10000"/>
                  </a:schemeClr>
                </a:solidFill>
                <a:latin typeface="Cambria" pitchFamily="18" charset="0"/>
              </a:rPr>
              <a:t/>
            </a:r>
            <a:br>
              <a:rPr lang="ru-RU" sz="2400" dirty="0">
                <a:solidFill>
                  <a:schemeClr val="tx2">
                    <a:lumMod val="10000"/>
                  </a:schemeClr>
                </a:solidFill>
                <a:latin typeface="Cambria" pitchFamily="18" charset="0"/>
              </a:rPr>
            </a:br>
            <a:endParaRPr lang="ru-RU" sz="2400" dirty="0">
              <a:solidFill>
                <a:schemeClr val="tx2">
                  <a:lumMod val="10000"/>
                </a:schemeClr>
              </a:solidFill>
              <a:latin typeface="Cambria" pitchFamily="18" charset="0"/>
            </a:endParaRPr>
          </a:p>
        </p:txBody>
      </p:sp>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1270</TotalTime>
  <Words>2438</Words>
  <Application>Microsoft Office PowerPoint</Application>
  <PresentationFormat>Экран (4:3)</PresentationFormat>
  <Paragraphs>130</Paragraphs>
  <Slides>30</Slides>
  <Notes>26</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Century Gothic</vt:lpstr>
      <vt:lpstr>Wingdings 2</vt:lpstr>
      <vt:lpstr>Verdana</vt:lpstr>
      <vt:lpstr>Calibri</vt:lpstr>
      <vt:lpstr>Cambria</vt:lpstr>
      <vt:lpstr>Яркая</vt:lpstr>
      <vt:lpstr>Памятники животным</vt:lpstr>
      <vt:lpstr>Памятник Бобби в Эдинбурге</vt:lpstr>
      <vt:lpstr>Памятник  собаке спасителю.</vt:lpstr>
      <vt:lpstr>Памятник собаке</vt:lpstr>
      <vt:lpstr>Памятник волку     </vt:lpstr>
      <vt:lpstr>Памятник Бродячей собаке</vt:lpstr>
      <vt:lpstr>В Томске есть "Памятник счастью". Это статуя волка из мультфильма "Жил-был пес".  Говорят, если погладить волка по пузу, то он, сыто икнув, ответит: "Щас спою…!".</vt:lpstr>
      <vt:lpstr>Слайд 8</vt:lpstr>
      <vt:lpstr>   Памятник Белому Биму - Черное Ухо. Воронеж.  </vt:lpstr>
      <vt:lpstr>Воронеж. Памятник Котенку с улицы Лизюкова</vt:lpstr>
      <vt:lpstr>Памятник кошке</vt:lpstr>
      <vt:lpstr>«Хорошему коту»</vt:lpstr>
      <vt:lpstr>Кошка на Малой Садовой </vt:lpstr>
      <vt:lpstr>Слайд 14</vt:lpstr>
      <vt:lpstr>«Поросячий  колодец»</vt:lpstr>
      <vt:lpstr>Слайд 16</vt:lpstr>
      <vt:lpstr>Памятник козе  </vt:lpstr>
      <vt:lpstr>Памятник  мамонту </vt:lpstr>
      <vt:lpstr>Санкт-Петербург. Памятник зайцу.</vt:lpstr>
      <vt:lpstr>Ши-Цзы</vt:lpstr>
      <vt:lpstr>Памятник крокодилу  </vt:lpstr>
      <vt:lpstr>Санкт-Петербург. Памятник воробью Чижику-Пыжику</vt:lpstr>
      <vt:lpstr>Петуху  Болгария, г.Габрово. Во всем мире день начинается перекличкой петухов. Они первыми встречают рассвет. Исчезает тьма, а с ней и вся нечисть.</vt:lpstr>
      <vt:lpstr>«Гуси спасли Рим»</vt:lpstr>
      <vt:lpstr>Мальчик с  гусём. </vt:lpstr>
      <vt:lpstr>Москва. Уточки из американской сказки.</vt:lpstr>
      <vt:lpstr>Слайд 27</vt:lpstr>
      <vt:lpstr>Слайд 28</vt:lpstr>
      <vt:lpstr>Бременские музыканты</vt:lpstr>
      <vt:lpstr>Бременские музыканты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животным</dc:title>
  <dc:creator>NT Computer</dc:creator>
  <cp:lastModifiedBy>Рамаз</cp:lastModifiedBy>
  <cp:revision>171</cp:revision>
  <dcterms:created xsi:type="dcterms:W3CDTF">2008-07-12T16:19:03Z</dcterms:created>
  <dcterms:modified xsi:type="dcterms:W3CDTF">2012-05-26T16:10:47Z</dcterms:modified>
</cp:coreProperties>
</file>