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0%D1%80%D1%87%D0%B0" TargetMode="External"/><Relationship Id="rId3" Type="http://schemas.openxmlformats.org/officeDocument/2006/relationships/image" Target="../media/image10.jpeg"/><Relationship Id="rId7" Type="http://schemas.openxmlformats.org/officeDocument/2006/relationships/hyperlink" Target="http://ru.wikipedia.org/wiki/%D0%A0%D0%B0%D0%BA%D0%B0" TargetMode="External"/><Relationship Id="rId2" Type="http://schemas.openxmlformats.org/officeDocument/2006/relationships/hyperlink" Target="http://www.damian.ru/about/DSC_5354m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5%D0%BB%D0%B8%D0%B7%D0%B0%D0%B2%D0%B5%D1%82%D0%B0_%D0%9F%D0%B5%D1%82%D1%80%D0%BE%D0%B2%D0%BD%D0%B0" TargetMode="External"/><Relationship Id="rId5" Type="http://schemas.openxmlformats.org/officeDocument/2006/relationships/hyperlink" Target="http://ru.wikipedia.org/wiki/XVIII_%D0%B2%D0%B5%D0%BA" TargetMode="External"/><Relationship Id="rId10" Type="http://schemas.openxmlformats.org/officeDocument/2006/relationships/hyperlink" Target="http://ru.wikipedia.org/wiki/%D0%95%D0%BA%D0%B0%D1%82%D0%B5%D1%80%D0%B8%D0%BD%D0%B0_II" TargetMode="External"/><Relationship Id="rId4" Type="http://schemas.openxmlformats.org/officeDocument/2006/relationships/hyperlink" Target="http://ru.wikipedia.org/wiki/%D0%A1%D0%B8%D0%BD%D0%BE%D0%B4%D0%B0%D0%BB%D1%8C%D0%BD%D1%8B%D0%B9_%D0%BF%D0%B5%D1%80%D0%B8%D0%BE%D0%B4" TargetMode="External"/><Relationship Id="rId9" Type="http://schemas.openxmlformats.org/officeDocument/2006/relationships/hyperlink" Target="http://ru.wikipedia.org/wiki/1763_%D0%B3%D0%BE%D0%B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8%D1%85%D0%B0%D1%87%D1%91%D0%B2,_%D0%94%D0%BC%D0%B8%D1%82%D1%80%D0%B8%D0%B9_%D0%A1%D0%B5%D1%80%D0%B3%D0%B5%D0%B5%D0%B2%D0%B8%D1%87" TargetMode="External"/><Relationship Id="rId7" Type="http://schemas.openxmlformats.org/officeDocument/2006/relationships/hyperlink" Target="http://ru.wikipedia.org/wiki/%D0%95%D0%BF%D0%B0%D1%80%D1%85%D0%B8%D1%8F" TargetMode="External"/><Relationship Id="rId2" Type="http://schemas.openxmlformats.org/officeDocument/2006/relationships/hyperlink" Target="http://ru.wikipedia.org/wiki/%D0%A7%D0%B5%D1%82%D1%8C%D0%B8-%D0%9C%D0%B8%D0%BD%D0%B5%D0%B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XVII_%D0%B2%D0%B5%D0%BA" TargetMode="External"/><Relationship Id="rId5" Type="http://schemas.openxmlformats.org/officeDocument/2006/relationships/hyperlink" Target="http://ru.wikipedia.org/wiki/1704_%D0%B3%D0%BE%D0%B4" TargetMode="External"/><Relationship Id="rId4" Type="http://schemas.openxmlformats.org/officeDocument/2006/relationships/hyperlink" Target="http://ru.wikipedia.org/wiki/%D0%9F%D1%8C%D0%B5%D1%81%D0%B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pda.sedmitza.ru/data/152/857/1234/%D0%A1%D0%B2%D1%82.%20%D0%94%D0%B8%D0%BC%D0%B8%D1%82%D1%80%D0%B8%D0%B9%20%D0%A0%D0%BE%D1%81%D1%82%D0%BE%D0%B2%D1%81%D0%BA%D0%B8%D0%B9.%20%D0%98%D0%BA%D0%BE%D0%BD%D0%B0.%201757%20%D0%B3.%20(%D0%93%D0%98%D0%9C)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www.hramislovo.ru/cnt/pic/%E4%E8%EC%E8%F2%F0%E8%E9%20%F0%EE%F1%F2%EE%E2%F1%EA%E8%E9.jp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690_%D0%B3%D0%BE%D0%B4" TargetMode="External"/><Relationship Id="rId3" Type="http://schemas.openxmlformats.org/officeDocument/2006/relationships/hyperlink" Target="http://ru.wikipedia.org/wiki/%D0%A1%D0%B8%D0%BC%D0%B5%D0%BE%D0%BD_%D0%9C%D0%B5%D1%82%D0%B0%D1%84%D1%80%D0%B0%D1%81%D1%82" TargetMode="External"/><Relationship Id="rId7" Type="http://schemas.openxmlformats.org/officeDocument/2006/relationships/hyperlink" Target="http://ru.wikipedia.org/wiki/1689_%D0%B3%D0%BE%D0%B4" TargetMode="External"/><Relationship Id="rId12" Type="http://schemas.openxmlformats.org/officeDocument/2006/relationships/hyperlink" Target="http://ru.wikipedia.org/wiki/1705_%D0%B3%D0%BE%D0%B4" TargetMode="External"/><Relationship Id="rId2" Type="http://schemas.openxmlformats.org/officeDocument/2006/relationships/hyperlink" Target="http://ru.wikipedia.org/wiki/1684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F%D0%B0%D1%82%D0%B5%D1%80%D0%B8%D0%BA" TargetMode="External"/><Relationship Id="rId11" Type="http://schemas.openxmlformats.org/officeDocument/2006/relationships/hyperlink" Target="http://ru.wikipedia.org/wiki/1700_%D0%B3%D0%BE%D0%B4" TargetMode="External"/><Relationship Id="rId5" Type="http://schemas.openxmlformats.org/officeDocument/2006/relationships/hyperlink" Target="http://ru.wikipedia.org/wiki/%D0%9F%D1%80%D0%BE%D0%BB%D0%BE%D0%B3_(%D0%BA%D0%BD%D0%B8%D0%B3%D0%B0)" TargetMode="External"/><Relationship Id="rId10" Type="http://schemas.openxmlformats.org/officeDocument/2006/relationships/hyperlink" Target="http://ru.wikipedia.org/wiki/%D0%9F%D0%B0%D1%82%D1%80%D0%B8%D0%B0%D1%80%D1%85_%D0%90%D0%B4%D1%80%D0%B8%D0%B0%D0%BD" TargetMode="External"/><Relationship Id="rId4" Type="http://schemas.openxmlformats.org/officeDocument/2006/relationships/hyperlink" Target="http://ru.wikipedia.org/wiki/%D0%90%D1%84%D0%BE%D0%BD" TargetMode="External"/><Relationship Id="rId9" Type="http://schemas.openxmlformats.org/officeDocument/2006/relationships/hyperlink" Target="http://ru.wikipedia.org/wiki/1695_%D0%B3%D0%BE%D0%B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u.wikipedia.org/wiki/%D0%A4%D0%B0%D0%B9%D0%BB:%D0%A7%D0%B5%D1%82%D1%8C%D1%97%D0%9C%D1%96%D0%BD%D0%B5%D1%97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0%BE%D0%B0%D0%BD%D0%BD_(%D0%B0%D1%80%D1%85%D0%B8%D0%B5%D0%BF%D0%B8%D1%81%D0%BA%D0%BE%D0%BF_%D0%9D%D0%BE%D0%B2%D0%B3%D0%BE%D1%80%D0%BE%D0%B4%D1%81%D0%BA%D0%B8%D0%B9)" TargetMode="External"/><Relationship Id="rId3" Type="http://schemas.openxmlformats.org/officeDocument/2006/relationships/hyperlink" Target="http://ru.wikipedia.org/wiki/%D0%9F%D1%83%D1%88%D0%BA%D0%B8%D0%BD,_%D0%90%D0%BB%D0%B5%D0%BA%D1%81%D0%B0%D0%BD%D0%B4%D1%80_%D0%A1%D0%B5%D1%80%D0%B3%D0%B5%D0%B5%D0%B2%D0%B8%D1%87" TargetMode="External"/><Relationship Id="rId7" Type="http://schemas.openxmlformats.org/officeDocument/2006/relationships/hyperlink" Target="http://ru.wikipedia.org/wiki/%D0%91%D0%BE%D1%80%D0%B8%D1%81_%D0%93%D0%BE%D0%B4%D1%83%D0%BD%D0%BE%D0%B2_(%D1%82%D1%80%D0%B0%D0%B3%D0%B5%D0%B4%D0%B8%D1%8F)" TargetMode="External"/><Relationship Id="rId2" Type="http://schemas.openxmlformats.org/officeDocument/2006/relationships/hyperlink" Target="http://ru.wikipedia.org/wiki/%D0%94%D0%BE%D1%81%D1%82%D0%BE%D0%B5%D0%B2%D1%81%D0%BA%D0%B8%D0%B9,_%D0%A4%D1%91%D0%B4%D0%BE%D1%80_%D0%9C%D0%B8%D1%85%D0%B0%D0%B9%D0%BB%D0%BE%D0%B2%D0%B8%D1%8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E%D1%80%D0%BE%D0%B4%D0%B8%D0%B2%D1%8B%D0%B9" TargetMode="External"/><Relationship Id="rId5" Type="http://schemas.openxmlformats.org/officeDocument/2006/relationships/hyperlink" Target="http://ru.wikipedia.org/wiki/%D0%98%D0%BE%D0%B0%D0%BD%D0%BD_%D0%9C%D0%BE%D1%81%D0%BA%D0%BE%D0%B2%D1%81%D0%BA%D0%B8%D0%B9" TargetMode="External"/><Relationship Id="rId4" Type="http://schemas.openxmlformats.org/officeDocument/2006/relationships/hyperlink" Target="http://ru.wikipedia.org/wiki/%D0%A1%D0%B0%D0%BB%D0%BE%D1%81_%D0%9D%D0%B8%D0%BA%D0%BE%D0%BB%D0%B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ru.wikipedia.org/wiki/%D0%A4%D0%B0%D0%B9%D0%BB:Crosier.jpe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709_%D0%B3%D0%BE%D0%B4" TargetMode="External"/><Relationship Id="rId2" Type="http://schemas.openxmlformats.org/officeDocument/2006/relationships/hyperlink" Target="http://ru.wikipedia.org/wiki/1651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ru.wikipedia.org/wiki/%D0%A0%D1%83%D1%81%D1%81%D0%BA%D0%B0%D1%8F_%D0%BF%D1%80%D0%B0%D0%B2%D0%BE%D1%81%D0%BB%D0%B0%D0%B2%D0%BD%D0%B0%D1%8F_%D1%86%D0%B5%D1%80%D0%BA%D0%BE%D0%B2%D1%8C" TargetMode="External"/><Relationship Id="rId4" Type="http://schemas.openxmlformats.org/officeDocument/2006/relationships/hyperlink" Target="http://ru.wikipedia.org/wiki/%D0%95%D0%BF%D0%B8%D1%81%D0%BA%D0%BE%D0%B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675_%D0%B3%D0%BE%D0%B4" TargetMode="External"/><Relationship Id="rId13" Type="http://schemas.openxmlformats.org/officeDocument/2006/relationships/hyperlink" Target="http://ru.wikipedia.org/wiki/10_%D0%B0%D0%B2%D0%B3%D1%83%D1%81%D1%82%D0%B0" TargetMode="External"/><Relationship Id="rId18" Type="http://schemas.openxmlformats.org/officeDocument/2006/relationships/hyperlink" Target="http://ru.wikipedia.org/wiki/23_%D0%B0%D0%BF%D1%80%D0%B5%D0%BB%D1%8F" TargetMode="External"/><Relationship Id="rId3" Type="http://schemas.openxmlformats.org/officeDocument/2006/relationships/hyperlink" Target="http://ru.wikipedia.org/wiki/%D0%9A%D0%B8%D0%B5%D0%B2%D1%81%D0%BA%D0%B0%D1%8F_%D0%B4%D1%83%D1%85%D0%BE%D0%B2%D0%BD%D0%B0%D1%8F_%D0%B0%D0%BA%D0%B0%D0%B4%D0%B5%D0%BC%D0%B8%D1%8F" TargetMode="External"/><Relationship Id="rId21" Type="http://schemas.openxmlformats.org/officeDocument/2006/relationships/hyperlink" Target="http://ru.wikipedia.org/wiki/1686_%D0%B3%D0%BE%D0%B4" TargetMode="External"/><Relationship Id="rId7" Type="http://schemas.openxmlformats.org/officeDocument/2006/relationships/hyperlink" Target="http://ru.wikipedia.org/wiki/%D0%98%D0%B5%D1%80%D0%BE%D0%B4%D0%B8%D0%B0%D0%BA%D0%BE%D0%BD" TargetMode="External"/><Relationship Id="rId12" Type="http://schemas.openxmlformats.org/officeDocument/2006/relationships/hyperlink" Target="http://ru.wikipedia.org/wiki/%D0%A1%D0%BB%D1%83%D1%86%D0%BA" TargetMode="External"/><Relationship Id="rId17" Type="http://schemas.openxmlformats.org/officeDocument/2006/relationships/hyperlink" Target="http://ru.wikipedia.org/w/index.php?title=%D0%91%D0%B0%D1%82%D1%83%D1%80%D0%B8%D0%BD%D1%81%D0%BA%D0%B8%D0%B9_%D0%9D%D0%B8%D0%BA%D0%BE%D0%BB%D0%B0%D0%B5%D0%B2%D1%81%D0%BA%D0%B8%D0%B9_%D0%BC%D0%BE%D0%BD%D0%B0%D1%81%D1%82%D1%8B%D1%80%D1%8C&amp;action=edit&amp;redlink=1" TargetMode="External"/><Relationship Id="rId2" Type="http://schemas.openxmlformats.org/officeDocument/2006/relationships/hyperlink" Target="http://ru.wikipedia.org/wiki/1651_%D0%B3%D0%BE%D0%B4" TargetMode="External"/><Relationship Id="rId16" Type="http://schemas.openxmlformats.org/officeDocument/2006/relationships/hyperlink" Target="http://ru.wikipedia.org/w/index.php?title=%D0%A1%D0%B2%D1%8F%D1%82%D0%BE-%D0%A1%D0%BF%D0%B0%D1%81%D1%81%D0%BA%D0%B8%D0%B9_%D0%BC%D0%BE%D0%BD%D0%B0%D1%81%D1%82%D1%8B%D1%80%D1%8C&amp;action=edit&amp;redlink=1" TargetMode="External"/><Relationship Id="rId20" Type="http://schemas.openxmlformats.org/officeDocument/2006/relationships/hyperlink" Target="http://ru.wikipedia.org/wiki/%D0%9A%D0%B8%D0%B5%D0%B2%D0%BE-%D0%9F%D0%B5%D1%87%D0%B5%D1%80%D1%81%D0%BA%D0%B0%D1%8F_%D0%9B%D0%B0%D0%B2%D1%80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1669_%D0%B3%D0%BE%D0%B4" TargetMode="External"/><Relationship Id="rId11" Type="http://schemas.openxmlformats.org/officeDocument/2006/relationships/hyperlink" Target="http://ru.wikipedia.org/wiki/1677_%D0%B3%D0%BE%D0%B4" TargetMode="External"/><Relationship Id="rId24" Type="http://schemas.openxmlformats.org/officeDocument/2006/relationships/hyperlink" Target="http://ru.wikipedia.org/wiki/%D0%9C%D0%BE%D1%81%D0%BA%D0%BE%D0%B2%D1%81%D0%BA%D0%B8%D0%B9_%D0%BF%D0%B0%D1%82%D1%80%D0%B8%D0%B0%D1%80%D1%85%D0%B0%D1%82" TargetMode="External"/><Relationship Id="rId5" Type="http://schemas.openxmlformats.org/officeDocument/2006/relationships/hyperlink" Target="http://ru.wikipedia.org/w/index.php?title=%D0%9A%D0%B8%D0%B5%D0%B2%D1%81%D0%BA%D0%B8%D0%B9_%D0%9A%D0%B8%D1%80%D0%B8%D0%BB%D0%BB%D0%BE%D0%B2%D1%81%D0%BA%D0%B8%D0%B9_%D0%BC%D0%BE%D0%BD%D0%B0%D1%81%D1%82%D1%8B%D1%80%D1%8C&amp;action=edit&amp;redlink=1" TargetMode="External"/><Relationship Id="rId15" Type="http://schemas.openxmlformats.org/officeDocument/2006/relationships/hyperlink" Target="http://ru.wikipedia.org/wiki/%D0%98%D0%B3%D1%83%D0%BC%D0%B5%D0%BD" TargetMode="External"/><Relationship Id="rId23" Type="http://schemas.openxmlformats.org/officeDocument/2006/relationships/hyperlink" Target="http://ru.wikipedia.org/wiki/%D0%9A%D0%BE%D0%BD%D1%81%D1%82%D0%B0%D0%BD%D1%82%D0%B8%D0%BD%D0%BE%D0%BF%D0%BE%D0%BB%D1%8C%D1%81%D0%BA%D0%B0%D1%8F_%D0%BF%D1%80%D0%B0%D0%B2%D0%BE%D1%81%D0%BB%D0%B0%D0%B2%D0%BD%D0%B0%D1%8F_%D1%86%D0%B5%D1%80%D0%BA%D0%BE%D0%B2%D1%8C" TargetMode="External"/><Relationship Id="rId10" Type="http://schemas.openxmlformats.org/officeDocument/2006/relationships/hyperlink" Target="http://ru.wikipedia.org/wiki/%D0%A7%D0%B5%D1%80%D0%BD%D0%B8%D0%B3%D0%BE%D0%B2" TargetMode="External"/><Relationship Id="rId19" Type="http://schemas.openxmlformats.org/officeDocument/2006/relationships/hyperlink" Target="http://ru.wikipedia.org/wiki/1684_%D0%B3%D0%BE%D0%B4" TargetMode="External"/><Relationship Id="rId4" Type="http://schemas.openxmlformats.org/officeDocument/2006/relationships/hyperlink" Target="http://ru.wikipedia.org/wiki/1668_%D0%B3%D0%BE%D0%B4" TargetMode="External"/><Relationship Id="rId9" Type="http://schemas.openxmlformats.org/officeDocument/2006/relationships/hyperlink" Target="http://ru.wikipedia.org/wiki/%D0%98%D0%B5%D1%80%D0%BE%D0%BC%D0%BE%D0%BD%D0%B0%D1%85" TargetMode="External"/><Relationship Id="rId14" Type="http://schemas.openxmlformats.org/officeDocument/2006/relationships/hyperlink" Target="http://ru.wikipedia.org/wiki/1681_%D0%B3%D0%BE%D0%B4" TargetMode="External"/><Relationship Id="rId22" Type="http://schemas.openxmlformats.org/officeDocument/2006/relationships/hyperlink" Target="http://ru.wikipedia.org/wiki/%D0%9A%D0%B8%D0%B5%D0%B2%D1%81%D0%BA%D0%B0%D1%8F_%D0%BC%D0%B8%D1%82%D1%80%D0%BE%D0%BF%D0%BE%D0%BB%D0%B8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9F%D1%80%D0%B5%D0%BE%D0%B1%D1%80%D0%B0%D0%B6%D0%B5%D0%BD%D1%81%D0%BA%D0%B8%D0%B9_%D0%BC%D0%BE%D0%BD%D0%B0%D1%81%D1%82%D1%8B%D1%80%D1%8C_(%D0%9D%D0%BE%D0%B2%D0%B3%D0%BE%D1%80%D0%BE%D0%B4-%D0%A1%D0%B5%D0%B2%D0%B5%D1%80%D1%81%D0%BA%D0%B8%D0%B9)&amp;action=edit&amp;redlink=1" TargetMode="External"/><Relationship Id="rId13" Type="http://schemas.openxmlformats.org/officeDocument/2006/relationships/hyperlink" Target="http://ru.wikipedia.org/wiki/1701_%D0%B3%D0%BE%D0%B4" TargetMode="External"/><Relationship Id="rId18" Type="http://schemas.openxmlformats.org/officeDocument/2006/relationships/hyperlink" Target="http://ru.wikipedia.org/wiki/%D0%95%D0%BF%D0%B8%D1%81%D0%BA%D0%BE%D0%BF" TargetMode="External"/><Relationship Id="rId26" Type="http://schemas.openxmlformats.org/officeDocument/2006/relationships/hyperlink" Target="http://ru.wikipedia.org/wiki/%D0%A3%D1%81%D0%BF%D0%B5%D0%BD%D1%81%D0%BA%D0%B8%D0%B9_%D1%81%D0%BE%D0%B1%D0%BE%D1%80_(%D0%A0%D0%BE%D1%81%D1%82%D0%BE%D0%B2_%D0%92%D0%B5%D0%BB%D0%B8%D0%BA%D0%B8%D0%B9)" TargetMode="External"/><Relationship Id="rId3" Type="http://schemas.openxmlformats.org/officeDocument/2006/relationships/hyperlink" Target="http://ru.wikipedia.org/wiki/%D0%98%D0%BE%D0%B0%D0%BD%D0%BD_%D0%A2%D0%BE%D0%B1%D0%BE%D0%BB%D1%8C%D1%81%D0%BA%D0%B8%D0%B9" TargetMode="External"/><Relationship Id="rId21" Type="http://schemas.openxmlformats.org/officeDocument/2006/relationships/hyperlink" Target="http://ru.wikipedia.org/wiki/4_%D1%8F%D0%BD%D0%B2%D0%B0%D1%80%D1%8F" TargetMode="External"/><Relationship Id="rId7" Type="http://schemas.openxmlformats.org/officeDocument/2006/relationships/hyperlink" Target="http://ru.wikipedia.org/wiki/1699_%D0%B3%D0%BE%D0%B4" TargetMode="External"/><Relationship Id="rId12" Type="http://schemas.openxmlformats.org/officeDocument/2006/relationships/hyperlink" Target="http://ru.wikipedia.org/wiki/%D0%9C%D0%BE%D1%81%D0%BA%D0%BE%D0%B2%D1%81%D0%BA%D0%B8%D0%B9_%D0%BF%D0%B0%D1%82%D1%80%D0%B8%D0%B0%D1%80%D1%85%D0%B0%D1%82" TargetMode="External"/><Relationship Id="rId17" Type="http://schemas.openxmlformats.org/officeDocument/2006/relationships/hyperlink" Target="http://ru.wikipedia.org/wiki/%D0%A5%D0%B8%D1%80%D0%BE%D1%82%D0%BE%D0%BD%D0%B8%D1%8F" TargetMode="External"/><Relationship Id="rId25" Type="http://schemas.openxmlformats.org/officeDocument/2006/relationships/hyperlink" Target="http://ru.wikipedia.org/wiki/%D0%A1%D0%BF%D0%B0%D1%81%D0%BE-%D0%AF%D0%BA%D0%BE%D0%B2%D0%BB%D0%B5%D0%B2%D1%81%D0%BA%D0%B8%D0%B9_%D0%BC%D0%BE%D0%BD%D0%B0%D1%81%D1%82%D1%8B%D1%80%D1%8C" TargetMode="External"/><Relationship Id="rId2" Type="http://schemas.openxmlformats.org/officeDocument/2006/relationships/hyperlink" Target="http://ru.wikipedia.org/wiki/%D0%9F%D0%B0%D1%82%D1%80%D0%B8%D0%B0%D1%80%D1%85_%D0%90%D0%B4%D1%80%D0%B8%D0%B0%D0%BD" TargetMode="External"/><Relationship Id="rId16" Type="http://schemas.openxmlformats.org/officeDocument/2006/relationships/hyperlink" Target="http://ru.wikipedia.org/wiki/23_%D0%BC%D0%B0%D1%80%D1%82%D0%B0" TargetMode="External"/><Relationship Id="rId20" Type="http://schemas.openxmlformats.org/officeDocument/2006/relationships/hyperlink" Target="http://ru.wikipedia.org/wiki/%D0%A7%D1%83%D0%B4%D0%BE%D0%B2_%D0%BC%D0%BE%D0%BD%D0%B0%D1%81%D1%82%D1%8B%D1%80%D1%8C" TargetMode="External"/><Relationship Id="rId29" Type="http://schemas.openxmlformats.org/officeDocument/2006/relationships/hyperlink" Target="http://ru.wikipedia.org/wiki/%D0%A1%D0%BB%D0%B0%D0%B2%D1%8F%D0%BD%D0%BE-%D0%B3%D1%80%D0%B5%D0%BA%D0%BE-%D0%BB%D0%B0%D1%82%D0%B8%D0%BD%D1%81%D0%BA%D0%B0%D1%8F_%D1%88%D0%BA%D0%BE%D0%BB%D0%B0_%D0%B2_%D0%A0%D0%BE%D1%81%D1%82%D0%BE%D0%B2%D0%B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/index.php?title=%D0%95%D0%BB%D0%B5%D1%86%D0%BA%D0%B8%D0%B9_%D0%A3%D1%81%D0%BF%D0%B5%D0%BD%D1%81%D0%BA%D0%B9%D0%B8_%D0%BC%D0%BE%D0%BD%D0%B0%D1%81%D1%82%D1%8B%D1%80%D1%8C&amp;action=edit&amp;redlink=1" TargetMode="External"/><Relationship Id="rId11" Type="http://schemas.openxmlformats.org/officeDocument/2006/relationships/hyperlink" Target="http://ru.wikipedia.org/wiki/%D0%9A%D0%BE%D0%BD%D1%81%D1%82%D0%B0%D0%BD%D1%82%D0%B8%D0%BD%D0%BE%D0%BF%D0%BE%D0%BB%D1%8C%D1%81%D0%BA%D0%B0%D1%8F_%D0%BF%D1%80%D0%B0%D0%B2%D0%BE%D1%81%D0%BB%D0%B0%D0%B2%D0%BD%D0%B0%D1%8F_%D1%86%D0%B5%D1%80%D0%BA%D0%BE%D0%B2%D1%8C" TargetMode="External"/><Relationship Id="rId24" Type="http://schemas.openxmlformats.org/officeDocument/2006/relationships/hyperlink" Target="http://ru.wikipedia.org/wiki/%D0%A0%D0%BE%D1%81%D1%82%D0%BE%D0%B2%D1%81%D0%BA%D0%B0%D1%8F_%D0%BC%D0%B8%D1%82%D1%80%D0%BE%D0%BF%D0%BE%D0%BB%D0%B8%D1%8F" TargetMode="External"/><Relationship Id="rId5" Type="http://schemas.openxmlformats.org/officeDocument/2006/relationships/hyperlink" Target="http://ru.wikipedia.org/wiki/%D0%90%D1%80%D1%85%D0%B8%D0%BC%D0%B0%D0%BD%D0%B4%D1%80%D0%B8%D1%82" TargetMode="External"/><Relationship Id="rId15" Type="http://schemas.openxmlformats.org/officeDocument/2006/relationships/hyperlink" Target="http://ru.wikipedia.org/wiki/%D0%A2%D0%BE%D0%B1%D0%BE%D0%BB%D1%8C%D1%81%D0%BA%D0%B0%D1%8F_%D0%B5%D0%BF%D0%B0%D1%80%D1%85%D0%B8%D1%8F" TargetMode="External"/><Relationship Id="rId23" Type="http://schemas.openxmlformats.org/officeDocument/2006/relationships/hyperlink" Target="http://ru.wikipedia.org/wiki/%D0%9F%D1%91%D1%82%D1%80_I" TargetMode="External"/><Relationship Id="rId28" Type="http://schemas.openxmlformats.org/officeDocument/2006/relationships/hyperlink" Target="http://ru.wikipedia.org/wiki/%D0%9A%D0%B0%D1%82%D0%BE%D0%BB%D0%B8%D1%86%D0%B8%D0%B7%D0%BC" TargetMode="External"/><Relationship Id="rId10" Type="http://schemas.openxmlformats.org/officeDocument/2006/relationships/hyperlink" Target="http://ru.wikipedia.org/wiki/%D0%9A%D0%B8%D0%B5%D0%B2%D1%81%D0%BA%D0%B0%D1%8F_%D0%BC%D0%B8%D1%82%D1%80%D0%BE%D0%BF%D0%BE%D0%BB%D0%B8%D1%8F" TargetMode="External"/><Relationship Id="rId19" Type="http://schemas.openxmlformats.org/officeDocument/2006/relationships/hyperlink" Target="http://ru.wikipedia.org/wiki/%D0%9C%D0%B8%D1%82%D1%80%D0%BE%D0%BF%D0%BE%D0%BB%D0%B8%D1%82" TargetMode="External"/><Relationship Id="rId4" Type="http://schemas.openxmlformats.org/officeDocument/2006/relationships/hyperlink" Target="http://ru.wikipedia.org/wiki/1697_%D0%B3%D0%BE%D0%B4" TargetMode="External"/><Relationship Id="rId9" Type="http://schemas.openxmlformats.org/officeDocument/2006/relationships/hyperlink" Target="http://ru.wikipedia.org/wiki/1686_%D0%B3%D0%BE%D0%B4" TargetMode="External"/><Relationship Id="rId14" Type="http://schemas.openxmlformats.org/officeDocument/2006/relationships/hyperlink" Target="http://ru.wikipedia.org/wiki/%D0%9C%D0%BE%D1%81%D0%BA%D0%B2%D0%B0" TargetMode="External"/><Relationship Id="rId22" Type="http://schemas.openxmlformats.org/officeDocument/2006/relationships/hyperlink" Target="http://ru.wikipedia.org/wiki/1702_%D0%B3%D0%BE%D0%B4" TargetMode="External"/><Relationship Id="rId27" Type="http://schemas.openxmlformats.org/officeDocument/2006/relationships/hyperlink" Target="http://ru.wikipedia.org/wiki/%D0%A1%D1%82%D0%B0%D1%80%D0%BE%D0%BE%D0%B1%D1%80%D1%8F%D0%B4%D1%87%D0%B5%D1%81%D1%82%D0%B2%D0%BE" TargetMode="External"/><Relationship Id="rId30" Type="http://schemas.openxmlformats.org/officeDocument/2006/relationships/hyperlink" Target="http://ru.wikipedia.org/wiki/%D0%93%D1%80%D0%B5%D1%87%D0%B5%D1%81%D0%BA%D0%B8%D0%B9_%D1%8F%D0%B7%D1%8B%D0%B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0%D1%82%D1%80%D0%B8%D0%B0%D1%80%D1%88%D0%B8%D0%B9_%D0%BC%D0%B5%D1%81%D1%82%D0%BE%D0%B1%D0%BB%D1%8E%D1%81%D1%82%D0%B8%D1%82%D0%B5%D0%BB%D1%8C" TargetMode="External"/><Relationship Id="rId2" Type="http://schemas.openxmlformats.org/officeDocument/2006/relationships/hyperlink" Target="http://ru.wikipedia.org/wiki/1709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ru.wikipedia.org/wiki/%D0%9C%D0%BE%D0%BD%D0%B0%D1%81%D1%82%D1%8B%D1%80%D1%81%D0%BA%D0%B8%D0%B9_%D0%BF%D1%80%D0%B8%D0%BA%D0%B0%D0%B7" TargetMode="External"/><Relationship Id="rId4" Type="http://schemas.openxmlformats.org/officeDocument/2006/relationships/hyperlink" Target="http://ru.wikipedia.org/wiki/%D0%A1%D1%82%D0%B5%D1%84%D0%B0%D0%BD_%D0%AF%D0%B2%D0%BE%D1%80%D1%81%D0%BA%D0%B8%D0%B9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8%D0%BD%D0%BE%D0%B4" TargetMode="External"/><Relationship Id="rId3" Type="http://schemas.openxmlformats.org/officeDocument/2006/relationships/hyperlink" Target="http://ru.wikipedia.org/wiki/%D0%A7%D1%83%D0%B3%D1%83%D0%BD" TargetMode="External"/><Relationship Id="rId7" Type="http://schemas.openxmlformats.org/officeDocument/2006/relationships/hyperlink" Target="http://ru.wikipedia.org/wiki/%D0%91%D0%BE%D0%B3%D0%BE%D1%81%D0%BB%D1%83%D0%B6%D0%B5%D0%B1%D0%BD%D0%BE%D0%B5_%D0%BE%D0%B1%D0%BB%D0%B0%D1%87%D0%B5%D0%BD%D0%B8%D0%B5" TargetMode="External"/><Relationship Id="rId2" Type="http://schemas.openxmlformats.org/officeDocument/2006/relationships/hyperlink" Target="http://ru.wikipedia.org/wiki/1752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0%D1%80%D1%81%D0%B5%D0%BD%D0%B8%D0%B9_(%D0%9C%D0%B0%D1%86%D0%B5%D0%B5%D0%B2%D0%B8%D1%87)" TargetMode="External"/><Relationship Id="rId5" Type="http://schemas.openxmlformats.org/officeDocument/2006/relationships/hyperlink" Target="http://ru.wikipedia.org/wiki/%D0%9C%D0%BE%D1%89%D0%B8" TargetMode="External"/><Relationship Id="rId4" Type="http://schemas.openxmlformats.org/officeDocument/2006/relationships/hyperlink" Target="http://ru.wikipedia.org/wiki/%D0%9E%D0%B1%D1%80%D0%B5%D1%82%D0%B5%D0%BD%D0%B8%D0%B5_%D0%BC%D0%BE%D1%89%D0%B5%D0%B9" TargetMode="External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8%D0%BC%D0%BE%D0%BD%D0%BE%D0%B2_%D0%BC%D0%BE%D0%BD%D0%B0%D1%81%D1%82%D1%8B%D1%80%D1%8C" TargetMode="External"/><Relationship Id="rId3" Type="http://schemas.openxmlformats.org/officeDocument/2006/relationships/hyperlink" Target="http://ru.wikipedia.org/wiki/%D0%9A%D0%B0%D0%BD%D0%BE%D0%BD%D0%B8%D0%B7%D0%B0%D1%86%D0%B8%D1%8F" TargetMode="External"/><Relationship Id="rId7" Type="http://schemas.openxmlformats.org/officeDocument/2006/relationships/hyperlink" Target="http://ru.wikipedia.org/wiki/%D0%90%D1%80%D1%85%D0%B8%D0%BC%D0%B0%D0%BD%D0%B4%D1%80%D0%B8%D1%82" TargetMode="External"/><Relationship Id="rId2" Type="http://schemas.openxmlformats.org/officeDocument/2006/relationships/hyperlink" Target="http://ru.wikipedia.org/wiki/%D0%9C%D0%BE%D0%BB%D0%B8%D1%82%D0%B2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8%D0%BB%D1%8C%D0%B2%D0%B5%D1%81%D1%82%D1%80_(%D0%93%D0%BB%D0%BE%D0%B2%D0%B0%D1%82%D1%81%D0%BA%D0%B8%D0%B9)" TargetMode="External"/><Relationship Id="rId11" Type="http://schemas.openxmlformats.org/officeDocument/2006/relationships/hyperlink" Target="http://ru.wikipedia.org/wiki/1757_%D0%B3%D0%BE%D0%B4" TargetMode="External"/><Relationship Id="rId5" Type="http://schemas.openxmlformats.org/officeDocument/2006/relationships/hyperlink" Target="http://ru.wikipedia.org/wiki/%D0%9F%D1%80%D0%B0%D0%BF%D0%BE%D1%80%D1%89%D0%B8%D0%BA" TargetMode="External"/><Relationship Id="rId10" Type="http://schemas.openxmlformats.org/officeDocument/2006/relationships/hyperlink" Target="http://ru.wikipedia.org/wiki/%D0%9F%D0%B0%D1%81%D1%85%D0%B0" TargetMode="External"/><Relationship Id="rId4" Type="http://schemas.openxmlformats.org/officeDocument/2006/relationships/hyperlink" Target="http://ru.wikipedia.org/wiki/%D0%9E%D0%B1%D1%80%D0%B5%D1%82%D0%B5%D0%BD%D0%B8%D0%B5_%D0%BC%D0%BE%D1%89%D0%B5%D0%B9" TargetMode="External"/><Relationship Id="rId9" Type="http://schemas.openxmlformats.org/officeDocument/2006/relationships/hyperlink" Target="http://ru.wikipedia.org/wiki/%D0%A0%D0%BE%D1%81%D1%81%D0%B8%D0%B9%D1%81%D0%BA%D0%B8%D0%B9_%D0%B3%D0%BE%D1%81%D1%83%D0%B4%D0%B0%D1%80%D1%81%D1%82%D0%B2%D0%B5%D0%BD%D0%BD%D1%8B%D0%B9_%D0%B8%D1%81%D1%82%D0%BE%D1%80%D0%B8%D1%87%D0%B5%D1%81%D0%BA%D0%B8%D0%B9_%D0%B0%D1%80%D1%85%D0%B8%D0%B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7272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ea typeface="Ebrima" pitchFamily="2" charset="0"/>
                <a:cs typeface="Ebrima" pitchFamily="2" charset="0"/>
              </a:rPr>
              <a:t>ДИМИТРИЙ РОСТОВСКИЙ</a:t>
            </a:r>
            <a:endParaRPr lang="ru-RU" sz="8800" dirty="0"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4008" y="4653136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Немтина</a:t>
            </a:r>
            <a:r>
              <a:rPr lang="ru-RU" dirty="0" smtClean="0"/>
              <a:t> О.В.  </a:t>
            </a:r>
          </a:p>
          <a:p>
            <a:r>
              <a:rPr lang="ru-RU" dirty="0" smtClean="0"/>
              <a:t> учитель  начальных классов</a:t>
            </a:r>
          </a:p>
          <a:p>
            <a:r>
              <a:rPr lang="ru-RU" dirty="0" smtClean="0"/>
              <a:t>МОУ </a:t>
            </a:r>
            <a:r>
              <a:rPr lang="ru-RU" dirty="0" err="1" smtClean="0"/>
              <a:t>Конзаводская</a:t>
            </a:r>
            <a:r>
              <a:rPr lang="ru-RU" dirty="0" smtClean="0"/>
              <a:t> СОШ№9</a:t>
            </a:r>
          </a:p>
          <a:p>
            <a:r>
              <a:rPr lang="ru-RU" dirty="0" smtClean="0"/>
              <a:t> им. Героя России Зозули А.С.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х.Чернышевка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Зерноградский</a:t>
            </a:r>
            <a:r>
              <a:rPr lang="ru-RU" dirty="0" smtClean="0"/>
              <a:t> район,</a:t>
            </a:r>
          </a:p>
          <a:p>
            <a:r>
              <a:rPr lang="ru-RU" dirty="0" smtClean="0"/>
              <a:t>Ростовская область.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а 14 из 2496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3312368" cy="64786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79912" y="404664"/>
            <a:ext cx="48245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Митрополит </a:t>
            </a:r>
            <a:r>
              <a:rPr lang="ru-RU" dirty="0" err="1" smtClean="0"/>
              <a:t>Димитрий</a:t>
            </a:r>
            <a:r>
              <a:rPr lang="ru-RU" dirty="0" smtClean="0"/>
              <a:t> стал первым святым, канонизированным к общерусскому почитанию в </a:t>
            </a:r>
            <a:r>
              <a:rPr lang="ru-RU" dirty="0" smtClean="0">
                <a:hlinkClick r:id="rId4" action="ppaction://hlinkfile" tooltip="Синодальный период"/>
              </a:rPr>
              <a:t>синодальный период</a:t>
            </a:r>
            <a:r>
              <a:rPr lang="ru-RU" dirty="0" smtClean="0"/>
              <a:t>, а также единственным, прославленным в </a:t>
            </a:r>
            <a:r>
              <a:rPr lang="ru-RU" dirty="0" smtClean="0">
                <a:hlinkClick r:id="rId5" action="ppaction://hlinkfile" tooltip="XVIII век"/>
              </a:rPr>
              <a:t>XVIII веке</a:t>
            </a:r>
            <a:r>
              <a:rPr lang="ru-RU" dirty="0" smtClean="0"/>
              <a:t>. </a:t>
            </a:r>
            <a:r>
              <a:rPr lang="ru-RU" dirty="0" smtClean="0">
                <a:hlinkClick r:id="rId6" action="ppaction://hlinkfile" tooltip="Елизавета Петровна"/>
              </a:rPr>
              <a:t>Елизавета Петровна</a:t>
            </a:r>
            <a:r>
              <a:rPr lang="ru-RU" dirty="0" smtClean="0"/>
              <a:t> велела изготовить для мощей </a:t>
            </a:r>
            <a:r>
              <a:rPr lang="ru-RU" dirty="0" err="1" smtClean="0"/>
              <a:t>Димитрия</a:t>
            </a:r>
            <a:r>
              <a:rPr lang="ru-RU" dirty="0" smtClean="0"/>
              <a:t> серебряную </a:t>
            </a:r>
            <a:r>
              <a:rPr lang="ru-RU" dirty="0" smtClean="0">
                <a:hlinkClick r:id="rId7" action="ppaction://hlinkfile" tooltip="Рака"/>
              </a:rPr>
              <a:t>раку</a:t>
            </a:r>
            <a:r>
              <a:rPr lang="ru-RU" dirty="0" smtClean="0"/>
              <a:t> и облачение из золотой </a:t>
            </a:r>
            <a:r>
              <a:rPr lang="ru-RU" dirty="0" smtClean="0">
                <a:hlinkClick r:id="rId8" action="ppaction://hlinkfile" tooltip="Парча"/>
              </a:rPr>
              <a:t>парчи</a:t>
            </a:r>
            <a:r>
              <a:rPr lang="ru-RU" dirty="0" smtClean="0"/>
              <a:t>. Однако на самих торжествах в Ростове в </a:t>
            </a:r>
            <a:r>
              <a:rPr lang="ru-RU" dirty="0" smtClean="0">
                <a:hlinkClick r:id="rId9" action="ppaction://hlinkfile" tooltip="1763 год"/>
              </a:rPr>
              <a:t>1763 году</a:t>
            </a:r>
            <a:r>
              <a:rPr lang="ru-RU" dirty="0" smtClean="0"/>
              <a:t> по случаю переложения мощей </a:t>
            </a:r>
            <a:r>
              <a:rPr lang="ru-RU" dirty="0" err="1" smtClean="0"/>
              <a:t>Димитрия</a:t>
            </a:r>
            <a:r>
              <a:rPr lang="ru-RU" dirty="0" smtClean="0"/>
              <a:t> в новую раку присутствовала уже </a:t>
            </a:r>
            <a:r>
              <a:rPr lang="ru-RU" dirty="0" smtClean="0">
                <a:hlinkClick r:id="rId10" action="ppaction://hlinkfile" tooltip="Екатерина II"/>
              </a:rPr>
              <a:t>Екатерина II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Димитрий</a:t>
            </a:r>
            <a:r>
              <a:rPr lang="ru-RU" dirty="0" smtClean="0"/>
              <a:t> прославился как плодотворный церковный автор — составитель сборников житий святых (наиболее известный, в четырёх книгах — «</a:t>
            </a:r>
            <a:r>
              <a:rPr lang="ru-RU" dirty="0" err="1" smtClean="0">
                <a:hlinkClick r:id="rId2" action="ppaction://hlinkfile" tooltip="Четьи-Минеи"/>
              </a:rPr>
              <a:t>Четьи-Минеи</a:t>
            </a:r>
            <a:r>
              <a:rPr lang="ru-RU" dirty="0" smtClean="0"/>
              <a:t>»), проповедей, драм, стихов. Академик </a:t>
            </a:r>
            <a:r>
              <a:rPr lang="ru-RU" dirty="0" smtClean="0">
                <a:hlinkClick r:id="rId3" action="ppaction://hlinkfile" tooltip="Лихачёв, Дмитрий Сергеевич"/>
              </a:rPr>
              <a:t>Д. С. Лихачев</a:t>
            </a:r>
            <a:r>
              <a:rPr lang="ru-RU" dirty="0" smtClean="0"/>
              <a:t> считал </a:t>
            </a:r>
            <a:r>
              <a:rPr lang="ru-RU" dirty="0" err="1" smtClean="0"/>
              <a:t>Димитрия</a:t>
            </a:r>
            <a:r>
              <a:rPr lang="ru-RU" dirty="0" smtClean="0"/>
              <a:t> Ростовского «</a:t>
            </a:r>
            <a:r>
              <a:rPr lang="ru-RU" i="1" dirty="0" smtClean="0"/>
              <a:t>последним писателем, который имел огромнейшее значение для всей православной Восточной и Южной Европы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Известны и </a:t>
            </a:r>
            <a:r>
              <a:rPr lang="ru-RU" dirty="0" smtClean="0">
                <a:hlinkClick r:id="rId4" action="ppaction://hlinkfile" tooltip="Пьеса"/>
              </a:rPr>
              <a:t>пьесы</a:t>
            </a:r>
            <a:r>
              <a:rPr lang="ru-RU" dirty="0" smtClean="0"/>
              <a:t>, написанные святителем. Тексты двух — «Рождественская драма» (поставлена впервые 24 декабря </a:t>
            </a:r>
            <a:r>
              <a:rPr lang="ru-RU" dirty="0" smtClean="0">
                <a:hlinkClick r:id="rId5" action="ppaction://hlinkfile" tooltip="1704 год"/>
              </a:rPr>
              <a:t>1704 года</a:t>
            </a:r>
            <a:r>
              <a:rPr lang="ru-RU" dirty="0" smtClean="0"/>
              <a:t> и продолжает исполняться до сих пор) и «Успенская драма» (написана на Украине в конце </a:t>
            </a:r>
            <a:r>
              <a:rPr lang="ru-RU" dirty="0" smtClean="0">
                <a:hlinkClick r:id="rId6" action="ppaction://hlinkfile" tooltip="XVII век"/>
              </a:rPr>
              <a:t>XVII века</a:t>
            </a:r>
            <a:r>
              <a:rPr lang="ru-RU" dirty="0" smtClean="0"/>
              <a:t> для исполнения монахами и писцами в монастыре) сохранились до наших дней.</a:t>
            </a:r>
          </a:p>
          <a:p>
            <a:pPr algn="just"/>
            <a:r>
              <a:rPr lang="ru-RU" dirty="0" smtClean="0"/>
              <a:t>В последние годы своей жизни </a:t>
            </a:r>
            <a:r>
              <a:rPr lang="ru-RU" dirty="0" err="1" smtClean="0"/>
              <a:t>Димитрий</a:t>
            </a:r>
            <a:r>
              <a:rPr lang="ru-RU" dirty="0" smtClean="0"/>
              <a:t>, видя что раскол начал приобретать силу в его </a:t>
            </a:r>
            <a:r>
              <a:rPr lang="ru-RU" dirty="0" smtClean="0">
                <a:hlinkClick r:id="rId7" action="ppaction://hlinkfile" tooltip="Епархия"/>
              </a:rPr>
              <a:t>епархии</a:t>
            </a:r>
            <a:r>
              <a:rPr lang="ru-RU" dirty="0" smtClean="0"/>
              <a:t>, взялся за проповедь и составление статей, объясняющих сущность раскола и обличавших его. Итогом этой деятельности стало написание доступного для простого народа языком сочинение против раскольников: «</a:t>
            </a:r>
            <a:r>
              <a:rPr lang="ru-RU" i="1" dirty="0" smtClean="0"/>
              <a:t>Розыск о раскольнической </a:t>
            </a:r>
            <a:r>
              <a:rPr lang="ru-RU" i="1" dirty="0" err="1" smtClean="0"/>
              <a:t>Брынской</a:t>
            </a:r>
            <a:r>
              <a:rPr lang="ru-RU" i="1" dirty="0" smtClean="0"/>
              <a:t> вере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артинка 32 из 2496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4248472" cy="6336704"/>
          </a:xfrm>
          <a:prstGeom prst="rect">
            <a:avLst/>
          </a:prstGeom>
          <a:noFill/>
        </p:spPr>
      </p:pic>
      <p:pic>
        <p:nvPicPr>
          <p:cNvPr id="23556" name="Picture 4" descr="Картинка 38 из 2496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60648"/>
            <a:ext cx="4350618" cy="633670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Работа над житиями святых была начата 6 мая </a:t>
            </a:r>
            <a:r>
              <a:rPr lang="ru-RU" dirty="0" smtClean="0">
                <a:hlinkClick r:id="rId2" action="ppaction://hlinkfile" tooltip="1684 год"/>
              </a:rPr>
              <a:t>1684 года</a:t>
            </a:r>
            <a:r>
              <a:rPr lang="ru-RU" dirty="0" smtClean="0"/>
              <a:t> и продолжалась в течение 20 лет. При написании он пользовался </a:t>
            </a:r>
            <a:r>
              <a:rPr lang="ru-RU" dirty="0" err="1" smtClean="0"/>
              <a:t>Макарьевскими</a:t>
            </a:r>
            <a:r>
              <a:rPr lang="ru-RU" dirty="0" smtClean="0"/>
              <a:t> минеями, рукописью </a:t>
            </a:r>
            <a:r>
              <a:rPr lang="ru-RU" dirty="0" err="1" smtClean="0">
                <a:hlinkClick r:id="rId3" action="ppaction://hlinkfile" tooltip="Симеон Метафраст"/>
              </a:rPr>
              <a:t>Симеона</a:t>
            </a:r>
            <a:r>
              <a:rPr lang="ru-RU" dirty="0" smtClean="0">
                <a:hlinkClick r:id="rId3" action="ppaction://hlinkfile" tooltip="Симеон Метафраст"/>
              </a:rPr>
              <a:t> </a:t>
            </a:r>
            <a:r>
              <a:rPr lang="ru-RU" dirty="0" err="1" smtClean="0">
                <a:hlinkClick r:id="rId3" action="ppaction://hlinkfile" tooltip="Симеон Метафраст"/>
              </a:rPr>
              <a:t>Метафраста</a:t>
            </a:r>
            <a:r>
              <a:rPr lang="ru-RU" dirty="0" smtClean="0"/>
              <a:t>, доставленной ему с </a:t>
            </a:r>
            <a:r>
              <a:rPr lang="ru-RU" dirty="0" smtClean="0">
                <a:hlinkClick r:id="rId4" action="ppaction://hlinkfile" tooltip="Афон"/>
              </a:rPr>
              <a:t>Афона</a:t>
            </a:r>
            <a:r>
              <a:rPr lang="ru-RU" dirty="0" smtClean="0"/>
              <a:t>, русскими </a:t>
            </a:r>
            <a:r>
              <a:rPr lang="ru-RU" dirty="0" smtClean="0">
                <a:hlinkClick r:id="rId5" action="ppaction://hlinkfile" tooltip="Пролог (книга)"/>
              </a:rPr>
              <a:t>прологами</a:t>
            </a:r>
            <a:r>
              <a:rPr lang="ru-RU" dirty="0" smtClean="0"/>
              <a:t>, </a:t>
            </a:r>
            <a:r>
              <a:rPr lang="ru-RU" dirty="0" smtClean="0">
                <a:hlinkClick r:id="rId6" action="ppaction://hlinkfile" tooltip="Патерик"/>
              </a:rPr>
              <a:t>патериками</a:t>
            </a:r>
            <a:r>
              <a:rPr lang="ru-RU" dirty="0" smtClean="0"/>
              <a:t> и различными западными сборниками. </a:t>
            </a:r>
            <a:r>
              <a:rPr lang="ru-RU" dirty="0" err="1" smtClean="0"/>
              <a:t>Димитрий</a:t>
            </a:r>
            <a:r>
              <a:rPr lang="ru-RU" dirty="0" smtClean="0"/>
              <a:t> осознавал, что имеющиеся у него материалы имели разную степень достоверности в качестве источников и поэтому многое из них он не вносил в свой сборник.</a:t>
            </a:r>
          </a:p>
          <a:p>
            <a:pPr algn="just"/>
            <a:r>
              <a:rPr lang="ru-RU" dirty="0" err="1" smtClean="0"/>
              <a:t>Четьи-Минеи</a:t>
            </a:r>
            <a:r>
              <a:rPr lang="ru-RU" dirty="0" smtClean="0"/>
              <a:t> написаны </a:t>
            </a:r>
            <a:r>
              <a:rPr lang="ru-RU" dirty="0" err="1" smtClean="0"/>
              <a:t>Димитрием</a:t>
            </a:r>
            <a:r>
              <a:rPr lang="ru-RU" dirty="0" smtClean="0"/>
              <a:t> в четырёх книгах, содержащих жития за три месяца, и начинаются согласно церковному календарю с сентября месяца.</a:t>
            </a:r>
          </a:p>
          <a:p>
            <a:pPr algn="just"/>
            <a:r>
              <a:rPr lang="ru-RU" i="1" dirty="0" smtClean="0"/>
              <a:t>Первая книга</a:t>
            </a:r>
            <a:r>
              <a:rPr lang="ru-RU" dirty="0" smtClean="0"/>
              <a:t> — </a:t>
            </a:r>
            <a:r>
              <a:rPr lang="ru-RU" dirty="0" smtClean="0">
                <a:hlinkClick r:id="rId7" action="ppaction://hlinkfile" tooltip="1689 год"/>
              </a:rPr>
              <a:t>1689 год</a:t>
            </a:r>
            <a:r>
              <a:rPr lang="ru-RU" dirty="0" smtClean="0"/>
              <a:t>;</a:t>
            </a:r>
          </a:p>
          <a:p>
            <a:pPr algn="just"/>
            <a:r>
              <a:rPr lang="ru-RU" i="1" dirty="0" smtClean="0"/>
              <a:t>Вторая книга</a:t>
            </a:r>
            <a:r>
              <a:rPr lang="ru-RU" dirty="0" smtClean="0"/>
              <a:t> — окончена в </a:t>
            </a:r>
            <a:r>
              <a:rPr lang="ru-RU" dirty="0" smtClean="0">
                <a:hlinkClick r:id="rId8" action="ppaction://hlinkfile" tooltip="1690 год"/>
              </a:rPr>
              <a:t>1690 году</a:t>
            </a:r>
            <a:r>
              <a:rPr lang="ru-RU" dirty="0" smtClean="0"/>
              <a:t>, напечатана в </a:t>
            </a:r>
            <a:r>
              <a:rPr lang="ru-RU" dirty="0" smtClean="0">
                <a:hlinkClick r:id="rId9" action="ppaction://hlinkfile" tooltip="1695 год"/>
              </a:rPr>
              <a:t>1695 году</a:t>
            </a:r>
            <a:r>
              <a:rPr lang="ru-RU" dirty="0" smtClean="0"/>
              <a:t>. После её написания работой </a:t>
            </a:r>
            <a:r>
              <a:rPr lang="ru-RU" dirty="0" err="1" smtClean="0"/>
              <a:t>Димитрия</a:t>
            </a:r>
            <a:r>
              <a:rPr lang="ru-RU" dirty="0" smtClean="0"/>
              <a:t> заинтересовался </a:t>
            </a:r>
            <a:r>
              <a:rPr lang="ru-RU" dirty="0" smtClean="0">
                <a:hlinkClick r:id="rId10" action="ppaction://hlinkfile" tooltip="Патриарх Адриан"/>
              </a:rPr>
              <a:t>патриарх </a:t>
            </a:r>
            <a:r>
              <a:rPr lang="ru-RU" dirty="0" err="1" smtClean="0">
                <a:hlinkClick r:id="rId10" action="ppaction://hlinkfile" tooltip="Патриарх Адриан"/>
              </a:rPr>
              <a:t>Адриан</a:t>
            </a:r>
            <a:r>
              <a:rPr lang="ru-RU" dirty="0" smtClean="0"/>
              <a:t>, который поощрил дальнейшее составлений житий на весь год своей грамотой и деньгами;</a:t>
            </a:r>
          </a:p>
          <a:p>
            <a:pPr algn="just"/>
            <a:r>
              <a:rPr lang="ru-RU" i="1" dirty="0" smtClean="0"/>
              <a:t>Третья книга</a:t>
            </a:r>
            <a:r>
              <a:rPr lang="ru-RU" dirty="0" smtClean="0"/>
              <a:t> — </a:t>
            </a:r>
            <a:r>
              <a:rPr lang="ru-RU" dirty="0" smtClean="0">
                <a:hlinkClick r:id="rId11" action="ppaction://hlinkfile" tooltip="1700 год"/>
              </a:rPr>
              <a:t>1700 год</a:t>
            </a:r>
            <a:r>
              <a:rPr lang="ru-RU" dirty="0" smtClean="0"/>
              <a:t>, после её печати </a:t>
            </a:r>
            <a:r>
              <a:rPr lang="ru-RU" dirty="0" err="1" smtClean="0"/>
              <a:t>Димитрий</a:t>
            </a:r>
            <a:r>
              <a:rPr lang="ru-RU" dirty="0" smtClean="0"/>
              <a:t> написал небольшую книгу «</a:t>
            </a:r>
            <a:r>
              <a:rPr lang="ru-RU" i="1" dirty="0" smtClean="0"/>
              <a:t>Мартиролог вкратце</a:t>
            </a:r>
            <a:r>
              <a:rPr lang="ru-RU" dirty="0" smtClean="0"/>
              <a:t>», поместив в неё в сокращенном виде жития святых за год;</a:t>
            </a:r>
          </a:p>
          <a:p>
            <a:pPr algn="just"/>
            <a:r>
              <a:rPr lang="ru-RU" i="1" dirty="0" smtClean="0"/>
              <a:t>Четвёртая книга</a:t>
            </a:r>
            <a:r>
              <a:rPr lang="ru-RU" dirty="0" smtClean="0"/>
              <a:t> — 9 февраля </a:t>
            </a:r>
            <a:r>
              <a:rPr lang="ru-RU" dirty="0" smtClean="0">
                <a:hlinkClick r:id="rId12" action="ppaction://hlinkfile" tooltip="1705 год"/>
              </a:rPr>
              <a:t>1705 года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Четьи-Минеи</a:t>
            </a:r>
            <a:r>
              <a:rPr lang="ru-RU" dirty="0" smtClean="0"/>
              <a:t> </a:t>
            </a:r>
            <a:r>
              <a:rPr lang="ru-RU" dirty="0" err="1" smtClean="0"/>
              <a:t>Димитрия</a:t>
            </a:r>
            <a:r>
              <a:rPr lang="ru-RU" dirty="0" smtClean="0"/>
              <a:t> Ростовского выдержали множество изданий и стали самым любимым житийным сборником в России, который после Евангелия, имел огромное влияние на верующее русское общество.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upload.wikimedia.org/wikipedia/commons/thumb/7/70/%D0%A7%D0%B5%D1%82%D1%8C%D1%97%D0%9C%D1%96%D0%BD%D0%B5%D1%97.jpg/300px-%D0%A7%D0%B5%D1%82%D1%8C%D1%97%D0%9C%D1%96%D0%BD%D0%B5%D1%9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8708816" cy="561662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545303"/>
            <a:ext cx="835292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 tooltip="Достоевский, Фёдор Михайлович"/>
              </a:rPr>
              <a:t>Достоевский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писал: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...по всей земле русской… распространен дух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Четьи-Минеи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… потому что есть чрезвычайно много рассказчиков и рассказчиц о житиях святых. Рассказывают они из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Четьи-Минеи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прекрасно, точно, не вставляя ни единого лишнего слова от себя, и их заслушиваются… Я сам в детстве слышал такие рассказы… Слышал я потом эти рассказы даже в острогах у разбойников, и разбойники слушали и воздыхали… В этих рассказах заключается для русского народа… нечто покаянное и очистительное.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—Ф.М. Достоевский «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 безошибочном знании необразованным и безграмотным русским народом главнейшей сущности Восточного вопроса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Четьи-Минеи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стали источником вдохновения и для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 tooltip="Пушкин, Александр Сергеевич"/>
              </a:rPr>
              <a:t>А. С. Пушкина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— на основе житий святых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 tooltip="Салос Никола"/>
              </a:rPr>
              <a:t>Николая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 tooltip="Салос Никола"/>
              </a:rPr>
              <a:t>Салоса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 tooltip="Салос Никола"/>
              </a:rPr>
              <a:t> Псковского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5" tooltip="Иоанн Московский"/>
              </a:rPr>
              <a:t>Иоанна Большого Колпака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поэт создаёт образ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6" tooltip="Юродивый"/>
              </a:rPr>
              <a:t>юродивого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7" tooltip="Борис Годунов (трагедия)"/>
              </a:rPr>
              <a:t>трагедии «Борис Годунов»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а неоконченная поэма «Монах» была основана на житии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8" tooltip="Иоанн (архиепископ Новгородский)"/>
              </a:rPr>
              <a:t>Иоанна Новгородского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http://bits.wikimedia.org/skins-1.18/common/images/magnify-clip.png">
            <a:hlinkClick r:id="rId2" tooltip="Увеличить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690563"/>
            <a:ext cx="142875" cy="104775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103026"/>
            <a:ext cx="6588389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 tooltip="Увеличить"/>
              </a:rPr>
              <a:t> Труды 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Четьи Минеи (Жития святых);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Алфавит духовный;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Духовное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врачество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против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хульных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помыслов,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Врачество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духовное на смущение помыслов от различных книг отеческих;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Утешение человеку в скорби, беде и гонении;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Зерцало православного исповедания;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Исповедание грехов генеральное, глаголемое пред иереем от лица кающегося;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Благодарственное страстей Христовых воспоминание и молитвенное размышление, паче оных молитв зело полезное, еже должно во все пятки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совершати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 исповедании грехов и святом причащении;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Молитва исповедания к Богу от человека, полагающего спасения начало;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Плач на погребение Христово;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Розыск о раскольнической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Брынской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вере;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Апология во утоление печали человека, сущего в беде, гонении и озлоблении;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Краткие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богомысленные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размышления;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Руно орошенное.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C:\Users\user\Desktop\Sobor_and_Monument_Dmitry_Rostovsky_Rostov_on_D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700808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Спасибо за          внимание!</a:t>
            </a:r>
            <a:endParaRPr lang="ru-RU" sz="9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2160" y="908720"/>
            <a:ext cx="25922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Митрополит </a:t>
            </a:r>
            <a:r>
              <a:rPr lang="ru-RU" sz="2400" dirty="0" err="1" smtClean="0"/>
              <a:t>Димитрий</a:t>
            </a:r>
            <a:r>
              <a:rPr lang="ru-RU" sz="2400" dirty="0" smtClean="0"/>
              <a:t> Ростовский (в миру Даниил </a:t>
            </a:r>
            <a:r>
              <a:rPr lang="ru-RU" sz="2400" dirty="0" err="1" smtClean="0"/>
              <a:t>Саввич</a:t>
            </a:r>
            <a:r>
              <a:rPr lang="ru-RU" sz="2400" dirty="0" smtClean="0"/>
              <a:t> </a:t>
            </a:r>
            <a:r>
              <a:rPr lang="ru-RU" sz="2400" dirty="0" err="1" smtClean="0"/>
              <a:t>Туптало</a:t>
            </a:r>
            <a:r>
              <a:rPr lang="ru-RU" sz="2400" dirty="0" smtClean="0"/>
              <a:t>; </a:t>
            </a:r>
            <a:r>
              <a:rPr lang="ru-RU" sz="2400" dirty="0" smtClean="0">
                <a:hlinkClick r:id="rId2" action="ppaction://hlinkfile" tooltip="1651 год"/>
              </a:rPr>
              <a:t>1651</a:t>
            </a:r>
            <a:r>
              <a:rPr lang="ru-RU" sz="2400" dirty="0" smtClean="0"/>
              <a:t>(1651) — </a:t>
            </a:r>
            <a:r>
              <a:rPr lang="ru-RU" sz="2400" dirty="0" smtClean="0">
                <a:hlinkClick r:id="rId3" action="ppaction://hlinkfile" tooltip="1709 год"/>
              </a:rPr>
              <a:t>1709</a:t>
            </a:r>
            <a:r>
              <a:rPr lang="ru-RU" sz="2400" dirty="0" smtClean="0"/>
              <a:t>) — русский церковный деятель, </a:t>
            </a:r>
            <a:r>
              <a:rPr lang="ru-RU" sz="2400" dirty="0" smtClean="0">
                <a:hlinkClick r:id="rId4" action="ppaction://hlinkfile" tooltip="Епископ"/>
              </a:rPr>
              <a:t>епископ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5" action="ppaction://hlinkfile" tooltip="Русская православная церковь"/>
              </a:rPr>
              <a:t>Русской Церкви</a:t>
            </a:r>
            <a:r>
              <a:rPr lang="ru-RU" sz="2400" dirty="0" smtClean="0"/>
              <a:t>; духовный писатель, оратор.</a:t>
            </a:r>
            <a:endParaRPr lang="ru-RU" sz="2400" dirty="0"/>
          </a:p>
        </p:txBody>
      </p:sp>
      <p:pic>
        <p:nvPicPr>
          <p:cNvPr id="1026" name="Picture 2" descr="C:\Users\user\Desktop\1313945284_sv.-dimitrij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188640"/>
            <a:ext cx="4896544" cy="6393487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Родился в декабре </a:t>
            </a:r>
            <a:r>
              <a:rPr lang="ru-RU" dirty="0" smtClean="0">
                <a:hlinkClick r:id="rId2" action="ppaction://hlinkfile" tooltip="1651 год"/>
              </a:rPr>
              <a:t>1651 года</a:t>
            </a:r>
            <a:r>
              <a:rPr lang="ru-RU" dirty="0" smtClean="0"/>
              <a:t> в сотенном местечке Макарове Киевского полка Украинского </a:t>
            </a:r>
            <a:r>
              <a:rPr lang="ru-RU" dirty="0" err="1" smtClean="0"/>
              <a:t>гетманата</a:t>
            </a:r>
            <a:r>
              <a:rPr lang="ru-RU" dirty="0" smtClean="0"/>
              <a:t>. Учился в </a:t>
            </a:r>
            <a:r>
              <a:rPr lang="ru-RU" dirty="0" err="1" smtClean="0"/>
              <a:t>Киево-Братской</a:t>
            </a:r>
            <a:r>
              <a:rPr lang="ru-RU" dirty="0" smtClean="0"/>
              <a:t> коллегии, ставшей впоследствии </a:t>
            </a:r>
            <a:r>
              <a:rPr lang="ru-RU" dirty="0" err="1" smtClean="0">
                <a:hlinkClick r:id="rId3" action="ppaction://hlinkfile" tooltip="Киевская духовная академия"/>
              </a:rPr>
              <a:t>Киево-Могилянской</a:t>
            </a:r>
            <a:r>
              <a:rPr lang="ru-RU" dirty="0" smtClean="0">
                <a:hlinkClick r:id="rId3" action="ppaction://hlinkfile" tooltip="Киевская духовная академия"/>
              </a:rPr>
              <a:t> академией</a:t>
            </a:r>
            <a:r>
              <a:rPr lang="ru-RU" dirty="0" smtClean="0"/>
              <a:t>. В </a:t>
            </a:r>
            <a:r>
              <a:rPr lang="ru-RU" dirty="0" smtClean="0">
                <a:hlinkClick r:id="rId4" action="ppaction://hlinkfile" tooltip="1668 год"/>
              </a:rPr>
              <a:t>1668 году</a:t>
            </a:r>
            <a:r>
              <a:rPr lang="ru-RU" dirty="0" smtClean="0"/>
              <a:t> принял постриг в </a:t>
            </a:r>
            <a:r>
              <a:rPr lang="ru-RU" dirty="0" smtClean="0">
                <a:hlinkClick r:id="rId5" action="ppaction://hlinkfile" tooltip="Киевский Кирилловский монастырь (страница отсутствует)"/>
              </a:rPr>
              <a:t>Киевском Кирилловском монастыре</a:t>
            </a:r>
            <a:r>
              <a:rPr lang="ru-RU" dirty="0" smtClean="0"/>
              <a:t> где потом прожил семь лет. Весной </a:t>
            </a:r>
            <a:r>
              <a:rPr lang="ru-RU" dirty="0" smtClean="0">
                <a:hlinkClick r:id="rId6" action="ppaction://hlinkfile" tooltip="1669 год"/>
              </a:rPr>
              <a:t>1669 года</a:t>
            </a:r>
            <a:r>
              <a:rPr lang="ru-RU" dirty="0" smtClean="0"/>
              <a:t> рукоположен во </a:t>
            </a:r>
            <a:r>
              <a:rPr lang="ru-RU" dirty="0" smtClean="0">
                <a:hlinkClick r:id="rId7" action="ppaction://hlinkfile" tooltip="Иеродиакон"/>
              </a:rPr>
              <a:t>иеродиакона</a:t>
            </a:r>
            <a:r>
              <a:rPr lang="ru-RU" dirty="0" smtClean="0"/>
              <a:t>, а в июне </a:t>
            </a:r>
            <a:r>
              <a:rPr lang="ru-RU" dirty="0" smtClean="0">
                <a:hlinkClick r:id="rId8" action="ppaction://hlinkfile" tooltip="1675 год"/>
              </a:rPr>
              <a:t>1675 года</a:t>
            </a:r>
            <a:r>
              <a:rPr lang="ru-RU" dirty="0" smtClean="0"/>
              <a:t> во </a:t>
            </a:r>
            <a:r>
              <a:rPr lang="ru-RU" dirty="0" smtClean="0">
                <a:hlinkClick r:id="rId9" action="ppaction://hlinkfile" tooltip="Иеромонах"/>
              </a:rPr>
              <a:t>иеромонаха</a:t>
            </a:r>
            <a:r>
              <a:rPr lang="ru-RU" dirty="0" smtClean="0"/>
              <a:t> и назначен проповедником в </a:t>
            </a:r>
            <a:r>
              <a:rPr lang="ru-RU" dirty="0" smtClean="0">
                <a:hlinkClick r:id="rId10" action="ppaction://hlinkfile" tooltip="Чернигов"/>
              </a:rPr>
              <a:t>Чернигов</a:t>
            </a:r>
            <a:r>
              <a:rPr lang="ru-RU" dirty="0" smtClean="0"/>
              <a:t>. В этой должности </a:t>
            </a:r>
            <a:r>
              <a:rPr lang="ru-RU" dirty="0" err="1" smtClean="0"/>
              <a:t>Димитрий</a:t>
            </a:r>
            <a:r>
              <a:rPr lang="ru-RU" dirty="0" smtClean="0"/>
              <a:t> трудился до </a:t>
            </a:r>
            <a:r>
              <a:rPr lang="ru-RU" dirty="0" smtClean="0">
                <a:hlinkClick r:id="rId11" action="ppaction://hlinkfile" tooltip="1677 год"/>
              </a:rPr>
              <a:t>1677 года</a:t>
            </a:r>
            <a:r>
              <a:rPr lang="ru-RU" dirty="0" smtClean="0"/>
              <a:t> и прославился многочисленными проповедями. </a:t>
            </a:r>
            <a:r>
              <a:rPr lang="ru-RU" dirty="0" err="1" smtClean="0"/>
              <a:t>Димитрий</a:t>
            </a:r>
            <a:r>
              <a:rPr lang="ru-RU" dirty="0" smtClean="0"/>
              <a:t> несколько лет путешествовал по монастырям Украины, год прожил в </a:t>
            </a:r>
            <a:r>
              <a:rPr lang="ru-RU" dirty="0" smtClean="0">
                <a:hlinkClick r:id="rId12" action="ppaction://hlinkfile" tooltip="Слуцк"/>
              </a:rPr>
              <a:t>Слуцке</a:t>
            </a:r>
            <a:r>
              <a:rPr lang="ru-RU" dirty="0" smtClean="0"/>
              <a:t> в Преображенском монастыре, где был братским проповедником. Все эти годы он писал свой «</a:t>
            </a:r>
            <a:r>
              <a:rPr lang="ru-RU" dirty="0" err="1" smtClean="0"/>
              <a:t>Диарий</a:t>
            </a:r>
            <a:r>
              <a:rPr lang="ru-RU" dirty="0" smtClean="0"/>
              <a:t>» (записки на польском языке). В них он делал записи о событиях на Украине, Польше, Москве, от которых зависела судьба Украины.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789040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После возвращения на Украину </a:t>
            </a:r>
            <a:r>
              <a:rPr lang="ru-RU" dirty="0" err="1" smtClean="0"/>
              <a:t>Димитрий</a:t>
            </a:r>
            <a:r>
              <a:rPr lang="ru-RU" dirty="0" smtClean="0"/>
              <a:t> жил в </a:t>
            </a:r>
            <a:r>
              <a:rPr lang="ru-RU" dirty="0" err="1" smtClean="0"/>
              <a:t>Крупецком</a:t>
            </a:r>
            <a:r>
              <a:rPr lang="ru-RU" dirty="0" smtClean="0"/>
              <a:t> Николаевском монастыре (1679—1681 годы). </a:t>
            </a:r>
            <a:r>
              <a:rPr lang="ru-RU" dirty="0" smtClean="0">
                <a:hlinkClick r:id="rId13" action="ppaction://hlinkfile" tooltip="10 августа"/>
              </a:rPr>
              <a:t>10 августа</a:t>
            </a:r>
            <a:r>
              <a:rPr lang="ru-RU" dirty="0" smtClean="0"/>
              <a:t> </a:t>
            </a:r>
            <a:r>
              <a:rPr lang="ru-RU" dirty="0" smtClean="0">
                <a:hlinkClick r:id="rId14" action="ppaction://hlinkfile" tooltip="1681 год"/>
              </a:rPr>
              <a:t>1681 года</a:t>
            </a:r>
            <a:r>
              <a:rPr lang="ru-RU" dirty="0" smtClean="0"/>
              <a:t> возведён в сан </a:t>
            </a:r>
            <a:r>
              <a:rPr lang="ru-RU" dirty="0" smtClean="0">
                <a:hlinkClick r:id="rId15" action="ppaction://hlinkfile" tooltip="Игумен"/>
              </a:rPr>
              <a:t>игумена</a:t>
            </a:r>
            <a:r>
              <a:rPr lang="ru-RU" dirty="0" smtClean="0"/>
              <a:t> и назначен в </a:t>
            </a:r>
            <a:r>
              <a:rPr lang="ru-RU" dirty="0" smtClean="0">
                <a:hlinkClick r:id="rId16" action="ppaction://hlinkfile" tooltip="Свято-Спасский монастырь (страница отсутствует)"/>
              </a:rPr>
              <a:t>Свято-Спасский монастырь</a:t>
            </a:r>
            <a:r>
              <a:rPr lang="ru-RU" dirty="0" smtClean="0"/>
              <a:t> в Чернигове. Позже был </a:t>
            </a:r>
            <a:r>
              <a:rPr lang="ru-RU" dirty="0" smtClean="0">
                <a:hlinkClick r:id="rId15" action="ppaction://hlinkfile" tooltip="Игумен"/>
              </a:rPr>
              <a:t>игуменом</a:t>
            </a:r>
            <a:r>
              <a:rPr lang="ru-RU" dirty="0" smtClean="0"/>
              <a:t> в </a:t>
            </a:r>
            <a:r>
              <a:rPr lang="ru-RU" dirty="0" err="1" smtClean="0">
                <a:hlinkClick r:id="rId17" action="ppaction://hlinkfile" tooltip="Батуринский Николаевский монастырь (страница отсутствует)"/>
              </a:rPr>
              <a:t>Батуринском</a:t>
            </a:r>
            <a:r>
              <a:rPr lang="ru-RU" dirty="0" smtClean="0">
                <a:hlinkClick r:id="rId17" action="ppaction://hlinkfile" tooltip="Батуринский Николаевский монастырь (страница отсутствует)"/>
              </a:rPr>
              <a:t> Николаевском монастыре</a:t>
            </a:r>
            <a:r>
              <a:rPr lang="ru-RU" dirty="0" smtClean="0"/>
              <a:t>. </a:t>
            </a:r>
            <a:r>
              <a:rPr lang="ru-RU" dirty="0" smtClean="0">
                <a:hlinkClick r:id="rId18" action="ppaction://hlinkfile" tooltip="23 апреля"/>
              </a:rPr>
              <a:t>23 апреля</a:t>
            </a:r>
            <a:r>
              <a:rPr lang="ru-RU" dirty="0" smtClean="0"/>
              <a:t> </a:t>
            </a:r>
            <a:r>
              <a:rPr lang="ru-RU" dirty="0" smtClean="0">
                <a:hlinkClick r:id="rId19" action="ppaction://hlinkfile" tooltip="1684 год"/>
              </a:rPr>
              <a:t>1684 года</a:t>
            </a:r>
            <a:r>
              <a:rPr lang="ru-RU" dirty="0" smtClean="0"/>
              <a:t> переехал в </a:t>
            </a:r>
            <a:r>
              <a:rPr lang="ru-RU" dirty="0" smtClean="0">
                <a:hlinkClick r:id="rId20" action="ppaction://hlinkfile" tooltip="Киево-Печерская Лавра"/>
              </a:rPr>
              <a:t>Киево-Печерскую Лавру</a:t>
            </a:r>
            <a:r>
              <a:rPr lang="ru-RU" dirty="0" smtClean="0"/>
              <a:t> где получил послушание составлять жития святых. В </a:t>
            </a:r>
            <a:r>
              <a:rPr lang="ru-RU" dirty="0" smtClean="0">
                <a:hlinkClick r:id="rId21" action="ppaction://hlinkfile" tooltip="1686 год"/>
              </a:rPr>
              <a:t>1686 году</a:t>
            </a:r>
            <a:r>
              <a:rPr lang="ru-RU" dirty="0" smtClean="0"/>
              <a:t> </a:t>
            </a:r>
            <a:r>
              <a:rPr lang="ru-RU" dirty="0" smtClean="0">
                <a:hlinkClick r:id="rId22" action="ppaction://hlinkfile" tooltip="Киевская митрополия"/>
              </a:rPr>
              <a:t>Киевская митрополия</a:t>
            </a:r>
            <a:r>
              <a:rPr lang="ru-RU" dirty="0" smtClean="0"/>
              <a:t> переходит из подчинения </a:t>
            </a:r>
            <a:r>
              <a:rPr lang="ru-RU" dirty="0" smtClean="0">
                <a:hlinkClick r:id="rId23" action="ppaction://hlinkfile" tooltip="Константинопольская православная церковь"/>
              </a:rPr>
              <a:t>Константинопольского патриархата</a:t>
            </a:r>
            <a:r>
              <a:rPr lang="ru-RU" dirty="0" smtClean="0"/>
              <a:t> в состав </a:t>
            </a:r>
            <a:r>
              <a:rPr lang="ru-RU" dirty="0" smtClean="0">
                <a:hlinkClick r:id="rId24" action="ppaction://hlinkfile" tooltip="Московский патриархат"/>
              </a:rPr>
              <a:t>Московского патриархата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mitriy-rostovskiy-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88640"/>
            <a:ext cx="4680521" cy="6480722"/>
          </a:xfrm>
          <a:prstGeom prst="rect">
            <a:avLst/>
          </a:prstGeom>
          <a:noFill/>
        </p:spPr>
      </p:pic>
      <p:pic>
        <p:nvPicPr>
          <p:cNvPr id="2051" name="Picture 3" descr="C:\Users\user\Desktop\0119-01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0"/>
            <a:ext cx="3381747" cy="64807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По поручению </a:t>
            </a:r>
            <a:r>
              <a:rPr lang="ru-RU" dirty="0" smtClean="0">
                <a:hlinkClick r:id="rId2" action="ppaction://hlinkfile" tooltip="Патриарх Адриан"/>
              </a:rPr>
              <a:t>патриарха </a:t>
            </a:r>
            <a:r>
              <a:rPr lang="ru-RU" dirty="0" err="1" smtClean="0">
                <a:hlinkClick r:id="rId2" action="ppaction://hlinkfile" tooltip="Патриарх Адриан"/>
              </a:rPr>
              <a:t>Адриана</a:t>
            </a:r>
            <a:r>
              <a:rPr lang="ru-RU" dirty="0" smtClean="0"/>
              <a:t> поддержку </a:t>
            </a:r>
            <a:r>
              <a:rPr lang="ru-RU" dirty="0" err="1" smtClean="0"/>
              <a:t>Димитрию</a:t>
            </a:r>
            <a:r>
              <a:rPr lang="ru-RU" dirty="0" smtClean="0"/>
              <a:t>, работавшему в этот период над третьей книгой «Житий святых», оказывал архиепископ </a:t>
            </a:r>
            <a:r>
              <a:rPr lang="ru-RU" dirty="0" smtClean="0">
                <a:hlinkClick r:id="rId3" action="ppaction://hlinkfile" tooltip="Иоанн Тобольский"/>
              </a:rPr>
              <a:t>Иоанн (Максимович)</a:t>
            </a:r>
            <a:r>
              <a:rPr lang="ru-RU" dirty="0" smtClean="0"/>
              <a:t>. В </a:t>
            </a:r>
            <a:r>
              <a:rPr lang="ru-RU" dirty="0" smtClean="0">
                <a:hlinkClick r:id="rId4" action="ppaction://hlinkfile" tooltip="1697 год"/>
              </a:rPr>
              <a:t>1697 году</a:t>
            </a:r>
            <a:r>
              <a:rPr lang="ru-RU" dirty="0" smtClean="0"/>
              <a:t> он возвёл </a:t>
            </a:r>
            <a:r>
              <a:rPr lang="ru-RU" dirty="0" err="1" smtClean="0"/>
              <a:t>Димитрия</a:t>
            </a:r>
            <a:r>
              <a:rPr lang="ru-RU" dirty="0" smtClean="0"/>
              <a:t> в сан </a:t>
            </a:r>
            <a:r>
              <a:rPr lang="ru-RU" dirty="0" smtClean="0">
                <a:hlinkClick r:id="rId5" action="ppaction://hlinkfile" tooltip="Архимандрит"/>
              </a:rPr>
              <a:t>архимандрита</a:t>
            </a:r>
            <a:r>
              <a:rPr lang="ru-RU" dirty="0" smtClean="0"/>
              <a:t> и назначил настоятелем </a:t>
            </a:r>
            <a:r>
              <a:rPr lang="ru-RU" dirty="0" smtClean="0">
                <a:hlinkClick r:id="rId6" action="ppaction://hlinkfile" tooltip="Елецкий Успенскйи монастырь (страница отсутствует)"/>
              </a:rPr>
              <a:t>Елецкого Успенского монастыря</a:t>
            </a:r>
            <a:r>
              <a:rPr lang="ru-RU" dirty="0" smtClean="0"/>
              <a:t>, а в </a:t>
            </a:r>
            <a:r>
              <a:rPr lang="ru-RU" dirty="0" smtClean="0">
                <a:hlinkClick r:id="rId7" action="ppaction://hlinkfile" tooltip="1699 год"/>
              </a:rPr>
              <a:t>1699 году</a:t>
            </a:r>
            <a:r>
              <a:rPr lang="ru-RU" dirty="0" smtClean="0"/>
              <a:t> перевёл настоятелем в </a:t>
            </a:r>
            <a:r>
              <a:rPr lang="ru-RU" dirty="0" smtClean="0">
                <a:hlinkClick r:id="rId8" action="ppaction://hlinkfile" tooltip="Преображенский монастырь (Новгород-Северский) (страница отсутствует)"/>
              </a:rPr>
              <a:t>Новгород-Северский Преображенский монастырь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smtClean="0">
                <a:hlinkClick r:id="rId9" action="ppaction://hlinkfile" tooltip="1686 год"/>
              </a:rPr>
              <a:t>1686 году</a:t>
            </a:r>
            <a:r>
              <a:rPr lang="ru-RU" dirty="0" smtClean="0"/>
              <a:t> </a:t>
            </a:r>
            <a:r>
              <a:rPr lang="ru-RU" dirty="0" smtClean="0">
                <a:hlinkClick r:id="rId10" action="ppaction://hlinkfile" tooltip="Киевская митрополия"/>
              </a:rPr>
              <a:t>Киевская митрополия</a:t>
            </a:r>
            <a:r>
              <a:rPr lang="ru-RU" dirty="0" smtClean="0"/>
              <a:t> переходит из подчинения </a:t>
            </a:r>
            <a:r>
              <a:rPr lang="ru-RU" dirty="0" smtClean="0">
                <a:hlinkClick r:id="rId11" action="ppaction://hlinkfile" tooltip="Константинопольская православная церковь"/>
              </a:rPr>
              <a:t>Константинопольского патриархата</a:t>
            </a:r>
            <a:r>
              <a:rPr lang="ru-RU" dirty="0" smtClean="0"/>
              <a:t> в состав </a:t>
            </a:r>
            <a:r>
              <a:rPr lang="ru-RU" dirty="0" smtClean="0">
                <a:hlinkClick r:id="rId12" action="ppaction://hlinkfile" tooltip="Московский патриархат"/>
              </a:rPr>
              <a:t>Московского патриархата</a:t>
            </a:r>
            <a:r>
              <a:rPr lang="ru-RU" dirty="0" smtClean="0"/>
              <a:t>. В </a:t>
            </a:r>
            <a:r>
              <a:rPr lang="ru-RU" dirty="0" smtClean="0">
                <a:hlinkClick r:id="rId13" action="ppaction://hlinkfile" tooltip="1701 год"/>
              </a:rPr>
              <a:t>1701 году</a:t>
            </a:r>
            <a:r>
              <a:rPr lang="ru-RU" dirty="0" smtClean="0"/>
              <a:t> </a:t>
            </a:r>
            <a:r>
              <a:rPr lang="ru-RU" dirty="0" err="1" smtClean="0"/>
              <a:t>Димитрий</a:t>
            </a:r>
            <a:r>
              <a:rPr lang="ru-RU" dirty="0" smtClean="0"/>
              <a:t> переезжает в </a:t>
            </a:r>
            <a:r>
              <a:rPr lang="ru-RU" dirty="0" smtClean="0">
                <a:hlinkClick r:id="rId14" action="ppaction://hlinkfile" tooltip="Москва"/>
              </a:rPr>
              <a:t>Москву</a:t>
            </a:r>
            <a:r>
              <a:rPr lang="ru-RU" dirty="0" smtClean="0"/>
              <a:t> для назначения на </a:t>
            </a:r>
            <a:r>
              <a:rPr lang="ru-RU" dirty="0" err="1" smtClean="0">
                <a:hlinkClick r:id="rId15" action="ppaction://hlinkfile" tooltip="Тобольская епархия"/>
              </a:rPr>
              <a:t>Тобольскую</a:t>
            </a:r>
            <a:r>
              <a:rPr lang="ru-RU" dirty="0" smtClean="0">
                <a:hlinkClick r:id="rId15" action="ppaction://hlinkfile" tooltip="Тобольская епархия"/>
              </a:rPr>
              <a:t> кафедру</a:t>
            </a:r>
            <a:r>
              <a:rPr lang="ru-RU" dirty="0" smtClean="0"/>
              <a:t>, </a:t>
            </a:r>
            <a:r>
              <a:rPr lang="ru-RU" dirty="0" smtClean="0">
                <a:hlinkClick r:id="rId16" action="ppaction://hlinkfile" tooltip="23 марта"/>
              </a:rPr>
              <a:t>23 марта</a:t>
            </a:r>
            <a:r>
              <a:rPr lang="ru-RU" dirty="0" smtClean="0"/>
              <a:t> был </a:t>
            </a:r>
            <a:r>
              <a:rPr lang="ru-RU" dirty="0" smtClean="0">
                <a:hlinkClick r:id="rId17" action="ppaction://hlinkfile" tooltip="Хиротония"/>
              </a:rPr>
              <a:t>хиротонисан</a:t>
            </a:r>
            <a:r>
              <a:rPr lang="ru-RU" dirty="0" smtClean="0"/>
              <a:t> во </a:t>
            </a:r>
            <a:r>
              <a:rPr lang="ru-RU" dirty="0" smtClean="0">
                <a:hlinkClick r:id="rId18" action="ppaction://hlinkfile" tooltip="Епископ"/>
              </a:rPr>
              <a:t>епископа</a:t>
            </a:r>
            <a:r>
              <a:rPr lang="ru-RU" dirty="0" smtClean="0"/>
              <a:t> с возведением в сан </a:t>
            </a:r>
            <a:r>
              <a:rPr lang="ru-RU" dirty="0" smtClean="0">
                <a:hlinkClick r:id="rId19" action="ppaction://hlinkfile" tooltip="Митрополит"/>
              </a:rPr>
              <a:t>митрополита</a:t>
            </a:r>
            <a:r>
              <a:rPr lang="ru-RU" dirty="0" smtClean="0"/>
              <a:t> </a:t>
            </a:r>
            <a:r>
              <a:rPr lang="ru-RU" dirty="0" err="1" smtClean="0"/>
              <a:t>Тобольского</a:t>
            </a:r>
            <a:r>
              <a:rPr lang="ru-RU" dirty="0" smtClean="0"/>
              <a:t> и всея Сибири. После назначения почти год жил в Москве на Сибирском подворье в </a:t>
            </a:r>
            <a:r>
              <a:rPr lang="ru-RU" dirty="0" smtClean="0">
                <a:hlinkClick r:id="rId20" action="ppaction://hlinkfile" tooltip="Чудов монастырь"/>
              </a:rPr>
              <a:t>Чудовом </a:t>
            </a:r>
            <a:r>
              <a:rPr lang="ru-RU" dirty="0" err="1" smtClean="0">
                <a:hlinkClick r:id="rId20" action="ppaction://hlinkfile" tooltip="Чудов монастырь"/>
              </a:rPr>
              <a:t>монастыре</a:t>
            </a:r>
            <a:r>
              <a:rPr lang="ru-RU" dirty="0" err="1" smtClean="0"/>
              <a:t>.По</a:t>
            </a:r>
            <a:r>
              <a:rPr lang="ru-RU" dirty="0" smtClean="0"/>
              <a:t> причине болезни </a:t>
            </a:r>
            <a:r>
              <a:rPr lang="ru-RU" dirty="0" err="1" smtClean="0"/>
              <a:t>Димитрия</a:t>
            </a:r>
            <a:r>
              <a:rPr lang="ru-RU" dirty="0" smtClean="0"/>
              <a:t> </a:t>
            </a:r>
            <a:r>
              <a:rPr lang="ru-RU" dirty="0" smtClean="0">
                <a:hlinkClick r:id="rId21" action="ppaction://hlinkfile" tooltip="4 января"/>
              </a:rPr>
              <a:t>4 января</a:t>
            </a:r>
            <a:r>
              <a:rPr lang="ru-RU" dirty="0" smtClean="0"/>
              <a:t> </a:t>
            </a:r>
            <a:r>
              <a:rPr lang="ru-RU" dirty="0" smtClean="0">
                <a:hlinkClick r:id="rId22" action="ppaction://hlinkfile" tooltip="1702 год"/>
              </a:rPr>
              <a:t>1702 года</a:t>
            </a:r>
            <a:r>
              <a:rPr lang="ru-RU" dirty="0" smtClean="0"/>
              <a:t> указом </a:t>
            </a:r>
            <a:r>
              <a:rPr lang="ru-RU" dirty="0" smtClean="0">
                <a:hlinkClick r:id="rId23" action="ppaction://hlinkfile" tooltip="Пётр I"/>
              </a:rPr>
              <a:t>Петра I</a:t>
            </a:r>
            <a:r>
              <a:rPr lang="ru-RU" dirty="0" smtClean="0"/>
              <a:t> святитель </a:t>
            </a:r>
            <a:r>
              <a:rPr lang="ru-RU" dirty="0" err="1" smtClean="0"/>
              <a:t>Димитрий</a:t>
            </a:r>
            <a:r>
              <a:rPr lang="ru-RU" dirty="0" smtClean="0"/>
              <a:t> был определен на </a:t>
            </a:r>
            <a:r>
              <a:rPr lang="ru-RU" dirty="0" smtClean="0">
                <a:hlinkClick r:id="rId24" action="ppaction://hlinkfile" tooltip="Ростовская митрополия"/>
              </a:rPr>
              <a:t>Ростовскую митрополию</a:t>
            </a:r>
            <a:r>
              <a:rPr lang="ru-RU" dirty="0" smtClean="0"/>
              <a:t>. Прибыв в свою епархию </a:t>
            </a:r>
            <a:r>
              <a:rPr lang="ru-RU" dirty="0" err="1" smtClean="0"/>
              <a:t>Димитрий</a:t>
            </a:r>
            <a:r>
              <a:rPr lang="ru-RU" dirty="0" smtClean="0"/>
              <a:t> после молебна в </a:t>
            </a:r>
            <a:r>
              <a:rPr lang="ru-RU" dirty="0" err="1" smtClean="0"/>
              <a:t>Зачатьевской</a:t>
            </a:r>
            <a:r>
              <a:rPr lang="ru-RU" dirty="0" smtClean="0"/>
              <a:t> церкви </a:t>
            </a:r>
            <a:r>
              <a:rPr lang="ru-RU" dirty="0" err="1" smtClean="0">
                <a:hlinkClick r:id="rId25" action="ppaction://hlinkfile" tooltip="Спасо-Яковлевский монастырь"/>
              </a:rPr>
              <a:t>Яковлевского</a:t>
            </a:r>
            <a:r>
              <a:rPr lang="ru-RU" dirty="0" smtClean="0">
                <a:hlinkClick r:id="rId25" action="ppaction://hlinkfile" tooltip="Спасо-Яковлевский монастырь"/>
              </a:rPr>
              <a:t> монастыря</a:t>
            </a:r>
            <a:r>
              <a:rPr lang="ru-RU" dirty="0" smtClean="0"/>
              <a:t> определил там себе место погребения, сказав «</a:t>
            </a:r>
            <a:r>
              <a:rPr lang="ru-RU" i="1" dirty="0" smtClean="0"/>
              <a:t>се покой мой, </a:t>
            </a:r>
            <a:r>
              <a:rPr lang="ru-RU" i="1" dirty="0" err="1" smtClean="0"/>
              <a:t>зде</a:t>
            </a:r>
            <a:r>
              <a:rPr lang="ru-RU" i="1" dirty="0" smtClean="0"/>
              <a:t> </a:t>
            </a:r>
            <a:r>
              <a:rPr lang="ru-RU" i="1" dirty="0" err="1" smtClean="0"/>
              <a:t>вселюся</a:t>
            </a:r>
            <a:r>
              <a:rPr lang="ru-RU" i="1" dirty="0" smtClean="0"/>
              <a:t> во век века</a:t>
            </a:r>
            <a:r>
              <a:rPr lang="ru-RU" dirty="0" smtClean="0"/>
              <a:t>» (традиционным местом захоронения ростовских архиереев был кафедральный </a:t>
            </a:r>
            <a:r>
              <a:rPr lang="ru-RU" dirty="0" smtClean="0">
                <a:hlinkClick r:id="rId26" action="ppaction://hlinkfile" tooltip="Успенский собор (Ростов Великий)"/>
              </a:rPr>
              <a:t>Успенский собор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За время нахождения на ростовской кафедре </a:t>
            </a:r>
            <a:r>
              <a:rPr lang="ru-RU" dirty="0" err="1" smtClean="0"/>
              <a:t>Димитрий</a:t>
            </a:r>
            <a:r>
              <a:rPr lang="ru-RU" dirty="0" smtClean="0"/>
              <a:t> заботился о просвещении и нравственности населения, боролся с невежеством и пьянством, </a:t>
            </a:r>
            <a:r>
              <a:rPr lang="ru-RU" dirty="0" smtClean="0">
                <a:hlinkClick r:id="rId27" action="ppaction://hlinkfile" tooltip="Старообрядчество"/>
              </a:rPr>
              <a:t>старообрядческим расколом</a:t>
            </a:r>
            <a:r>
              <a:rPr lang="ru-RU" dirty="0" smtClean="0"/>
              <a:t> и </a:t>
            </a:r>
            <a:r>
              <a:rPr lang="ru-RU" dirty="0" smtClean="0">
                <a:hlinkClick r:id="rId28" action="ppaction://hlinkfile" tooltip="Католицизм"/>
              </a:rPr>
              <a:t>католицизмом</a:t>
            </a:r>
            <a:r>
              <a:rPr lang="ru-RU" dirty="0" smtClean="0"/>
              <a:t>. Им основано славяно-греческое </a:t>
            </a:r>
            <a:r>
              <a:rPr lang="ru-RU" dirty="0" smtClean="0">
                <a:hlinkClick r:id="rId29" action="ppaction://hlinkfile" tooltip="Славяно-греко-латинская школа в Ростове"/>
              </a:rPr>
              <a:t>училище</a:t>
            </a:r>
            <a:r>
              <a:rPr lang="ru-RU" dirty="0" smtClean="0"/>
              <a:t> с преподаванием </a:t>
            </a:r>
            <a:r>
              <a:rPr lang="ru-RU" dirty="0" smtClean="0">
                <a:hlinkClick r:id="rId30" action="ppaction://hlinkfile" tooltip="Греческий язык"/>
              </a:rPr>
              <a:t>греческого</a:t>
            </a:r>
            <a:r>
              <a:rPr lang="ru-RU" dirty="0" smtClean="0"/>
              <a:t> и латинского.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0119-0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464496" cy="6408712"/>
          </a:xfrm>
          <a:prstGeom prst="rect">
            <a:avLst/>
          </a:prstGeom>
          <a:noFill/>
        </p:spPr>
      </p:pic>
      <p:pic>
        <p:nvPicPr>
          <p:cNvPr id="3076" name="Picture 4" descr="C:\Users\user\Desktop\27276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0648"/>
            <a:ext cx="4176463" cy="633670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4104456" cy="6048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Скончался святитель </a:t>
            </a:r>
            <a:r>
              <a:rPr lang="ru-RU" dirty="0" err="1" smtClean="0"/>
              <a:t>Димитрий</a:t>
            </a:r>
            <a:r>
              <a:rPr lang="ru-RU" dirty="0" smtClean="0"/>
              <a:t> в </a:t>
            </a:r>
            <a:r>
              <a:rPr lang="ru-RU" dirty="0" smtClean="0">
                <a:hlinkClick r:id="rId2" action="ppaction://hlinkfile" tooltip="1709 год"/>
              </a:rPr>
              <a:t>1709 году</a:t>
            </a:r>
            <a:r>
              <a:rPr lang="ru-RU" dirty="0" smtClean="0"/>
              <a:t>, в ночь на 28 октября через день после своего тезоименитства. Погребение состоялось только 25 ноября, оно откладывалось до приезда </a:t>
            </a:r>
            <a:r>
              <a:rPr lang="ru-RU" dirty="0" smtClean="0">
                <a:hlinkClick r:id="rId3" action="ppaction://hlinkfile" tooltip="Патриарший местоблюститель"/>
              </a:rPr>
              <a:t>блюстителя патриаршего престола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file" tooltip="Стефан Яворский"/>
              </a:rPr>
              <a:t>Стефана Яворского</a:t>
            </a:r>
            <a:r>
              <a:rPr lang="ru-RU" dirty="0" smtClean="0"/>
              <a:t>, который был другом святителя и обещал отпеть и похоронить его. Последняя воля митрополита </a:t>
            </a:r>
            <a:r>
              <a:rPr lang="ru-RU" dirty="0" err="1" smtClean="0"/>
              <a:t>Димитрия</a:t>
            </a:r>
            <a:r>
              <a:rPr lang="ru-RU" dirty="0" smtClean="0"/>
              <a:t> была исполнена — его погребли в Троицком соборе </a:t>
            </a:r>
            <a:r>
              <a:rPr lang="ru-RU" dirty="0" err="1" smtClean="0"/>
              <a:t>Яковлевского</a:t>
            </a:r>
            <a:r>
              <a:rPr lang="ru-RU" dirty="0" smtClean="0"/>
              <a:t> монастыря.</a:t>
            </a:r>
          </a:p>
          <a:p>
            <a:pPr algn="just"/>
            <a:r>
              <a:rPr lang="ru-RU" dirty="0" smtClean="0"/>
              <a:t>В могиле вопреки указанию </a:t>
            </a:r>
            <a:r>
              <a:rPr lang="ru-RU" dirty="0" smtClean="0">
                <a:hlinkClick r:id="rId5" action="ppaction://hlinkfile" tooltip="Монастырский приказ"/>
              </a:rPr>
              <a:t>Монастырского приказа</a:t>
            </a:r>
            <a:r>
              <a:rPr lang="ru-RU" dirty="0" smtClean="0"/>
              <a:t> устроить каменный склеп и сделать каменный гроб, был сооружён деревянный сруб. В деревянный гроб </a:t>
            </a:r>
            <a:r>
              <a:rPr lang="ru-RU" dirty="0" err="1" smtClean="0"/>
              <a:t>Димитрия</a:t>
            </a:r>
            <a:r>
              <a:rPr lang="ru-RU" dirty="0" smtClean="0"/>
              <a:t> положили черновики его незаконченных произведений. Над местом погребения установили деревянную гробницу.</a:t>
            </a:r>
            <a:endParaRPr lang="ru-RU" dirty="0"/>
          </a:p>
        </p:txBody>
      </p:sp>
      <p:pic>
        <p:nvPicPr>
          <p:cNvPr id="4098" name="Picture 2" descr="C:\Users\user\Desktop\220px-Crosier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188640"/>
            <a:ext cx="3802112" cy="644630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28083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smtClean="0">
                <a:hlinkClick r:id="rId2" action="ppaction://hlinkfile" tooltip="1752 год"/>
              </a:rPr>
              <a:t>1752 году</a:t>
            </a:r>
            <a:r>
              <a:rPr lang="ru-RU" dirty="0" smtClean="0"/>
              <a:t> над могилой святителя </a:t>
            </a:r>
            <a:r>
              <a:rPr lang="ru-RU" dirty="0" err="1" smtClean="0"/>
              <a:t>Димитрия</a:t>
            </a:r>
            <a:r>
              <a:rPr lang="ru-RU" dirty="0" smtClean="0"/>
              <a:t> </a:t>
            </a:r>
            <a:r>
              <a:rPr lang="ru-RU" dirty="0" err="1" smtClean="0"/>
              <a:t>осел</a:t>
            </a:r>
            <a:r>
              <a:rPr lang="ru-RU" dirty="0" smtClean="0"/>
              <a:t> </a:t>
            </a:r>
            <a:r>
              <a:rPr lang="ru-RU" dirty="0" smtClean="0">
                <a:hlinkClick r:id="rId3" action="ppaction://hlinkfile" tooltip="Чугун"/>
              </a:rPr>
              <a:t>чугунный</a:t>
            </a:r>
            <a:r>
              <a:rPr lang="ru-RU" dirty="0" smtClean="0"/>
              <a:t> пол. В ходе ремонта открылся поврежденный бревенчатый сруб и деревянный гроб митрополита, в котором и были </a:t>
            </a:r>
            <a:r>
              <a:rPr lang="ru-RU" dirty="0" smtClean="0">
                <a:hlinkClick r:id="rId4" action="ppaction://hlinkfile" tooltip="Обретение мощей"/>
              </a:rPr>
              <a:t>обретены</a:t>
            </a:r>
            <a:r>
              <a:rPr lang="ru-RU" dirty="0" smtClean="0"/>
              <a:t> его нетленные </a:t>
            </a:r>
            <a:r>
              <a:rPr lang="ru-RU" dirty="0" smtClean="0">
                <a:hlinkClick r:id="rId5" action="ppaction://hlinkfile" tooltip="Мощи"/>
              </a:rPr>
              <a:t>мощи</a:t>
            </a:r>
            <a:r>
              <a:rPr lang="ru-RU" dirty="0" smtClean="0"/>
              <a:t>. Был извещён митрополит ростовский </a:t>
            </a:r>
            <a:r>
              <a:rPr lang="ru-RU" dirty="0" smtClean="0">
                <a:hlinkClick r:id="rId6" action="ppaction://hlinkfile" tooltip="Арсений (Мацеевич)"/>
              </a:rPr>
              <a:t>Арсений</a:t>
            </a:r>
            <a:r>
              <a:rPr lang="ru-RU" dirty="0" smtClean="0"/>
              <a:t>, который приехал в монастырь и лично освидетельствовал мощи, </a:t>
            </a:r>
            <a:r>
              <a:rPr lang="ru-RU" dirty="0" smtClean="0">
                <a:hlinkClick r:id="rId7" action="ppaction://hlinkfile" tooltip="Богослужебное облачение"/>
              </a:rPr>
              <a:t>облачение</a:t>
            </a:r>
            <a:r>
              <a:rPr lang="ru-RU" dirty="0" smtClean="0"/>
              <a:t> и гроб. Для хранения мощей была устроена каменная гробница, а о случившемся было направлено донесение в </a:t>
            </a:r>
            <a:r>
              <a:rPr lang="ru-RU" dirty="0" smtClean="0">
                <a:hlinkClick r:id="rId8" action="ppaction://hlinkfile" tooltip="Синод"/>
              </a:rPr>
              <a:t>Синод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user\Desktop\104-17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3888" y="188640"/>
            <a:ext cx="5040560" cy="654683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7200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Об обретении мощей стало известно в народе, стали появляться рассказы об исцелениях при мощах </a:t>
            </a:r>
            <a:r>
              <a:rPr lang="ru-RU" dirty="0" err="1" smtClean="0"/>
              <a:t>Димитрия</a:t>
            </a:r>
            <a:r>
              <a:rPr lang="ru-RU" dirty="0" smtClean="0"/>
              <a:t> и по </a:t>
            </a:r>
            <a:r>
              <a:rPr lang="ru-RU" dirty="0" smtClean="0">
                <a:hlinkClick r:id="rId2" action="ppaction://hlinkfile" tooltip="Молитва"/>
              </a:rPr>
              <a:t>молитве</a:t>
            </a:r>
            <a:r>
              <a:rPr lang="ru-RU" dirty="0" smtClean="0"/>
              <a:t> к нему. Официальная </a:t>
            </a:r>
            <a:r>
              <a:rPr lang="ru-RU" dirty="0" smtClean="0">
                <a:hlinkClick r:id="rId3" action="ppaction://hlinkfile" tooltip="Канонизация"/>
              </a:rPr>
              <a:t>канонизация</a:t>
            </a:r>
            <a:r>
              <a:rPr lang="ru-RU" dirty="0" smtClean="0"/>
              <a:t> произошла более чем через 4 года после </a:t>
            </a:r>
            <a:r>
              <a:rPr lang="ru-RU" dirty="0" smtClean="0">
                <a:hlinkClick r:id="rId4" action="ppaction://hlinkfile" tooltip="Обретение мощей"/>
              </a:rPr>
              <a:t>обретения мощей</a:t>
            </a:r>
            <a:r>
              <a:rPr lang="ru-RU" dirty="0" smtClean="0"/>
              <a:t> после проверки их нетленности и исцелений, происходивших при обращении к </a:t>
            </a:r>
            <a:r>
              <a:rPr lang="ru-RU" dirty="0" err="1" smtClean="0"/>
              <a:t>Димитрию</a:t>
            </a:r>
            <a:r>
              <a:rPr lang="ru-RU" dirty="0" smtClean="0"/>
              <a:t> (императорским повелением в Ростов направлялся синодальный </a:t>
            </a:r>
            <a:r>
              <a:rPr lang="ru-RU" dirty="0" smtClean="0">
                <a:hlinkClick r:id="rId5" action="ppaction://hlinkfile" tooltip="Прапорщик"/>
              </a:rPr>
              <a:t>прапорщик</a:t>
            </a:r>
            <a:r>
              <a:rPr lang="ru-RU" dirty="0" smtClean="0"/>
              <a:t> Ф. И. Баранов для сбора сведений о совершённых при мощах исцелениях, а указом Синода — суздальский митрополит </a:t>
            </a:r>
            <a:r>
              <a:rPr lang="ru-RU" dirty="0" err="1" smtClean="0">
                <a:hlinkClick r:id="rId6" action="ppaction://hlinkfile" tooltip="Сильвестр (Гловатский)"/>
              </a:rPr>
              <a:t>Сильвестр</a:t>
            </a:r>
            <a:r>
              <a:rPr lang="ru-RU" dirty="0" smtClean="0"/>
              <a:t> и </a:t>
            </a:r>
            <a:r>
              <a:rPr lang="ru-RU" dirty="0" smtClean="0">
                <a:hlinkClick r:id="rId7" action="ppaction://hlinkfile" tooltip="Архимандрит"/>
              </a:rPr>
              <a:t>архимандрит</a:t>
            </a:r>
            <a:r>
              <a:rPr lang="ru-RU" dirty="0" smtClean="0"/>
              <a:t> </a:t>
            </a:r>
            <a:r>
              <a:rPr lang="ru-RU" dirty="0" smtClean="0">
                <a:hlinkClick r:id="rId8" action="ppaction://hlinkfile" tooltip="Симонов монастырь"/>
              </a:rPr>
              <a:t>Московского Симонова монастыря</a:t>
            </a:r>
            <a:r>
              <a:rPr lang="ru-RU" dirty="0" smtClean="0"/>
              <a:t> Гавриил для вторичного освидетельствования мощей). Подлинное дело об обретении и открытии мощей святого </a:t>
            </a:r>
            <a:r>
              <a:rPr lang="ru-RU" dirty="0" err="1" smtClean="0"/>
              <a:t>Димитрия</a:t>
            </a:r>
            <a:r>
              <a:rPr lang="ru-RU" dirty="0" smtClean="0"/>
              <a:t> Ростовского хранится в </a:t>
            </a:r>
            <a:r>
              <a:rPr lang="ru-RU" dirty="0" smtClean="0">
                <a:hlinkClick r:id="rId9" action="ppaction://hlinkfile" tooltip="Российский государственный исторический архив"/>
              </a:rPr>
              <a:t>РГИА</a:t>
            </a:r>
            <a:r>
              <a:rPr lang="ru-RU" dirty="0" smtClean="0"/>
              <a:t>. Ф. 796 (Канцелярия Синода). Оп. 33. № 222. В первый день </a:t>
            </a:r>
            <a:r>
              <a:rPr lang="ru-RU" dirty="0" smtClean="0">
                <a:hlinkClick r:id="rId10" action="ppaction://hlinkfile" tooltip="Пасха"/>
              </a:rPr>
              <a:t>Пасхи</a:t>
            </a:r>
            <a:r>
              <a:rPr lang="ru-RU" dirty="0" smtClean="0"/>
              <a:t> — 1 апреля </a:t>
            </a:r>
            <a:r>
              <a:rPr lang="ru-RU" dirty="0" smtClean="0">
                <a:hlinkClick r:id="rId11" action="ppaction://hlinkfile" tooltip="1757 год"/>
              </a:rPr>
              <a:t>1757 года</a:t>
            </a:r>
            <a:r>
              <a:rPr lang="ru-RU" dirty="0" smtClean="0"/>
              <a:t> состоялось прославление митрополита </a:t>
            </a:r>
            <a:r>
              <a:rPr lang="ru-RU" dirty="0" err="1" smtClean="0"/>
              <a:t>Димитрия</a:t>
            </a:r>
            <a:r>
              <a:rPr lang="ru-RU" dirty="0" smtClean="0"/>
              <a:t> в лике святых, а день обретения мощей — 21 сентября, как и день кончины — 28 октября были объявлены днями празднования святому. Служба святителю </a:t>
            </a:r>
            <a:r>
              <a:rPr lang="ru-RU" dirty="0" err="1" smtClean="0"/>
              <a:t>Димитрию</a:t>
            </a:r>
            <a:r>
              <a:rPr lang="ru-RU" dirty="0" smtClean="0"/>
              <a:t> была составлена </a:t>
            </a:r>
            <a:r>
              <a:rPr lang="ru-RU" dirty="0" err="1" smtClean="0"/>
              <a:t>переяславским</a:t>
            </a:r>
            <a:r>
              <a:rPr lang="ru-RU" dirty="0" smtClean="0"/>
              <a:t> епископом Амвросием. К концу XVIII в. были созданы две краткие редакции Жития </a:t>
            </a:r>
            <a:r>
              <a:rPr lang="ru-RU" dirty="0" err="1" smtClean="0"/>
              <a:t>Димитрия</a:t>
            </a:r>
            <a:r>
              <a:rPr lang="ru-RU" dirty="0" smtClean="0"/>
              <a:t> Ростовского: одна, 1756 г., связана с именем Амвросия Каменского, епископа </a:t>
            </a:r>
            <a:r>
              <a:rPr lang="ru-RU" dirty="0" err="1" smtClean="0"/>
              <a:t>Переяславского</a:t>
            </a:r>
            <a:r>
              <a:rPr lang="ru-RU" dirty="0" smtClean="0"/>
              <a:t> и Дмитровского, другая – с именем настоятеля </a:t>
            </a:r>
            <a:r>
              <a:rPr lang="ru-RU" dirty="0" err="1" smtClean="0"/>
              <a:t>Спасо-Иаковлевского</a:t>
            </a:r>
            <a:r>
              <a:rPr lang="ru-RU" dirty="0" smtClean="0"/>
              <a:t> монастыря Луки (создана между 1758 и 1763 г.), кроме того, две полные редакции: редакция Арсения Мацеевича (1757–1758 г.) и Синодальная редакция (1784 г.), написанная Я. А. Татищевым.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987</Words>
  <Application>Microsoft Office PowerPoint</Application>
  <PresentationFormat>Экран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связной</cp:lastModifiedBy>
  <cp:revision>9</cp:revision>
  <dcterms:created xsi:type="dcterms:W3CDTF">2011-11-12T04:12:21Z</dcterms:created>
  <dcterms:modified xsi:type="dcterms:W3CDTF">2011-11-13T10:40:17Z</dcterms:modified>
</cp:coreProperties>
</file>