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4" r:id="rId8"/>
    <p:sldId id="262" r:id="rId9"/>
    <p:sldId id="263" r:id="rId10"/>
    <p:sldId id="265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90A4-EFAF-44C1-ABD2-8EBA86DE84E5}" type="datetimeFigureOut">
              <a:rPr lang="ru-RU" smtClean="0"/>
              <a:t>22.11.2010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6DD0A-0ED6-4B69-97CD-ED111EF2E6C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90A4-EFAF-44C1-ABD2-8EBA86DE84E5}" type="datetimeFigureOut">
              <a:rPr lang="ru-RU" smtClean="0"/>
              <a:t>22.11.2010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6DD0A-0ED6-4B69-97CD-ED111EF2E6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90A4-EFAF-44C1-ABD2-8EBA86DE84E5}" type="datetimeFigureOut">
              <a:rPr lang="ru-RU" smtClean="0"/>
              <a:t>22.11.2010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6DD0A-0ED6-4B69-97CD-ED111EF2E6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90A4-EFAF-44C1-ABD2-8EBA86DE84E5}" type="datetimeFigureOut">
              <a:rPr lang="ru-RU" smtClean="0"/>
              <a:t>22.11.2010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6DD0A-0ED6-4B69-97CD-ED111EF2E6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90A4-EFAF-44C1-ABD2-8EBA86DE84E5}" type="datetimeFigureOut">
              <a:rPr lang="ru-RU" smtClean="0"/>
              <a:t>22.11.2010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C06DD0A-0ED6-4B69-97CD-ED111EF2E6C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90A4-EFAF-44C1-ABD2-8EBA86DE84E5}" type="datetimeFigureOut">
              <a:rPr lang="ru-RU" smtClean="0"/>
              <a:t>22.11.2010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6DD0A-0ED6-4B69-97CD-ED111EF2E6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90A4-EFAF-44C1-ABD2-8EBA86DE84E5}" type="datetimeFigureOut">
              <a:rPr lang="ru-RU" smtClean="0"/>
              <a:t>22.11.2010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6DD0A-0ED6-4B69-97CD-ED111EF2E6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90A4-EFAF-44C1-ABD2-8EBA86DE84E5}" type="datetimeFigureOut">
              <a:rPr lang="ru-RU" smtClean="0"/>
              <a:t>22.11.2010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6DD0A-0ED6-4B69-97CD-ED111EF2E6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90A4-EFAF-44C1-ABD2-8EBA86DE84E5}" type="datetimeFigureOut">
              <a:rPr lang="ru-RU" smtClean="0"/>
              <a:t>22.11.2010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6DD0A-0ED6-4B69-97CD-ED111EF2E6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90A4-EFAF-44C1-ABD2-8EBA86DE84E5}" type="datetimeFigureOut">
              <a:rPr lang="ru-RU" smtClean="0"/>
              <a:t>22.11.2010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6DD0A-0ED6-4B69-97CD-ED111EF2E6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90A4-EFAF-44C1-ABD2-8EBA86DE84E5}" type="datetimeFigureOut">
              <a:rPr lang="ru-RU" smtClean="0"/>
              <a:t>22.11.2010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6DD0A-0ED6-4B69-97CD-ED111EF2E6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94A90A4-EFAF-44C1-ABD2-8EBA86DE84E5}" type="datetimeFigureOut">
              <a:rPr lang="ru-RU" smtClean="0"/>
              <a:t>22.11.2010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C06DD0A-0ED6-4B69-97CD-ED111EF2E6C6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pentaxnews.ru/img/photos/13391-medium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7772400" cy="2286016"/>
          </a:xfrm>
        </p:spPr>
        <p:txBody>
          <a:bodyPr>
            <a:normAutofit fontScale="90000"/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4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Уголовная ответственность несовершеннолетних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b="1" cap="all" dirty="0">
              <a:ln w="0"/>
              <a:solidFill>
                <a:srgbClr val="0000FF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9" name="Picture 2" descr="http://pics.top.rbc.ru/top_pics/uniora/52/1246587351_0852.250x200.jpeg"/>
          <p:cNvPicPr>
            <a:picLocks noChangeAspect="1" noChangeArrowheads="1"/>
          </p:cNvPicPr>
          <p:nvPr/>
        </p:nvPicPr>
        <p:blipFill>
          <a:blip r:embed="rId2"/>
          <a:srcRect b="7895"/>
          <a:stretch>
            <a:fillRect/>
          </a:stretch>
        </p:blipFill>
        <p:spPr bwMode="auto">
          <a:xfrm>
            <a:off x="2071670" y="3143248"/>
            <a:ext cx="4572032" cy="336886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. Уголовная ответственность за «шутку»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42910" y="2357430"/>
          <a:ext cx="8329641" cy="2971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547"/>
                <a:gridCol w="2776547"/>
                <a:gridCol w="2776547"/>
              </a:tblGrid>
              <a:tr h="2971808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Ты взял (взяла) у товарища дома плейер, игру, губную помаду и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унес (унесла) без ведома владельца вещи.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Кража, то есть тайное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хищение чужого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имущества. Ст. 158 УК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Штраф до 80 тыс. руб.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Лишение свободы на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срок до 2 лет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214422"/>
          <a:ext cx="8501121" cy="1919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07"/>
                <a:gridCol w="2833707"/>
                <a:gridCol w="2833707"/>
              </a:tblGrid>
              <a:tr h="1919938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Ты отобрал деньги или сотовый телефон у других детей.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Грабеж, то есть открытое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хищение чужого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имущества. Ст. 161 УК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РФ.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Исправительные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работы на срок до 2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лет. Или лишение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свободы на 4 года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85721" y="3714752"/>
          <a:ext cx="8429682" cy="1857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9894"/>
                <a:gridCol w="2809894"/>
                <a:gridCol w="2809894"/>
              </a:tblGrid>
              <a:tr h="1857388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Ты сказал кому-то, что он  обязан принести из дома деньги, иначе он будет "расплачиваться" здоровьем.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Вымогательство, то есть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требование передачи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чужого имущества под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угрозой применения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насилия. Ст. 163. УК РФ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Лишение свободы на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срок до 4 лет.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1285860"/>
          <a:ext cx="8501121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07"/>
                <a:gridCol w="2833707"/>
                <a:gridCol w="2833707"/>
              </a:tblGrid>
              <a:tr h="48198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Ты всего лишь проходил мимо или стоял рядом, когда твои приятели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напали на прохожего, отобрали у него кошелек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Разбой, совершенный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группой лиц по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предварительному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сговору. Ст. 162 УК РФ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Придется доказывать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что ты просто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"проходил мимо". Не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докажешь -срок от 5 до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10 лет со штрафом до 1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млн. рублей.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8" y="3786190"/>
          <a:ext cx="8429685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9895"/>
                <a:gridCol w="2809895"/>
                <a:gridCol w="2809895"/>
              </a:tblGrid>
              <a:tr h="585154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Ты взял покататься чужую машину, но обязательно вернул бы ее, если бы тебя не поймали.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Неправомерное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завладение автомобилем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или иным транспортным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средством без цели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хищения.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Штраф до 120 тыс.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рублей. Лишение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свободы на срок до 5 лет.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214422"/>
          <a:ext cx="8501121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07"/>
                <a:gridCol w="2833707"/>
                <a:gridCol w="2833707"/>
              </a:tblGrid>
              <a:tr h="553418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Ты сидел на пассажирском сидение, а управлял автомобилем твой знакомый.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Угон, совершенный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группой лиц по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предварительному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Штраф до 200 тыс.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рублей, лишений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свободы на срок до 7 лет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3571876"/>
          <a:ext cx="8429685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9895"/>
                <a:gridCol w="2809895"/>
                <a:gridCol w="2809895"/>
              </a:tblGrid>
              <a:tr h="4422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Ты позвонил в милицию и сообщил, что в вашей школе заложена бомба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Заведомо ложное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сообщение об акте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терроризма. Ст. 207 УК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РФ.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Штраф до 200 тыс.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рублей. Лишение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свободы на срок до 10 лет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868478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0000FF"/>
                </a:solidFill>
              </a:rPr>
              <a:t>Несовершеннолетними признаются лица, которым ко времени совершения преступления исполнилось четырнадцать, но не исполнилось восемнадцати лет </a:t>
            </a:r>
            <a:r>
              <a:rPr lang="ru-RU" sz="2800" i="1" dirty="0" smtClean="0">
                <a:solidFill>
                  <a:srgbClr val="0000FF"/>
                </a:solidFill>
              </a:rPr>
              <a:t>(</a:t>
            </a:r>
            <a:r>
              <a:rPr lang="ru-RU" sz="2800" b="1" dirty="0" smtClean="0">
                <a:solidFill>
                  <a:srgbClr val="0000FF"/>
                </a:solidFill>
              </a:rPr>
              <a:t>статья 87 УК РФ).</a:t>
            </a:r>
            <a:endParaRPr lang="ru-RU" sz="2800" dirty="0"/>
          </a:p>
        </p:txBody>
      </p:sp>
      <p:pic>
        <p:nvPicPr>
          <p:cNvPr id="4" name="Picture 2" descr="http://news.gorodkirov.ru/pictures/news4/20609-01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114800" y="3668712"/>
            <a:ext cx="914400" cy="571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428604"/>
            <a:ext cx="7372376" cy="1785950"/>
          </a:xfrm>
        </p:spPr>
        <p:txBody>
          <a:bodyPr>
            <a:noAutofit/>
          </a:bodyPr>
          <a:lstStyle/>
          <a:p>
            <a:r>
              <a:rPr lang="ru-RU" sz="3200" b="1" cap="all" dirty="0" smtClean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Возраст, с которого наступает уголовная ответственность (статья 20 УК РФ)</a:t>
            </a:r>
            <a:endParaRPr lang="ru-RU" sz="3200" dirty="0"/>
          </a:p>
        </p:txBody>
      </p:sp>
      <p:pic>
        <p:nvPicPr>
          <p:cNvPr id="5" name="Picture 2" descr="http://www.pod-rostok.ru/img/image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3571876"/>
            <a:ext cx="3500441" cy="254025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4000528"/>
          </a:xfrm>
        </p:spPr>
        <p:txBody>
          <a:bodyPr>
            <a:noAutofit/>
          </a:bodyPr>
          <a:lstStyle/>
          <a:p>
            <a:pPr algn="l"/>
            <a:r>
              <a:rPr lang="ru-RU" sz="2000" dirty="0">
                <a:solidFill>
                  <a:srgbClr val="FF0000"/>
                </a:solidFill>
              </a:rPr>
              <a:t>1. Несовершеннолетними признаются лица, которым ко времени совершения преступления исполнилось четырнадцать, но не исполнилось восемнадцать</a:t>
            </a:r>
            <a:r>
              <a:rPr lang="ru-RU" sz="2000" dirty="0" smtClean="0">
                <a:solidFill>
                  <a:srgbClr val="FF0000"/>
                </a:solidFill>
              </a:rPr>
              <a:t>.</a:t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i="1" dirty="0">
                <a:solidFill>
                  <a:srgbClr val="FF0000"/>
                </a:solidFill>
              </a:rPr>
              <a:t>Уголовная ответственность начинается с 14 лет за особо тяжкие </a:t>
            </a:r>
            <a:r>
              <a:rPr lang="ru-RU" sz="2000" i="1" dirty="0" smtClean="0">
                <a:solidFill>
                  <a:srgbClr val="FF0000"/>
                </a:solidFill>
              </a:rPr>
              <a:t>преступления </a:t>
            </a:r>
            <a:r>
              <a:rPr lang="ru-RU" sz="2000" i="1" dirty="0">
                <a:solidFill>
                  <a:srgbClr val="FF0000"/>
                </a:solidFill>
              </a:rPr>
              <a:t>( арест с 16 лет).</a:t>
            </a:r>
            <a:r>
              <a:rPr lang="ru-RU" sz="2000" dirty="0">
                <a:solidFill>
                  <a:srgbClr val="FF0000"/>
                </a:solidFill>
              </a:rPr>
              <a:t/>
            </a:r>
            <a:br>
              <a:rPr lang="ru-RU" sz="2000" dirty="0">
                <a:solidFill>
                  <a:srgbClr val="FF0000"/>
                </a:solidFill>
              </a:rPr>
            </a:br>
            <a:r>
              <a:rPr lang="ru-RU" sz="2000" dirty="0">
                <a:solidFill>
                  <a:srgbClr val="FF0000"/>
                </a:solidFill>
              </a:rPr>
              <a:t>2. Несовершеннолетние могут быть помещены в специальные учебно-воспитательные учреждения закрытого типа органа управления образования.</a:t>
            </a:r>
            <a:br>
              <a:rPr lang="ru-RU" sz="2000" dirty="0">
                <a:solidFill>
                  <a:srgbClr val="FF0000"/>
                </a:solidFill>
              </a:rPr>
            </a:br>
            <a:r>
              <a:rPr lang="ru-RU" sz="2000" dirty="0">
                <a:solidFill>
                  <a:srgbClr val="FF0000"/>
                </a:solidFill>
              </a:rPr>
              <a:t>3. Срок лишения свободы не может превышать 10 лет.</a:t>
            </a:r>
            <a:br>
              <a:rPr lang="ru-RU" sz="2000" dirty="0">
                <a:solidFill>
                  <a:srgbClr val="FF0000"/>
                </a:solidFill>
              </a:rPr>
            </a:br>
            <a:r>
              <a:rPr lang="ru-RU" sz="2000" dirty="0">
                <a:solidFill>
                  <a:srgbClr val="FF0000"/>
                </a:solidFill>
              </a:rPr>
              <a:t>4. Лишение свободы отбывается несовершеннолетними в </a:t>
            </a:r>
            <a:r>
              <a:rPr lang="ru-RU" sz="2000" dirty="0" err="1">
                <a:solidFill>
                  <a:srgbClr val="FF0000"/>
                </a:solidFill>
              </a:rPr>
              <a:t>воспитательно</a:t>
            </a:r>
            <a:r>
              <a:rPr lang="ru-RU" sz="2000" dirty="0">
                <a:solidFill>
                  <a:srgbClr val="FF0000"/>
                </a:solidFill>
              </a:rPr>
              <a:t>- трудовых колониях общего </a:t>
            </a:r>
            <a:r>
              <a:rPr lang="ru-RU" sz="2000" i="1" dirty="0">
                <a:solidFill>
                  <a:srgbClr val="FF0000"/>
                </a:solidFill>
              </a:rPr>
              <a:t>( если преступление совершено один раз) </a:t>
            </a:r>
            <a:r>
              <a:rPr lang="ru-RU" sz="2000" dirty="0">
                <a:solidFill>
                  <a:srgbClr val="FF0000"/>
                </a:solidFill>
              </a:rPr>
              <a:t>и усиленного режима ( </a:t>
            </a:r>
            <a:r>
              <a:rPr lang="ru-RU" sz="2000" i="1" dirty="0">
                <a:solidFill>
                  <a:srgbClr val="FF0000"/>
                </a:solidFill>
              </a:rPr>
              <a:t>если не один раз</a:t>
            </a:r>
            <a:r>
              <a:rPr lang="ru-RU" sz="2000" dirty="0">
                <a:solidFill>
                  <a:srgbClr val="FF0000"/>
                </a:solidFill>
              </a:rPr>
              <a:t>).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pic>
        <p:nvPicPr>
          <p:cNvPr id="10" name="Picture 2" descr="http://images.google.com/images?q=tbn:601bXp5uyG3nEM:www.pentaxnews.ru/img/photos/13391-medium.jpg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3905250" y="3511550"/>
            <a:ext cx="1333500" cy="885825"/>
          </a:xfrm>
          <a:prstGeom prst="rect">
            <a:avLst/>
          </a:prstGeom>
          <a:ln w="38100" cap="sq">
            <a:solidFill>
              <a:schemeClr val="tx2">
                <a:lumMod val="20000"/>
                <a:lumOff val="8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1928826"/>
          </a:xfrm>
        </p:spPr>
        <p:txBody>
          <a:bodyPr>
            <a:noAutofit/>
          </a:bodyPr>
          <a:lstStyle/>
          <a:p>
            <a:r>
              <a:rPr lang="ru-RU" sz="3200" b="1" cap="all" dirty="0" smtClean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Виды     наказаний,     назначаемых    </a:t>
            </a:r>
            <a:br>
              <a:rPr lang="ru-RU" sz="3200" b="1" cap="all" dirty="0" smtClean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ru-RU" sz="3200" b="1" cap="all" dirty="0" smtClean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несовершеннолетним (статья 88 УКРФ)</a:t>
            </a:r>
            <a:br>
              <a:rPr lang="ru-RU" sz="3200" b="1" cap="all" dirty="0" smtClean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endParaRPr lang="ru-RU" sz="3200" dirty="0"/>
          </a:p>
        </p:txBody>
      </p:sp>
      <p:pic>
        <p:nvPicPr>
          <p:cNvPr id="4" name="Picture 2" descr="http://pics.top.rbc.ru/top_pics/uniora/38/1247924789_0938.250x200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3381375" y="3001962"/>
            <a:ext cx="2381250" cy="1905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28588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32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32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Видами наказаний, назначаемых несовершеннолетним, являются:</a:t>
            </a:r>
            <a:br>
              <a:rPr lang="ru-RU" sz="32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8186766" cy="35719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rgbClr val="0000FF"/>
                </a:solidFill>
              </a:rPr>
              <a:t>  штраф;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rgbClr val="0000FF"/>
                </a:solidFill>
              </a:rPr>
              <a:t> лишение права заниматься определенной деятельностью;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rgbClr val="0000FF"/>
                </a:solidFill>
              </a:rPr>
              <a:t>обязательные работы;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rgbClr val="0000FF"/>
                </a:solidFill>
              </a:rPr>
              <a:t>исправительные работы;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rgbClr val="0000FF"/>
                </a:solidFill>
              </a:rPr>
              <a:t>арест;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rgbClr val="0000FF"/>
                </a:solidFill>
              </a:rPr>
              <a:t>лишение свободы на определенный срок.</a:t>
            </a:r>
            <a:br>
              <a:rPr lang="ru-RU" dirty="0" smtClean="0">
                <a:solidFill>
                  <a:srgbClr val="0000FF"/>
                </a:solidFill>
              </a:rPr>
            </a:br>
            <a:endParaRPr lang="ru-RU" dirty="0" smtClean="0">
              <a:solidFill>
                <a:srgbClr val="0000FF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>
                <a:solidFill>
                  <a:srgbClr val="FF0000"/>
                </a:solidFill>
              </a:rPr>
              <a:t>Какие </a:t>
            </a:r>
            <a:r>
              <a:rPr lang="ru-RU" sz="3600" dirty="0">
                <a:solidFill>
                  <a:srgbClr val="FF0000"/>
                </a:solidFill>
              </a:rPr>
              <a:t>условия будут работать на </a:t>
            </a:r>
            <a:r>
              <a:rPr lang="ru-RU" sz="3600" dirty="0" smtClean="0">
                <a:solidFill>
                  <a:srgbClr val="FF0000"/>
                </a:solidFill>
              </a:rPr>
              <a:t>вас </a:t>
            </a:r>
            <a:r>
              <a:rPr lang="ru-RU" sz="3600" dirty="0">
                <a:solidFill>
                  <a:srgbClr val="FF0000"/>
                </a:solidFill>
              </a:rPr>
              <a:t>и оградят </a:t>
            </a:r>
            <a:r>
              <a:rPr lang="ru-RU" sz="3600" dirty="0" smtClean="0">
                <a:solidFill>
                  <a:srgbClr val="FF0000"/>
                </a:solidFill>
              </a:rPr>
              <a:t>вас </a:t>
            </a:r>
            <a:r>
              <a:rPr lang="ru-RU" sz="3600" dirty="0">
                <a:solidFill>
                  <a:srgbClr val="FF0000"/>
                </a:solidFill>
              </a:rPr>
              <a:t>от таких обстоятельств?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482981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ru-RU" dirty="0" smtClean="0"/>
              <a:t>Социально здоровая среда.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Отсутствие вредных привычек.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Возможность получения хорошей профессии.</a:t>
            </a:r>
          </a:p>
          <a:p>
            <a:pPr>
              <a:buFont typeface="Wingdings" pitchFamily="2" charset="2"/>
              <a:buChar char="§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2792"/>
          </a:xfrm>
        </p:spPr>
        <p:txBody>
          <a:bodyPr>
            <a:noAutofit/>
          </a:bodyPr>
          <a:lstStyle/>
          <a:p>
            <a:r>
              <a:rPr lang="ru-RU" sz="3200" b="1" cap="all" dirty="0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На территории Алтайского края введен комендантский час</a:t>
            </a:r>
            <a:r>
              <a:rPr lang="ru-RU" sz="32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ru-RU" sz="32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endParaRPr lang="ru-RU" sz="3200" dirty="0"/>
          </a:p>
        </p:txBody>
      </p:sp>
      <p:pic>
        <p:nvPicPr>
          <p:cNvPr id="4" name="Picture 2" descr="http://img.nr2.ru/pict/arts1/07/36/7368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3048000" y="2811462"/>
            <a:ext cx="3048000" cy="2286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tx2">
                <a:lumMod val="20000"/>
                <a:lumOff val="80000"/>
              </a:schemeClr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11486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3600" dirty="0" smtClean="0"/>
              <a:t>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</a:rPr>
              <a:t>Подростки до 16 лет не могут «находиться в  ночное время в общественных местах». В «Ночное время» означает промежуток между 22.00 и 6.00, а «общественные места» – улицы, клубы, интернет - салоны, парки и т.д. Родителям грозит штраф – 2 тысячи рублей.</a:t>
            </a:r>
            <a:endParaRPr lang="ru-RU" sz="2800" dirty="0"/>
          </a:p>
        </p:txBody>
      </p:sp>
      <p:pic>
        <p:nvPicPr>
          <p:cNvPr id="4" name="Picture 4" descr="http://moscow-live.ru/uploads/posts/2008-02/1202733714_07.jpg3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r="15948"/>
          <a:stretch>
            <a:fillRect/>
          </a:stretch>
        </p:blipFill>
        <p:spPr bwMode="auto">
          <a:xfrm>
            <a:off x="2857488" y="3429000"/>
            <a:ext cx="3172471" cy="3000372"/>
          </a:xfrm>
          <a:prstGeom prst="ellipse">
            <a:avLst/>
          </a:prstGeom>
          <a:ln w="63500" cap="rnd">
            <a:solidFill>
              <a:schemeClr val="accent5">
                <a:lumMod val="20000"/>
                <a:lumOff val="8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152</TotalTime>
  <Words>451</Words>
  <Application>Microsoft Office PowerPoint</Application>
  <PresentationFormat>Экран (4:3)</PresentationFormat>
  <Paragraphs>80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Апекс</vt:lpstr>
      <vt:lpstr> Уголовная ответственность несовершеннолетних </vt:lpstr>
      <vt:lpstr>Несовершеннолетними признаются лица, которым ко времени совершения преступления исполнилось четырнадцать, но не исполнилось восемнадцати лет (статья 87 УК РФ).</vt:lpstr>
      <vt:lpstr>Возраст, с которого наступает уголовная ответственность (статья 20 УК РФ)</vt:lpstr>
      <vt:lpstr>1. Несовершеннолетними признаются лица, которым ко времени совершения преступления исполнилось четырнадцать, но не исполнилось восемнадцать.  Уголовная ответственность начинается с 14 лет за особо тяжкие преступления ( арест с 16 лет). 2. Несовершеннолетние могут быть помещены в специальные учебно-воспитательные учреждения закрытого типа органа управления образования. 3. Срок лишения свободы не может превышать 10 лет. 4. Лишение свободы отбывается несовершеннолетними в воспитательно- трудовых колониях общего ( если преступление совершено один раз) и усиленного режима ( если не один раз). </vt:lpstr>
      <vt:lpstr>Виды     наказаний,     назначаемых     несовершеннолетним (статья 88 УКРФ) </vt:lpstr>
      <vt:lpstr> Видами наказаний, назначаемых несовершеннолетним, являются: </vt:lpstr>
      <vt:lpstr> Какие условия будут работать на вас и оградят вас от таких обстоятельств? </vt:lpstr>
      <vt:lpstr>На территории Алтайского края введен комендантский час </vt:lpstr>
      <vt:lpstr> Подростки до 16 лет не могут «находиться в  ночное время в общественных местах». В «Ночное время» означает промежуток между 22.00 и 6.00, а «общественные места» – улицы, клубы, интернет - салоны, парки и т.д. Родителям грозит штраф – 2 тысячи рублей.</vt:lpstr>
      <vt:lpstr>. Уголовная ответственность за «шутку»</vt:lpstr>
      <vt:lpstr>Слайд 11</vt:lpstr>
      <vt:lpstr>Слайд 12</vt:lpstr>
      <vt:lpstr>Слайд 13</vt:lpstr>
    </vt:vector>
  </TitlesOfParts>
  <Company>DNA Project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ПРЕСТУПЛЕНИЕ И НАКАЗАНИЕ</dc:title>
  <dc:creator>DNA7 X86</dc:creator>
  <cp:lastModifiedBy>DNA7 X86</cp:lastModifiedBy>
  <cp:revision>16</cp:revision>
  <dcterms:created xsi:type="dcterms:W3CDTF">2010-11-22T03:04:26Z</dcterms:created>
  <dcterms:modified xsi:type="dcterms:W3CDTF">2010-11-22T05:37:16Z</dcterms:modified>
</cp:coreProperties>
</file>