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72" r:id="rId4"/>
    <p:sldId id="257" r:id="rId5"/>
    <p:sldId id="266" r:id="rId6"/>
    <p:sldId id="258" r:id="rId7"/>
    <p:sldId id="267" r:id="rId8"/>
    <p:sldId id="259" r:id="rId9"/>
    <p:sldId id="268" r:id="rId10"/>
    <p:sldId id="260" r:id="rId11"/>
    <p:sldId id="263" r:id="rId12"/>
    <p:sldId id="261" r:id="rId13"/>
    <p:sldId id="269" r:id="rId14"/>
    <p:sldId id="262" r:id="rId15"/>
    <p:sldId id="264" r:id="rId16"/>
    <p:sldId id="270" r:id="rId17"/>
    <p:sldId id="265" r:id="rId18"/>
    <p:sldId id="27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331" autoAdjust="0"/>
    <p:restoredTop sz="94660"/>
  </p:normalViewPr>
  <p:slideViewPr>
    <p:cSldViewPr>
      <p:cViewPr>
        <p:scale>
          <a:sx n="100" d="100"/>
          <a:sy n="100" d="100"/>
        </p:scale>
        <p:origin x="-222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398A8C-E714-4BA9-A3A7-C311A215AC6B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648DE-0462-4681-A509-DEA1855A60B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3" Type="http://schemas.openxmlformats.org/officeDocument/2006/relationships/image" Target="../media/image3.png"/><Relationship Id="rId7" Type="http://schemas.openxmlformats.org/officeDocument/2006/relationships/slide" Target="slide6.xml"/><Relationship Id="rId12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15.xml"/><Relationship Id="rId5" Type="http://schemas.openxmlformats.org/officeDocument/2006/relationships/slide" Target="slide10.xml"/><Relationship Id="rId10" Type="http://schemas.openxmlformats.org/officeDocument/2006/relationships/slide" Target="slide14.xml"/><Relationship Id="rId4" Type="http://schemas.openxmlformats.org/officeDocument/2006/relationships/slide" Target="slide4.xml"/><Relationship Id="rId9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00108"/>
            <a:ext cx="7851648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Межрегиональный дистанционный конкурс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57496"/>
            <a:ext cx="7854696" cy="30003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4800" b="1" dirty="0" smtClean="0">
                <a:solidFill>
                  <a:srgbClr val="7030A0"/>
                </a:solidFill>
              </a:rPr>
              <a:t>Пословица – душа </a:t>
            </a:r>
            <a:r>
              <a:rPr lang="ru-RU" sz="4800" b="1" dirty="0" smtClean="0">
                <a:solidFill>
                  <a:srgbClr val="7030A0"/>
                </a:solidFill>
              </a:rPr>
              <a:t>народа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Внеклассное мероприятие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Пословица недаром </a:t>
            </a:r>
            <a:r>
              <a:rPr lang="ru-RU" dirty="0" smtClean="0"/>
              <a:t>молвится»</a:t>
            </a:r>
          </a:p>
          <a:p>
            <a:endParaRPr lang="ru-RU" dirty="0" smtClean="0"/>
          </a:p>
          <a:p>
            <a:r>
              <a:rPr lang="ru-RU" sz="1600" dirty="0" smtClean="0"/>
              <a:t>Подготовила </a:t>
            </a:r>
          </a:p>
          <a:p>
            <a:r>
              <a:rPr lang="ru-RU" sz="1600" dirty="0" smtClean="0"/>
              <a:t>учитель русского языка и литературы </a:t>
            </a:r>
          </a:p>
          <a:p>
            <a:r>
              <a:rPr lang="ru-RU" sz="1600" dirty="0" err="1" smtClean="0"/>
              <a:t>Пахомкина</a:t>
            </a:r>
            <a:r>
              <a:rPr lang="ru-RU" sz="1600" dirty="0" smtClean="0"/>
              <a:t> Н.Ю.</a:t>
            </a:r>
          </a:p>
          <a:p>
            <a:r>
              <a:rPr lang="ru-RU" sz="1600" dirty="0" smtClean="0"/>
              <a:t>МОУ «СОШ р.п. Красный Октябрь </a:t>
            </a:r>
          </a:p>
          <a:p>
            <a:r>
              <a:rPr lang="ru-RU" sz="1600" dirty="0" smtClean="0"/>
              <a:t>Саратовского района </a:t>
            </a:r>
          </a:p>
          <a:p>
            <a:r>
              <a:rPr lang="ru-RU" sz="1600" dirty="0" smtClean="0"/>
              <a:t>Саратовской области»</a:t>
            </a: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714380" cy="571504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 Командам предлагается задание: кто больше подберет пословиц на тему «Семья», «Учеба», «Птицы», «Животные»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857232"/>
            <a:ext cx="621510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4800" dirty="0" smtClean="0">
                <a:solidFill>
                  <a:srgbClr val="FF0000"/>
                </a:solidFill>
              </a:rPr>
              <a:t>Кто больше?</a:t>
            </a:r>
            <a:r>
              <a:rPr lang="ru-RU" sz="2600" dirty="0" smtClean="0">
                <a:solidFill>
                  <a:prstClr val="black"/>
                </a:solidFill>
              </a:rPr>
              <a:t/>
            </a:r>
            <a:br>
              <a:rPr lang="ru-RU" sz="2600" dirty="0" smtClean="0">
                <a:solidFill>
                  <a:prstClr val="black"/>
                </a:solidFill>
              </a:rPr>
            </a:br>
            <a:endParaRPr lang="ru-RU" sz="2600" dirty="0" smtClean="0">
              <a:solidFill>
                <a:prstClr val="black"/>
              </a:solidFill>
            </a:endParaRPr>
          </a:p>
        </p:txBody>
      </p:sp>
      <p:pic>
        <p:nvPicPr>
          <p:cNvPr id="4098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256"/>
            <a:ext cx="1363698" cy="1714512"/>
          </a:xfrm>
          <a:prstGeom prst="rect">
            <a:avLst/>
          </a:prstGeom>
          <a:noFill/>
        </p:spPr>
      </p:pic>
      <p:pic>
        <p:nvPicPr>
          <p:cNvPr id="4099" name="Picture 3" descr="C:\Program Files (x86)\Microsoft Office\MEDIA\CAGCAT10\j030493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3929066"/>
            <a:ext cx="1819656" cy="1667866"/>
          </a:xfrm>
          <a:prstGeom prst="rect">
            <a:avLst/>
          </a:prstGeom>
          <a:noFill/>
        </p:spPr>
      </p:pic>
      <p:pic>
        <p:nvPicPr>
          <p:cNvPr id="4100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429132"/>
            <a:ext cx="1829714" cy="1565453"/>
          </a:xfrm>
          <a:prstGeom prst="rect">
            <a:avLst/>
          </a:prstGeom>
          <a:noFill/>
        </p:spPr>
      </p:pic>
      <p:pic>
        <p:nvPicPr>
          <p:cNvPr id="4101" name="Picture 5" descr="C:\Program Files (x86)\Microsoft Office\MEDIA\CAGCAT10\j0332364.wmf"/>
          <p:cNvPicPr>
            <a:picLocks noChangeAspect="1" noChangeArrowheads="1"/>
          </p:cNvPicPr>
          <p:nvPr/>
        </p:nvPicPr>
        <p:blipFill>
          <a:blip r:embed="rId5">
            <a:lum bright="34000"/>
          </a:blip>
          <a:srcRect/>
          <a:stretch>
            <a:fillRect/>
          </a:stretch>
        </p:blipFill>
        <p:spPr bwMode="auto">
          <a:xfrm>
            <a:off x="7143768" y="642918"/>
            <a:ext cx="1829714" cy="1474927"/>
          </a:xfrm>
          <a:prstGeom prst="rect">
            <a:avLst/>
          </a:prstGeom>
          <a:noFill/>
          <a:effectLst>
            <a:outerShdw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8" name="Овал 7">
            <a:hlinkClick r:id="rId6" action="ppaction://hlinksldjump"/>
          </p:cNvPr>
          <p:cNvSpPr/>
          <p:nvPr/>
        </p:nvSpPr>
        <p:spPr>
          <a:xfrm>
            <a:off x="1857356" y="5214950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</a:t>
            </a:r>
            <a:r>
              <a:rPr lang="ru-RU" dirty="0" smtClean="0"/>
              <a:t>гровое </a:t>
            </a:r>
            <a:r>
              <a:rPr lang="ru-RU" dirty="0" smtClean="0"/>
              <a:t>поле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lum bright="42000" contrast="-46000"/>
          </a:blip>
          <a:srcRect/>
          <a:stretch>
            <a:fillRect/>
          </a:stretch>
        </p:blipFill>
        <p:spPr bwMode="auto">
          <a:xfrm>
            <a:off x="6429388" y="2714620"/>
            <a:ext cx="2500330" cy="2146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2571768"/>
          </a:xfrm>
        </p:spPr>
        <p:txBody>
          <a:bodyPr/>
          <a:lstStyle/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  Слово- не воробей, вылетит-  не поймаешь.</a:t>
            </a:r>
          </a:p>
          <a:p>
            <a:pPr>
              <a:buNone/>
            </a:pPr>
            <a:r>
              <a:rPr lang="ru-RU" sz="3600" dirty="0" smtClean="0"/>
              <a:t>Без воды - земля пустырь.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1000108"/>
            <a:ext cx="607223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4400" dirty="0" smtClean="0">
                <a:solidFill>
                  <a:srgbClr val="FF0000"/>
                </a:solidFill>
              </a:rPr>
              <a:t>Мини-сочинение по пословице</a:t>
            </a:r>
            <a:r>
              <a:rPr lang="ru-RU" sz="4400" dirty="0" smtClean="0">
                <a:solidFill>
                  <a:prstClr val="black"/>
                </a:solidFill>
              </a:rPr>
              <a:t/>
            </a:r>
            <a:br>
              <a:rPr lang="ru-RU" sz="4400" dirty="0" smtClean="0">
                <a:solidFill>
                  <a:prstClr val="black"/>
                </a:solidFill>
              </a:rPr>
            </a:br>
            <a:endParaRPr lang="ru-RU" sz="4400" dirty="0" smtClean="0">
              <a:solidFill>
                <a:prstClr val="black"/>
              </a:solidFill>
            </a:endParaRPr>
          </a:p>
        </p:txBody>
      </p:sp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571472" y="5214950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686800" cy="4110046"/>
          </a:xfrm>
        </p:spPr>
        <p:txBody>
          <a:bodyPr>
            <a:normAutofit/>
          </a:bodyPr>
          <a:lstStyle/>
          <a:p>
            <a:r>
              <a:rPr lang="ru-RU" dirty="0" smtClean="0"/>
              <a:t>Не всякая собака ….</a:t>
            </a:r>
          </a:p>
          <a:p>
            <a:r>
              <a:rPr lang="ru-RU" dirty="0" smtClean="0"/>
              <a:t>Пропущенный час..</a:t>
            </a:r>
          </a:p>
          <a:p>
            <a:r>
              <a:rPr lang="ru-RU" dirty="0" smtClean="0"/>
              <a:t>В зимний холод…</a:t>
            </a:r>
          </a:p>
          <a:p>
            <a:r>
              <a:rPr lang="ru-RU" dirty="0" smtClean="0"/>
              <a:t>Каждый кулик..</a:t>
            </a:r>
          </a:p>
          <a:p>
            <a:r>
              <a:rPr lang="ru-RU" dirty="0" smtClean="0"/>
              <a:t>Свинья…</a:t>
            </a:r>
          </a:p>
          <a:p>
            <a:r>
              <a:rPr lang="ru-RU" dirty="0" smtClean="0"/>
              <a:t>Сорока… 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71480"/>
            <a:ext cx="71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6000" dirty="0" smtClean="0">
                <a:solidFill>
                  <a:srgbClr val="FF0000"/>
                </a:solidFill>
              </a:rPr>
              <a:t>Закончи пословицу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71501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pic>
        <p:nvPicPr>
          <p:cNvPr id="6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186766" cy="4324360"/>
          </a:xfrm>
        </p:spPr>
        <p:txBody>
          <a:bodyPr/>
          <a:lstStyle/>
          <a:p>
            <a:r>
              <a:rPr lang="ru-RU" sz="3200" dirty="0" smtClean="0"/>
              <a:t>Не всякая собака кусает, которая лает.</a:t>
            </a:r>
          </a:p>
          <a:p>
            <a:r>
              <a:rPr lang="ru-RU" sz="3200" dirty="0" smtClean="0"/>
              <a:t>Пропущенный час годом не нагонишь.</a:t>
            </a:r>
          </a:p>
          <a:p>
            <a:r>
              <a:rPr lang="ru-RU" sz="3200" dirty="0" smtClean="0"/>
              <a:t>В зимний холод каждый молод.</a:t>
            </a:r>
          </a:p>
          <a:p>
            <a:r>
              <a:rPr lang="ru-RU" sz="3200" dirty="0" smtClean="0"/>
              <a:t>Каждый кулик свое болото хвалит.</a:t>
            </a:r>
          </a:p>
          <a:p>
            <a:r>
              <a:rPr lang="ru-RU" sz="3200" dirty="0" smtClean="0"/>
              <a:t>Свинья везде грязи найдет.</a:t>
            </a:r>
          </a:p>
          <a:p>
            <a:r>
              <a:rPr lang="ru-RU" sz="3200" dirty="0" smtClean="0"/>
              <a:t>Сорока на хвосте принесла.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6286512" y="5143512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</a:t>
            </a:r>
            <a:r>
              <a:rPr lang="ru-RU" dirty="0" smtClean="0"/>
              <a:t>и</a:t>
            </a:r>
            <a:r>
              <a:rPr lang="ru-RU" dirty="0" smtClean="0"/>
              <a:t>гровое </a:t>
            </a:r>
            <a:r>
              <a:rPr lang="ru-RU" dirty="0" smtClean="0"/>
              <a:t>поле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 smtClean="0"/>
              <a:t>У коровы молоко на языке. </a:t>
            </a:r>
          </a:p>
          <a:p>
            <a:r>
              <a:rPr lang="ru-RU" sz="4000" dirty="0" smtClean="0"/>
              <a:t>Своя рука – владыка.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714356"/>
            <a:ext cx="55900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dirty="0" smtClean="0">
                <a:solidFill>
                  <a:srgbClr val="FF0000"/>
                </a:solidFill>
              </a:rPr>
              <a:t>Рисунок к пословице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72074"/>
            <a:ext cx="2043114" cy="135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4714884"/>
            <a:ext cx="2338395" cy="166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4071942"/>
            <a:ext cx="5715000" cy="9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вал 6">
            <a:hlinkClick r:id="rId5" action="ppaction://hlinksldjump"/>
          </p:cNvPr>
          <p:cNvSpPr/>
          <p:nvPr/>
        </p:nvSpPr>
        <p:spPr>
          <a:xfrm>
            <a:off x="3143240" y="5214950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3428992" y="5572140"/>
            <a:ext cx="571504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143768" y="5572140"/>
            <a:ext cx="500066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8286776" y="4786322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357950" y="4786322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643306" y="4786322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714480" y="4786322"/>
            <a:ext cx="357190" cy="28575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857232"/>
            <a:ext cx="299389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dirty="0" smtClean="0">
                <a:solidFill>
                  <a:srgbClr val="FF0000"/>
                </a:solidFill>
              </a:rPr>
              <a:t>Морфема.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2910" y="607220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1285860"/>
            <a:ext cx="85011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sz="3200" dirty="0" smtClean="0"/>
              <a:t>По данным моделям догадайтесь, какие русские народные пословицы зашифрованы. 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На                 ой                  </a:t>
            </a:r>
            <a:r>
              <a:rPr lang="ru-RU" dirty="0" err="1" smtClean="0"/>
              <a:t>ушк</a:t>
            </a:r>
            <a:r>
              <a:rPr lang="ru-RU" dirty="0" smtClean="0"/>
              <a:t>      е                                            ей                    </a:t>
            </a:r>
            <a:r>
              <a:rPr lang="ru-RU" dirty="0" err="1" smtClean="0"/>
              <a:t>ушк</a:t>
            </a:r>
            <a:r>
              <a:rPr lang="ru-RU" dirty="0" smtClean="0"/>
              <a:t>     е  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е                           ешь    −                      </a:t>
            </a:r>
            <a:r>
              <a:rPr lang="ru-RU" dirty="0" err="1" smtClean="0"/>
              <a:t>ше</a:t>
            </a:r>
            <a:r>
              <a:rPr lang="ru-RU" dirty="0" smtClean="0"/>
              <a:t>                         </a:t>
            </a:r>
            <a:r>
              <a:rPr lang="ru-RU" dirty="0" err="1" smtClean="0"/>
              <a:t>ешь</a:t>
            </a:r>
            <a:r>
              <a:rPr lang="ru-RU" dirty="0" smtClean="0"/>
              <a:t>  . </a:t>
            </a:r>
          </a:p>
        </p:txBody>
      </p:sp>
      <p:sp>
        <p:nvSpPr>
          <p:cNvPr id="6" name="Дуга 5"/>
          <p:cNvSpPr/>
          <p:nvPr/>
        </p:nvSpPr>
        <p:spPr>
          <a:xfrm rot="18766438">
            <a:off x="932633" y="4703341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8766438">
            <a:off x="2432832" y="4703342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3286116" y="4643446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71802" y="4643446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V="1">
            <a:off x="8001024" y="4643446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7786710" y="4643446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8766438">
            <a:off x="5790419" y="4703340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8766438">
            <a:off x="7147740" y="4703342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72066" y="4786322"/>
            <a:ext cx="357190" cy="2857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Дуга 22"/>
          <p:cNvSpPr/>
          <p:nvPr/>
        </p:nvSpPr>
        <p:spPr>
          <a:xfrm rot="18766438">
            <a:off x="4433095" y="4703340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1857356" y="5500702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1643042" y="5500702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18766438">
            <a:off x="932633" y="5489159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Дуга 29"/>
          <p:cNvSpPr/>
          <p:nvPr/>
        </p:nvSpPr>
        <p:spPr>
          <a:xfrm rot="18766438">
            <a:off x="2718584" y="5489159"/>
            <a:ext cx="658618" cy="688033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16200000" flipV="1">
            <a:off x="5572132" y="5429264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5357818" y="5429264"/>
            <a:ext cx="214314" cy="2143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уга 35"/>
          <p:cNvSpPr/>
          <p:nvPr/>
        </p:nvSpPr>
        <p:spPr>
          <a:xfrm rot="18766438">
            <a:off x="4532419" y="5466798"/>
            <a:ext cx="864982" cy="854219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8766438">
            <a:off x="6246930" y="5466797"/>
            <a:ext cx="864982" cy="854219"/>
          </a:xfrm>
          <a:prstGeom prst="arc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5857892"/>
            <a:ext cx="1271590" cy="80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49033" y="2500306"/>
            <a:ext cx="1794967" cy="181142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На чужой сторонушке рад своей  </a:t>
            </a:r>
            <a:r>
              <a:rPr lang="ru-RU" sz="4000" dirty="0" err="1" smtClean="0"/>
              <a:t>воронушке</a:t>
            </a:r>
            <a:r>
              <a:rPr lang="ru-RU" sz="4000" dirty="0" smtClean="0"/>
              <a:t>.</a:t>
            </a:r>
          </a:p>
          <a:p>
            <a:r>
              <a:rPr lang="ru-RU" sz="4000" dirty="0" smtClean="0"/>
              <a:t>Тише едешь - дальше будешь.</a:t>
            </a:r>
            <a:endParaRPr lang="ru-RU" sz="4000" dirty="0"/>
          </a:p>
        </p:txBody>
      </p:sp>
      <p:pic>
        <p:nvPicPr>
          <p:cNvPr id="7170" name="Picture 2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3">
            <a:lum bright="43000"/>
          </a:blip>
          <a:srcRect/>
          <a:stretch>
            <a:fillRect/>
          </a:stretch>
        </p:blipFill>
        <p:spPr bwMode="auto">
          <a:xfrm flipH="1">
            <a:off x="3786182" y="5429264"/>
            <a:ext cx="2928958" cy="1191123"/>
          </a:xfrm>
          <a:prstGeom prst="rect">
            <a:avLst/>
          </a:prstGeom>
          <a:noFill/>
        </p:spPr>
      </p:pic>
      <p:sp>
        <p:nvSpPr>
          <p:cNvPr id="5" name="Овал 4">
            <a:hlinkClick r:id="rId4" action="ppaction://hlinksldjump"/>
          </p:cNvPr>
          <p:cNvSpPr/>
          <p:nvPr/>
        </p:nvSpPr>
        <p:spPr>
          <a:xfrm>
            <a:off x="0" y="5072074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  <p:pic>
        <p:nvPicPr>
          <p:cNvPr id="6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3174" y="214290"/>
            <a:ext cx="5940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FF0000"/>
                </a:solidFill>
              </a:rPr>
              <a:t>Расшифруйте пословицу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C:\Users\СЕМЬЯ\Pictures\2012-01-23 - 2012-01-23 ребус\ребус 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64399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929586" y="6072206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3" action="ppaction://hlinksldjump"/>
              </a:rPr>
              <a:t>ответ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solidFill>
                  <a:schemeClr val="accent5">
                    <a:lumMod val="75000"/>
                  </a:schemeClr>
                </a:solidFill>
              </a:rPr>
              <a:t>Вся семья вместе- так и душа на месте.</a:t>
            </a:r>
          </a:p>
          <a:p>
            <a:endParaRPr lang="ru-RU" dirty="0"/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357158" y="5143512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</a:t>
            </a:r>
            <a:r>
              <a:rPr lang="ru-RU" dirty="0" smtClean="0"/>
              <a:t>гровое </a:t>
            </a:r>
            <a:r>
              <a:rPr lang="ru-RU" dirty="0" smtClean="0"/>
              <a:t>поле</a:t>
            </a:r>
            <a:endParaRPr lang="ru-RU" dirty="0"/>
          </a:p>
        </p:txBody>
      </p:sp>
      <p:pic>
        <p:nvPicPr>
          <p:cNvPr id="5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1462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Спасибо за ИГРУ!</a:t>
            </a:r>
            <a:endParaRPr lang="ru-RU" sz="8000" dirty="0"/>
          </a:p>
        </p:txBody>
      </p:sp>
      <p:pic>
        <p:nvPicPr>
          <p:cNvPr id="4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мероприятия: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28802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углубление </a:t>
            </a:r>
            <a:r>
              <a:rPr lang="ru-RU" dirty="0" smtClean="0"/>
              <a:t>понятия о </a:t>
            </a:r>
            <a:r>
              <a:rPr lang="ru-RU" dirty="0" smtClean="0"/>
              <a:t>пословицах;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развитие навыков устной речи</a:t>
            </a:r>
            <a:r>
              <a:rPr lang="ru-RU" dirty="0" smtClean="0"/>
              <a:t>;</a:t>
            </a:r>
          </a:p>
          <a:p>
            <a:pPr marL="0">
              <a:spcBef>
                <a:spcPts val="0"/>
              </a:spcBef>
              <a:buNone/>
            </a:pPr>
            <a:r>
              <a:rPr lang="ru-RU" dirty="0" smtClean="0"/>
              <a:t> </a:t>
            </a:r>
            <a:r>
              <a:rPr lang="ru-RU" dirty="0" smtClean="0"/>
              <a:t>раскрыть мудрость, поучающий смысл </a:t>
            </a:r>
            <a:r>
              <a:rPr lang="ru-RU" dirty="0" smtClean="0"/>
              <a:t>и   совершенство </a:t>
            </a:r>
            <a:r>
              <a:rPr lang="ru-RU" dirty="0" smtClean="0"/>
              <a:t>формы пословиц</a:t>
            </a:r>
            <a:r>
              <a:rPr lang="ru-RU" dirty="0" smtClean="0"/>
              <a:t>.</a:t>
            </a:r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>
              <a:spcBef>
                <a:spcPts val="0"/>
              </a:spcBef>
              <a:buNone/>
            </a:pPr>
            <a:endParaRPr lang="ru-RU" dirty="0" smtClean="0"/>
          </a:p>
          <a:p>
            <a:pPr marL="0" algn="r">
              <a:spcBef>
                <a:spcPts val="0"/>
              </a:spcBef>
              <a:buNone/>
            </a:pPr>
            <a:r>
              <a:rPr lang="ru-RU" i="1" dirty="0" smtClean="0">
                <a:solidFill>
                  <a:srgbClr val="0070C0"/>
                </a:solidFill>
              </a:rPr>
              <a:t>Без пословицы не проживешь.</a:t>
            </a:r>
            <a:endParaRPr lang="ru-RU" i="1" dirty="0" smtClean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214282" y="6072206"/>
            <a:ext cx="714380" cy="571504"/>
          </a:xfrm>
          <a:prstGeom prst="actionButtonForwardNex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" descr="D:\Clipart\Бизнес\Офис\00009472.jpg"/>
          <p:cNvPicPr>
            <a:picLocks noChangeAspect="1" noChangeArrowheads="1"/>
          </p:cNvPicPr>
          <p:nvPr/>
        </p:nvPicPr>
        <p:blipFill>
          <a:blip r:embed="rId2" cstate="print">
            <a:lum bright="49000" contrast="100000"/>
          </a:blip>
          <a:srcRect/>
          <a:stretch>
            <a:fillRect/>
          </a:stretch>
        </p:blipFill>
        <p:spPr bwMode="auto">
          <a:xfrm rot="199064">
            <a:off x="40365" y="5203442"/>
            <a:ext cx="2113235" cy="1456151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62000"/>
              </a:srgbClr>
            </a:outerShdw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</p:pic>
      <p:pic>
        <p:nvPicPr>
          <p:cNvPr id="19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70473">
            <a:off x="477035" y="3318124"/>
            <a:ext cx="2302678" cy="20102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Внеклассное мероприятие  </a:t>
            </a:r>
            <a:br>
              <a:rPr lang="ru-RU" sz="3600" dirty="0" smtClean="0"/>
            </a:br>
            <a:r>
              <a:rPr lang="ru-RU" sz="3600" dirty="0" smtClean="0"/>
              <a:t>«Пословица недаром молвится».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4389120"/>
          </a:xfrm>
        </p:spPr>
        <p:txBody>
          <a:bodyPr/>
          <a:lstStyle/>
          <a:p>
            <a:r>
              <a:rPr lang="ru-RU" dirty="0" smtClean="0"/>
              <a:t>Тема игры</a:t>
            </a:r>
          </a:p>
          <a:p>
            <a:pPr algn="ctr">
              <a:buNone/>
            </a:pPr>
            <a:r>
              <a:rPr lang="ru-RU" dirty="0" smtClean="0"/>
              <a:t>«Пословица – душа народа»</a:t>
            </a:r>
          </a:p>
          <a:p>
            <a:pPr>
              <a:buNone/>
            </a:pPr>
            <a:r>
              <a:rPr lang="ru-RU" dirty="0" smtClean="0"/>
              <a:t>Мероприятие проводится в виде игры «Крестики – нолики»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488" y="2857496"/>
          <a:ext cx="4429155" cy="371477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>
                      <a:alpha val="72000"/>
                    </a:srgbClr>
                  </a:outerShdw>
                </a:effectLst>
                <a:tableStyleId>{5C22544A-7EE6-4342-B048-85BDC9FD1C3A}</a:tableStyleId>
              </a:tblPr>
              <a:tblGrid>
                <a:gridCol w="1476385"/>
                <a:gridCol w="1476385"/>
                <a:gridCol w="1476385"/>
              </a:tblGrid>
              <a:tr h="12382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3143240" y="307181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1</a:t>
            </a:r>
            <a:endParaRPr lang="ru-RU" sz="4400" dirty="0"/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3143240" y="4357694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4</a:t>
            </a:r>
            <a:endParaRPr lang="ru-RU" sz="4400" dirty="0"/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4643438" y="4357694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5</a:t>
            </a:r>
            <a:endParaRPr lang="ru-RU" sz="4400" dirty="0"/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4643438" y="307181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2</a:t>
            </a:r>
            <a:endParaRPr lang="ru-RU" sz="4400" dirty="0"/>
          </a:p>
        </p:txBody>
      </p:sp>
      <p:sp>
        <p:nvSpPr>
          <p:cNvPr id="9" name="Скругленный прямоугольник 8">
            <a:hlinkClick r:id="rId8" action="ppaction://hlinksldjump"/>
          </p:cNvPr>
          <p:cNvSpPr/>
          <p:nvPr/>
        </p:nvSpPr>
        <p:spPr>
          <a:xfrm>
            <a:off x="6072198" y="307181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3</a:t>
            </a:r>
            <a:endParaRPr lang="ru-RU" sz="4400" dirty="0"/>
          </a:p>
        </p:txBody>
      </p:sp>
      <p:sp>
        <p:nvSpPr>
          <p:cNvPr id="10" name="Скругленный прямоугольник 9">
            <a:hlinkClick r:id="rId9" action="ppaction://hlinksldjump"/>
          </p:cNvPr>
          <p:cNvSpPr/>
          <p:nvPr/>
        </p:nvSpPr>
        <p:spPr>
          <a:xfrm>
            <a:off x="6072198" y="4357694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6</a:t>
            </a:r>
            <a:endParaRPr lang="ru-RU" sz="4400" dirty="0"/>
          </a:p>
        </p:txBody>
      </p:sp>
      <p:sp>
        <p:nvSpPr>
          <p:cNvPr id="11" name="Скругленный прямоугольник 10">
            <a:hlinkClick r:id="rId10" action="ppaction://hlinksldjump"/>
          </p:cNvPr>
          <p:cNvSpPr/>
          <p:nvPr/>
        </p:nvSpPr>
        <p:spPr>
          <a:xfrm>
            <a:off x="3143240" y="557214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7</a:t>
            </a:r>
            <a:endParaRPr lang="ru-RU" sz="4400" dirty="0"/>
          </a:p>
        </p:txBody>
      </p:sp>
      <p:sp>
        <p:nvSpPr>
          <p:cNvPr id="12" name="Скругленный прямоугольник 11">
            <a:hlinkClick r:id="rId11" action="ppaction://hlinksldjump"/>
          </p:cNvPr>
          <p:cNvSpPr/>
          <p:nvPr/>
        </p:nvSpPr>
        <p:spPr>
          <a:xfrm>
            <a:off x="4643438" y="557214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8</a:t>
            </a:r>
            <a:endParaRPr lang="ru-RU" sz="4400" dirty="0"/>
          </a:p>
        </p:txBody>
      </p:sp>
      <p:sp>
        <p:nvSpPr>
          <p:cNvPr id="13" name="Скругленный прямоугольник 12">
            <a:hlinkClick r:id="rId12" action="ppaction://hlinksldjump"/>
          </p:cNvPr>
          <p:cNvSpPr/>
          <p:nvPr/>
        </p:nvSpPr>
        <p:spPr>
          <a:xfrm>
            <a:off x="6072198" y="5572140"/>
            <a:ext cx="914400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9</a:t>
            </a:r>
            <a:endParaRPr lang="ru-RU" sz="4400" dirty="0"/>
          </a:p>
        </p:txBody>
      </p:sp>
      <p:sp>
        <p:nvSpPr>
          <p:cNvPr id="14" name="Скругленный прямоугольник 13">
            <a:hlinkClick r:id="rId13" action="ppaction://hlinksldjump"/>
          </p:cNvPr>
          <p:cNvSpPr/>
          <p:nvPr/>
        </p:nvSpPr>
        <p:spPr>
          <a:xfrm>
            <a:off x="8001024" y="6072206"/>
            <a:ext cx="714380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r>
              <a:rPr lang="ru-RU" dirty="0" smtClean="0"/>
              <a:t>В этом задании нужно по смыслу соединить две пословицы.</a:t>
            </a:r>
          </a:p>
          <a:p>
            <a:pPr>
              <a:buNone/>
            </a:pPr>
            <a:r>
              <a:rPr lang="ru-RU" dirty="0" smtClean="0">
                <a:latin typeface="BatangChe" pitchFamily="49" charset="-127"/>
                <a:ea typeface="BatangChe" pitchFamily="49" charset="-127"/>
              </a:rPr>
              <a:t>Кончает, январь, соловей, день, год, а, декабрь, ласточка ,начинает.</a:t>
            </a:r>
            <a:endParaRPr lang="ru-RU" dirty="0"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12138"/>
            <a:ext cx="807249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0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  <a:cs typeface="+mj-cs"/>
              </a:rPr>
              <a:t>Рассыпанная пословица</a:t>
            </a:r>
            <a:endParaRPr lang="ru-RU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92919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sldjump"/>
              </a:rPr>
              <a:t>ответ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146" name="Picture 2" descr="C:\Program Files (x86)\Microsoft Office\MEDIA\CAGCAT10\j008854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5429264"/>
            <a:ext cx="4560113" cy="576072"/>
          </a:xfrm>
          <a:prstGeom prst="rect">
            <a:avLst/>
          </a:prstGeom>
          <a:noFill/>
        </p:spPr>
      </p:pic>
      <p:pic>
        <p:nvPicPr>
          <p:cNvPr id="6147" name="Picture 3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5429264"/>
            <a:ext cx="571504" cy="570074"/>
          </a:xfrm>
          <a:prstGeom prst="rect">
            <a:avLst/>
          </a:prstGeom>
          <a:noFill/>
        </p:spPr>
      </p:pic>
      <p:pic>
        <p:nvPicPr>
          <p:cNvPr id="6148" name="Picture 4" descr="C:\Program Files (x86)\Microsoft Office\MEDIA\CAGCAT10\j029889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4857760"/>
            <a:ext cx="1500198" cy="1310395"/>
          </a:xfrm>
          <a:prstGeom prst="rect">
            <a:avLst/>
          </a:prstGeom>
          <a:noFill/>
        </p:spPr>
      </p:pic>
      <p:pic>
        <p:nvPicPr>
          <p:cNvPr id="6149" name="Picture 5" descr="C:\Program Files (x86)\Microsoft Office\MEDIA\CAGCAT10\j0293828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5429264"/>
            <a:ext cx="571504" cy="60145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00240"/>
            <a:ext cx="8758270" cy="278608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Ласточка день начинает, а соловей кончает.   Январь год начинает, а декабрь кончает.</a:t>
            </a:r>
          </a:p>
          <a:p>
            <a:endParaRPr lang="ru-RU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0" y="5072074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  <p:pic>
        <p:nvPicPr>
          <p:cNvPr id="4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Участников игры просят продолжить начатую пословицу, а затем объяснить её житейский смысл.</a:t>
            </a:r>
          </a:p>
          <a:p>
            <a:pPr>
              <a:buNone/>
            </a:pPr>
            <a:r>
              <a:rPr lang="ru-RU" dirty="0" smtClean="0"/>
              <a:t>ТРИ ГОДА СКАЧИ - ….</a:t>
            </a:r>
          </a:p>
          <a:p>
            <a:pPr>
              <a:buNone/>
            </a:pPr>
            <a:r>
              <a:rPr lang="ru-RU" dirty="0" smtClean="0"/>
              <a:t>БОРОДА СИВАЯ, ДА….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14290"/>
            <a:ext cx="35719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ru-RU" sz="5000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Объясни!</a:t>
            </a:r>
            <a:br>
              <a:rPr lang="ru-RU" sz="5000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</a:br>
            <a:endParaRPr lang="ru-RU" sz="5000" dirty="0">
              <a:solidFill>
                <a:srgbClr val="FF0000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357694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pic>
        <p:nvPicPr>
          <p:cNvPr id="6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8115328" cy="3493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Слова первой пословицы:</a:t>
            </a:r>
          </a:p>
          <a:p>
            <a:pPr>
              <a:buNone/>
            </a:pPr>
            <a:r>
              <a:rPr lang="ru-RU" dirty="0" smtClean="0"/>
              <a:t>- Три года скачи – ни до какого государства не доскачешь-</a:t>
            </a:r>
          </a:p>
          <a:p>
            <a:pPr>
              <a:buNone/>
            </a:pPr>
            <a:r>
              <a:rPr lang="ru-RU" dirty="0" smtClean="0"/>
              <a:t> принадлежат городничему из комедии Н. В. Гоголя «Ревизор». Употребляя это выражение, говорят о глухом, заброшенном месте.</a:t>
            </a:r>
          </a:p>
          <a:p>
            <a:pPr>
              <a:buNone/>
            </a:pPr>
            <a:r>
              <a:rPr lang="ru-RU" dirty="0" smtClean="0"/>
              <a:t>Слова второй пословицы:</a:t>
            </a:r>
          </a:p>
          <a:p>
            <a:pPr>
              <a:buNone/>
            </a:pPr>
            <a:r>
              <a:rPr lang="ru-RU" dirty="0" smtClean="0"/>
              <a:t> – Борода сивая, да душа красивая – </a:t>
            </a:r>
          </a:p>
          <a:p>
            <a:pPr>
              <a:buNone/>
            </a:pPr>
            <a:r>
              <a:rPr lang="ru-RU" dirty="0" smtClean="0"/>
              <a:t>судят о человеке в целом не по внешности, а по душевным  качествам.</a:t>
            </a:r>
          </a:p>
        </p:txBody>
      </p:sp>
      <p:sp>
        <p:nvSpPr>
          <p:cNvPr id="4" name="Овал 3">
            <a:hlinkClick r:id="rId2" action="ppaction://hlinksldjump"/>
          </p:cNvPr>
          <p:cNvSpPr/>
          <p:nvPr/>
        </p:nvSpPr>
        <p:spPr>
          <a:xfrm>
            <a:off x="5929322" y="5286388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Определите тему </a:t>
            </a:r>
            <a:r>
              <a:rPr lang="ru-RU" dirty="0" smtClean="0"/>
              <a:t>пословиц, </a:t>
            </a:r>
            <a:r>
              <a:rPr lang="ru-RU" dirty="0" smtClean="0"/>
              <a:t>вставьте пропущенные буквы и знаки препинания</a:t>
            </a:r>
          </a:p>
          <a:p>
            <a:pPr lvl="0"/>
            <a:r>
              <a:rPr lang="ru-RU" dirty="0" smtClean="0"/>
              <a:t>В умной б..сед.. ума </a:t>
            </a:r>
            <a:r>
              <a:rPr lang="ru-RU" dirty="0" err="1" smtClean="0"/>
              <a:t>набрат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 в глуп..</a:t>
            </a:r>
            <a:r>
              <a:rPr lang="ru-RU" dirty="0" err="1" smtClean="0"/>
              <a:t>й</a:t>
            </a:r>
            <a:r>
              <a:rPr lang="ru-RU" dirty="0" smtClean="0"/>
              <a:t> свой </a:t>
            </a:r>
            <a:r>
              <a:rPr lang="ru-RU" dirty="0" err="1" smtClean="0"/>
              <a:t>раст</a:t>
            </a:r>
            <a:r>
              <a:rPr lang="ru-RU" dirty="0" smtClean="0"/>
              <a:t>..</a:t>
            </a:r>
            <a:r>
              <a:rPr lang="ru-RU" dirty="0" err="1" smtClean="0"/>
              <a:t>рять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 Добр.. м..</a:t>
            </a:r>
            <a:r>
              <a:rPr lang="ru-RU" dirty="0" err="1" smtClean="0"/>
              <a:t>лчанье</a:t>
            </a:r>
            <a:r>
              <a:rPr lang="ru-RU" dirty="0" smtClean="0"/>
              <a:t> лучше худ…. в..</a:t>
            </a:r>
            <a:r>
              <a:rPr lang="ru-RU" dirty="0" err="1" smtClean="0"/>
              <a:t>рчанья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285728"/>
            <a:ext cx="30718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8800" dirty="0" smtClean="0">
                <a:solidFill>
                  <a:srgbClr val="FF0000"/>
                </a:solidFill>
              </a:rPr>
              <a:t>Тема!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5214950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ответ</a:t>
            </a:r>
            <a:endParaRPr lang="ru-RU" dirty="0"/>
          </a:p>
        </p:txBody>
      </p:sp>
      <p:pic>
        <p:nvPicPr>
          <p:cNvPr id="6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В умной беседе ума набраться, в глупой- свой растерять.</a:t>
            </a:r>
          </a:p>
          <a:p>
            <a:pPr>
              <a:buNone/>
            </a:pPr>
            <a:endParaRPr lang="ru-RU" sz="36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Доброе молчанье лучше худого ворчанья.</a:t>
            </a:r>
          </a:p>
          <a:p>
            <a:endParaRPr lang="ru-RU" dirty="0"/>
          </a:p>
        </p:txBody>
      </p:sp>
      <p:pic>
        <p:nvPicPr>
          <p:cNvPr id="5123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500306"/>
            <a:ext cx="1501415" cy="1525177"/>
          </a:xfrm>
          <a:prstGeom prst="rect">
            <a:avLst/>
          </a:prstGeom>
          <a:noFill/>
        </p:spPr>
      </p:pic>
      <p:sp>
        <p:nvSpPr>
          <p:cNvPr id="4" name="Овал 3">
            <a:hlinkClick r:id="rId3" action="ppaction://hlinksldjump"/>
          </p:cNvPr>
          <p:cNvSpPr/>
          <p:nvPr/>
        </p:nvSpPr>
        <p:spPr>
          <a:xfrm>
            <a:off x="357158" y="5214950"/>
            <a:ext cx="27860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Вернуться на игровое </a:t>
            </a:r>
            <a:r>
              <a:rPr lang="ru-RU" dirty="0" smtClean="0"/>
              <a:t>поле</a:t>
            </a:r>
            <a:endParaRPr lang="ru-RU" dirty="0"/>
          </a:p>
        </p:txBody>
      </p:sp>
      <p:pic>
        <p:nvPicPr>
          <p:cNvPr id="5" name="Picture 6" descr="http://i.absurdopedia.net/thumb/d/dd/XO.png/180px-XO.png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/>
          <a:stretch>
            <a:fillRect/>
          </a:stretch>
        </p:blipFill>
        <p:spPr bwMode="auto">
          <a:xfrm rot="752660">
            <a:off x="6650497" y="4621653"/>
            <a:ext cx="2302678" cy="201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229</TotalTime>
  <Words>480</Words>
  <Application>Microsoft Office PowerPoint</Application>
  <PresentationFormat>Экран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Межрегиональный дистанционный конкурс</vt:lpstr>
      <vt:lpstr>Цель мероприятия: </vt:lpstr>
      <vt:lpstr>Внеклассное мероприятие   «Пословица недаром молвится».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Спасибо за ИГРУ!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25</cp:revision>
  <dcterms:created xsi:type="dcterms:W3CDTF">2012-01-23T15:43:03Z</dcterms:created>
  <dcterms:modified xsi:type="dcterms:W3CDTF">2012-01-30T16:51:31Z</dcterms:modified>
</cp:coreProperties>
</file>